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34"/>
  </p:notesMasterIdLst>
  <p:sldIdLst>
    <p:sldId id="256" r:id="rId2"/>
    <p:sldId id="259" r:id="rId3"/>
    <p:sldId id="260" r:id="rId4"/>
    <p:sldId id="351" r:id="rId5"/>
    <p:sldId id="314" r:id="rId6"/>
    <p:sldId id="315" r:id="rId7"/>
    <p:sldId id="433" r:id="rId8"/>
    <p:sldId id="434" r:id="rId9"/>
    <p:sldId id="367" r:id="rId10"/>
    <p:sldId id="435" r:id="rId11"/>
    <p:sldId id="436" r:id="rId12"/>
    <p:sldId id="379" r:id="rId13"/>
    <p:sldId id="437" r:id="rId14"/>
    <p:sldId id="438" r:id="rId15"/>
    <p:sldId id="352" r:id="rId16"/>
    <p:sldId id="370" r:id="rId17"/>
    <p:sldId id="440" r:id="rId18"/>
    <p:sldId id="439" r:id="rId19"/>
    <p:sldId id="354" r:id="rId20"/>
    <p:sldId id="441" r:id="rId21"/>
    <p:sldId id="442" r:id="rId22"/>
    <p:sldId id="376" r:id="rId23"/>
    <p:sldId id="355" r:id="rId24"/>
    <p:sldId id="356" r:id="rId25"/>
    <p:sldId id="443" r:id="rId26"/>
    <p:sldId id="382" r:id="rId27"/>
    <p:sldId id="383" r:id="rId28"/>
    <p:sldId id="386" r:id="rId29"/>
    <p:sldId id="387" r:id="rId30"/>
    <p:sldId id="388" r:id="rId31"/>
    <p:sldId id="389" r:id="rId32"/>
    <p:sldId id="444" r:id="rId33"/>
    <p:sldId id="390" r:id="rId34"/>
    <p:sldId id="445" r:id="rId35"/>
    <p:sldId id="447" r:id="rId36"/>
    <p:sldId id="446" r:id="rId37"/>
    <p:sldId id="448" r:id="rId38"/>
    <p:sldId id="449" r:id="rId39"/>
    <p:sldId id="450" r:id="rId40"/>
    <p:sldId id="451" r:id="rId41"/>
    <p:sldId id="452" r:id="rId42"/>
    <p:sldId id="453" r:id="rId43"/>
    <p:sldId id="454" r:id="rId44"/>
    <p:sldId id="455" r:id="rId45"/>
    <p:sldId id="456" r:id="rId46"/>
    <p:sldId id="457" r:id="rId47"/>
    <p:sldId id="458" r:id="rId48"/>
    <p:sldId id="459" r:id="rId49"/>
    <p:sldId id="460" r:id="rId50"/>
    <p:sldId id="461" r:id="rId51"/>
    <p:sldId id="462" r:id="rId52"/>
    <p:sldId id="463" r:id="rId53"/>
    <p:sldId id="464" r:id="rId54"/>
    <p:sldId id="465" r:id="rId55"/>
    <p:sldId id="466" r:id="rId56"/>
    <p:sldId id="467" r:id="rId57"/>
    <p:sldId id="468" r:id="rId58"/>
    <p:sldId id="469" r:id="rId59"/>
    <p:sldId id="470" r:id="rId60"/>
    <p:sldId id="471" r:id="rId61"/>
    <p:sldId id="472" r:id="rId62"/>
    <p:sldId id="473" r:id="rId63"/>
    <p:sldId id="474" r:id="rId64"/>
    <p:sldId id="475" r:id="rId65"/>
    <p:sldId id="476" r:id="rId66"/>
    <p:sldId id="477" r:id="rId67"/>
    <p:sldId id="478" r:id="rId68"/>
    <p:sldId id="479" r:id="rId69"/>
    <p:sldId id="515" r:id="rId70"/>
    <p:sldId id="517" r:id="rId71"/>
    <p:sldId id="518" r:id="rId72"/>
    <p:sldId id="519" r:id="rId73"/>
    <p:sldId id="520" r:id="rId74"/>
    <p:sldId id="521" r:id="rId75"/>
    <p:sldId id="480" r:id="rId76"/>
    <p:sldId id="508" r:id="rId77"/>
    <p:sldId id="510" r:id="rId78"/>
    <p:sldId id="512" r:id="rId79"/>
    <p:sldId id="513" r:id="rId80"/>
    <p:sldId id="514" r:id="rId81"/>
    <p:sldId id="482" r:id="rId82"/>
    <p:sldId id="522" r:id="rId83"/>
    <p:sldId id="524" r:id="rId84"/>
    <p:sldId id="525" r:id="rId85"/>
    <p:sldId id="526" r:id="rId86"/>
    <p:sldId id="527" r:id="rId87"/>
    <p:sldId id="528" r:id="rId88"/>
    <p:sldId id="481" r:id="rId89"/>
    <p:sldId id="483" r:id="rId90"/>
    <p:sldId id="484" r:id="rId91"/>
    <p:sldId id="485" r:id="rId92"/>
    <p:sldId id="486" r:id="rId93"/>
    <p:sldId id="487" r:id="rId94"/>
    <p:sldId id="488" r:id="rId95"/>
    <p:sldId id="489" r:id="rId96"/>
    <p:sldId id="490" r:id="rId97"/>
    <p:sldId id="491" r:id="rId98"/>
    <p:sldId id="492" r:id="rId99"/>
    <p:sldId id="493" r:id="rId100"/>
    <p:sldId id="494" r:id="rId101"/>
    <p:sldId id="495" r:id="rId102"/>
    <p:sldId id="496" r:id="rId103"/>
    <p:sldId id="497" r:id="rId104"/>
    <p:sldId id="498" r:id="rId105"/>
    <p:sldId id="499" r:id="rId106"/>
    <p:sldId id="500" r:id="rId107"/>
    <p:sldId id="501" r:id="rId108"/>
    <p:sldId id="502" r:id="rId109"/>
    <p:sldId id="503" r:id="rId110"/>
    <p:sldId id="504" r:id="rId111"/>
    <p:sldId id="544" r:id="rId112"/>
    <p:sldId id="545" r:id="rId113"/>
    <p:sldId id="505" r:id="rId114"/>
    <p:sldId id="506" r:id="rId115"/>
    <p:sldId id="507" r:id="rId116"/>
    <p:sldId id="529" r:id="rId117"/>
    <p:sldId id="530" r:id="rId118"/>
    <p:sldId id="531" r:id="rId119"/>
    <p:sldId id="532" r:id="rId120"/>
    <p:sldId id="533" r:id="rId121"/>
    <p:sldId id="534" r:id="rId122"/>
    <p:sldId id="535" r:id="rId123"/>
    <p:sldId id="536" r:id="rId124"/>
    <p:sldId id="546" r:id="rId125"/>
    <p:sldId id="537" r:id="rId126"/>
    <p:sldId id="538" r:id="rId127"/>
    <p:sldId id="539" r:id="rId128"/>
    <p:sldId id="540" r:id="rId129"/>
    <p:sldId id="541" r:id="rId130"/>
    <p:sldId id="542" r:id="rId131"/>
    <p:sldId id="543" r:id="rId132"/>
    <p:sldId id="290" r:id="rId1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EBF5"/>
    <a:srgbClr val="FFFFCC"/>
    <a:srgbClr val="FFFFFF"/>
    <a:srgbClr val="AADAF8"/>
    <a:srgbClr val="FFA7A7"/>
    <a:srgbClr val="C3F4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590" autoAdjust="0"/>
  </p:normalViewPr>
  <p:slideViewPr>
    <p:cSldViewPr>
      <p:cViewPr varScale="1">
        <p:scale>
          <a:sx n="75" d="100"/>
          <a:sy n="75" d="100"/>
        </p:scale>
        <p:origin x="-1422"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9F9E26-806B-4E51-B85A-9BCB62E68646}" type="datetimeFigureOut">
              <a:rPr lang="en-US" smtClean="0"/>
              <a:t>8/23/2014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F788F0-A518-4A71-92E4-13B940F83B9D}" type="slidenum">
              <a:rPr lang="en-US" smtClean="0"/>
              <a:t>‹#›</a:t>
            </a:fld>
            <a:endParaRPr lang="en-US"/>
          </a:p>
        </p:txBody>
      </p:sp>
    </p:spTree>
    <p:extLst>
      <p:ext uri="{BB962C8B-B14F-4D97-AF65-F5344CB8AC3E}">
        <p14:creationId xmlns:p14="http://schemas.microsoft.com/office/powerpoint/2010/main" val="3222507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b="1" dirty="0">
              <a:cs typeface="B Nazanin" pitchFamily="2" charset="-78"/>
            </a:endParaRPr>
          </a:p>
        </p:txBody>
      </p:sp>
      <p:sp>
        <p:nvSpPr>
          <p:cNvPr id="4" name="Slide Number Placeholder 3"/>
          <p:cNvSpPr>
            <a:spLocks noGrp="1"/>
          </p:cNvSpPr>
          <p:nvPr>
            <p:ph type="sldNum" sz="quarter" idx="10"/>
          </p:nvPr>
        </p:nvSpPr>
        <p:spPr/>
        <p:txBody>
          <a:bodyPr/>
          <a:lstStyle/>
          <a:p>
            <a:fld id="{F1F788F0-A518-4A71-92E4-13B940F83B9D}" type="slidenum">
              <a:rPr lang="en-US" smtClean="0"/>
              <a:t>5</a:t>
            </a:fld>
            <a:endParaRPr lang="en-US"/>
          </a:p>
        </p:txBody>
      </p:sp>
    </p:spTree>
    <p:extLst>
      <p:ext uri="{BB962C8B-B14F-4D97-AF65-F5344CB8AC3E}">
        <p14:creationId xmlns:p14="http://schemas.microsoft.com/office/powerpoint/2010/main" val="875637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24</a:t>
            </a:fld>
            <a:endParaRPr lang="en-US"/>
          </a:p>
        </p:txBody>
      </p:sp>
    </p:spTree>
    <p:extLst>
      <p:ext uri="{BB962C8B-B14F-4D97-AF65-F5344CB8AC3E}">
        <p14:creationId xmlns:p14="http://schemas.microsoft.com/office/powerpoint/2010/main" val="154546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28</a:t>
            </a:fld>
            <a:endParaRPr lang="en-US"/>
          </a:p>
        </p:txBody>
      </p:sp>
    </p:spTree>
    <p:extLst>
      <p:ext uri="{BB962C8B-B14F-4D97-AF65-F5344CB8AC3E}">
        <p14:creationId xmlns:p14="http://schemas.microsoft.com/office/powerpoint/2010/main" val="3832024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29</a:t>
            </a:fld>
            <a:endParaRPr lang="en-US"/>
          </a:p>
        </p:txBody>
      </p:sp>
    </p:spTree>
    <p:extLst>
      <p:ext uri="{BB962C8B-B14F-4D97-AF65-F5344CB8AC3E}">
        <p14:creationId xmlns:p14="http://schemas.microsoft.com/office/powerpoint/2010/main" val="38320241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33</a:t>
            </a:fld>
            <a:endParaRPr lang="en-US"/>
          </a:p>
        </p:txBody>
      </p:sp>
    </p:spTree>
    <p:extLst>
      <p:ext uri="{BB962C8B-B14F-4D97-AF65-F5344CB8AC3E}">
        <p14:creationId xmlns:p14="http://schemas.microsoft.com/office/powerpoint/2010/main" val="27556812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36</a:t>
            </a:fld>
            <a:endParaRPr lang="en-US"/>
          </a:p>
        </p:txBody>
      </p:sp>
    </p:spTree>
    <p:extLst>
      <p:ext uri="{BB962C8B-B14F-4D97-AF65-F5344CB8AC3E}">
        <p14:creationId xmlns:p14="http://schemas.microsoft.com/office/powerpoint/2010/main" val="2539606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100</a:t>
            </a:fld>
            <a:endParaRPr lang="en-US"/>
          </a:p>
        </p:txBody>
      </p:sp>
    </p:spTree>
    <p:extLst>
      <p:ext uri="{BB962C8B-B14F-4D97-AF65-F5344CB8AC3E}">
        <p14:creationId xmlns:p14="http://schemas.microsoft.com/office/powerpoint/2010/main" val="10456740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107</a:t>
            </a:fld>
            <a:endParaRPr lang="en-US"/>
          </a:p>
        </p:txBody>
      </p:sp>
    </p:spTree>
    <p:extLst>
      <p:ext uri="{BB962C8B-B14F-4D97-AF65-F5344CB8AC3E}">
        <p14:creationId xmlns:p14="http://schemas.microsoft.com/office/powerpoint/2010/main" val="33847329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lgn="ctr" rtl="1">
              <a:defRPr sz="8000">
                <a:cs typeface="B Nazanin" pitchFamily="2" charset="-78"/>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ctr" rtl="1">
              <a:buNone/>
              <a:defRPr sz="2800">
                <a:solidFill>
                  <a:schemeClr val="tx2"/>
                </a:solidFill>
                <a:cs typeface="B Nazanin" pitchFamily="2" charset="-78"/>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620000" y="6324600"/>
            <a:ext cx="762000" cy="365125"/>
          </a:xfrm>
        </p:spPr>
        <p:txBody>
          <a:bodyPr/>
          <a:lstStyle/>
          <a:p>
            <a:fld id="{B6F15528-21DE-4FAA-801E-634DDDAF4B2B}" type="slidenum">
              <a:rPr lang="en-US" smtClean="0"/>
              <a:pPr/>
              <a:t>‹#›</a:t>
            </a:fld>
            <a:endParaRPr lang="en-US"/>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1066800"/>
          </a:xfrm>
        </p:spPr>
        <p:txBody>
          <a:bodyPr>
            <a:noAutofit/>
          </a:bodyPr>
          <a:lstStyle>
            <a:lvl1pPr algn="r" rtl="1">
              <a:defRPr sz="4800" b="1">
                <a:latin typeface="+mn-lt"/>
                <a:cs typeface="B Nazanin" pitchFamily="2" charset="-78"/>
              </a:defRPr>
            </a:lvl1pPr>
          </a:lstStyle>
          <a:p>
            <a:r>
              <a:rPr lang="en-US" dirty="0" smtClean="0"/>
              <a:t>Click to edit Master title style</a:t>
            </a:r>
            <a:endParaRPr lang="en-US" dirty="0"/>
          </a:p>
        </p:txBody>
      </p:sp>
      <p:sp>
        <p:nvSpPr>
          <p:cNvPr id="3" name="Content Placeholder 2"/>
          <p:cNvSpPr>
            <a:spLocks noGrp="1"/>
          </p:cNvSpPr>
          <p:nvPr>
            <p:ph idx="1"/>
          </p:nvPr>
        </p:nvSpPr>
        <p:spPr>
          <a:xfrm>
            <a:off x="762000" y="1676400"/>
            <a:ext cx="7543800" cy="4419600"/>
          </a:xfrm>
        </p:spPr>
        <p:txBody>
          <a:bodyPr/>
          <a:lstStyle>
            <a:lvl1pPr algn="r" rtl="1">
              <a:defRPr>
                <a:solidFill>
                  <a:schemeClr val="tx1"/>
                </a:solidFill>
                <a:cs typeface="B Nazanin" pitchFamily="2" charset="-78"/>
              </a:defRPr>
            </a:lvl1pPr>
            <a:lvl2pPr algn="r" rtl="1">
              <a:defRPr>
                <a:solidFill>
                  <a:schemeClr val="tx1"/>
                </a:solidFill>
                <a:cs typeface="B Nazanin" pitchFamily="2" charset="-78"/>
              </a:defRPr>
            </a:lvl2pPr>
            <a:lvl3pPr algn="r" rtl="1">
              <a:defRPr>
                <a:solidFill>
                  <a:schemeClr val="tx1"/>
                </a:solidFill>
                <a:cs typeface="B Nazanin" pitchFamily="2" charset="-78"/>
              </a:defRPr>
            </a:lvl3pPr>
            <a:lvl4pPr algn="r" rtl="1">
              <a:defRPr>
                <a:solidFill>
                  <a:schemeClr val="tx1"/>
                </a:solidFill>
                <a:cs typeface="B Nazanin" pitchFamily="2" charset="-78"/>
              </a:defRPr>
            </a:lvl4pPr>
            <a:lvl5pPr algn="r" rtl="1">
              <a:defRPr>
                <a:solidFill>
                  <a:schemeClr val="tx1"/>
                </a:solidFill>
                <a:cs typeface="B Nazanin" pitchFamily="2" charset="-78"/>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696200" y="6248400"/>
            <a:ext cx="762000" cy="365125"/>
          </a:xfrm>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endParaRPr lang="en-US"/>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n-US"/>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B6F15528-21DE-4FAA-801E-634DDDAF4B2B}" type="slidenum">
              <a:rPr lang="en-US" smtClean="0"/>
              <a:pPr/>
              <a:t>‹#›</a:t>
            </a:fld>
            <a:endParaRPr lang="en-US"/>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11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5.png"/><Relationship Id="rId9"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6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6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71.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7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73.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74.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4.png"/><Relationship Id="rId4" Type="http://schemas.openxmlformats.org/officeDocument/2006/relationships/image" Target="../media/image33.png"/></Relationships>
</file>

<file path=ppt/slides/_rels/slide7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7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8.png"/></Relationships>
</file>

<file path=ppt/slides/_rels/slide7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7.png"/><Relationship Id="rId4" Type="http://schemas.openxmlformats.org/officeDocument/2006/relationships/image" Target="../media/image38.png"/></Relationships>
</file>

<file path=ppt/slides/_rels/slide78.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40.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7.png"/><Relationship Id="rId4" Type="http://schemas.openxmlformats.org/officeDocument/2006/relationships/image" Target="../media/image38.png"/></Relationships>
</file>

<file path=ppt/slides/_rels/slide79.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0.png"/><Relationship Id="rId7" Type="http://schemas.openxmlformats.org/officeDocument/2006/relationships/image" Target="../media/image40.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7.png"/><Relationship Id="rId4" Type="http://schemas.openxmlformats.org/officeDocument/2006/relationships/image" Target="../media/image38.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0.png"/><Relationship Id="rId7" Type="http://schemas.openxmlformats.org/officeDocument/2006/relationships/image" Target="../media/image40.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7.png"/><Relationship Id="rId4" Type="http://schemas.openxmlformats.org/officeDocument/2006/relationships/image" Target="../media/image38.png"/><Relationship Id="rId9" Type="http://schemas.openxmlformats.org/officeDocument/2006/relationships/image" Target="../media/image42.png"/></Relationships>
</file>

<file path=ppt/slides/_rels/slide8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8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8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8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87.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9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1" y="0"/>
            <a:ext cx="7543799" cy="3048000"/>
          </a:xfrm>
        </p:spPr>
        <p:txBody>
          <a:bodyPr>
            <a:normAutofit/>
          </a:bodyPr>
          <a:lstStyle/>
          <a:p>
            <a:r>
              <a:rPr lang="fa-IR" sz="8800" b="1" dirty="0" smtClean="0"/>
              <a:t>پایگاه داده ها</a:t>
            </a:r>
            <a:r>
              <a:rPr lang="en-US" sz="8800" b="1" dirty="0" smtClean="0"/>
              <a:t> </a:t>
            </a:r>
            <a:r>
              <a:rPr lang="fa-IR" sz="7200" dirty="0" smtClean="0"/>
              <a:t/>
            </a:r>
            <a:br>
              <a:rPr lang="fa-IR" sz="7200" dirty="0" smtClean="0"/>
            </a:br>
            <a:r>
              <a:rPr lang="fa-IR" sz="6000" dirty="0" smtClean="0"/>
              <a:t>فصل چهارم</a:t>
            </a:r>
            <a:r>
              <a:rPr lang="fa-IR" sz="4000" dirty="0"/>
              <a:t>: </a:t>
            </a:r>
            <a:r>
              <a:rPr lang="fa-IR" sz="3200" b="1" dirty="0" smtClean="0"/>
              <a:t>جبر رابطه ای</a:t>
            </a:r>
            <a:endParaRPr lang="en-US" sz="4000" dirty="0">
              <a:latin typeface="+mn-lt"/>
            </a:endParaRPr>
          </a:p>
        </p:txBody>
      </p:sp>
      <p:sp>
        <p:nvSpPr>
          <p:cNvPr id="3" name="Subtitle 2"/>
          <p:cNvSpPr>
            <a:spLocks noGrp="1"/>
          </p:cNvSpPr>
          <p:nvPr>
            <p:ph type="subTitle" idx="1"/>
          </p:nvPr>
        </p:nvSpPr>
        <p:spPr>
          <a:xfrm>
            <a:off x="914400" y="4114800"/>
            <a:ext cx="6858000" cy="1981200"/>
          </a:xfrm>
        </p:spPr>
        <p:txBody>
          <a:bodyPr>
            <a:normAutofit/>
          </a:bodyPr>
          <a:lstStyle/>
          <a:p>
            <a:r>
              <a:rPr lang="fa-IR" sz="1800" dirty="0">
                <a:solidFill>
                  <a:schemeClr val="tx1"/>
                </a:solidFill>
              </a:rPr>
              <a:t>دانشگاه صنعتی بیرجند</a:t>
            </a:r>
          </a:p>
          <a:p>
            <a:r>
              <a:rPr lang="fa-IR" sz="1800">
                <a:solidFill>
                  <a:schemeClr val="tx1"/>
                </a:solidFill>
              </a:rPr>
              <a:t>نیمسال اول تحصیلی 94-93</a:t>
            </a:r>
          </a:p>
          <a:p>
            <a:r>
              <a:rPr lang="fa-IR" sz="1800" smtClean="0">
                <a:solidFill>
                  <a:schemeClr val="tx1"/>
                </a:solidFill>
              </a:rPr>
              <a:t>وحیده </a:t>
            </a:r>
            <a:r>
              <a:rPr lang="fa-IR" sz="1800" dirty="0" smtClean="0">
                <a:solidFill>
                  <a:schemeClr val="tx1"/>
                </a:solidFill>
              </a:rPr>
              <a:t>بابائیان</a:t>
            </a:r>
          </a:p>
          <a:p>
            <a:r>
              <a:rPr lang="en-US" sz="1800" dirty="0" smtClean="0">
                <a:solidFill>
                  <a:schemeClr val="tx1"/>
                </a:solidFill>
              </a:rPr>
              <a:t>vahidebabaiyan@yahoo.com</a:t>
            </a:r>
            <a:endParaRPr lang="fa-IR" sz="1800" dirty="0" smtClean="0">
              <a:solidFill>
                <a:schemeClr val="tx1"/>
              </a:solidFill>
            </a:endParaRPr>
          </a:p>
          <a:p>
            <a:endParaRPr lang="en-US" sz="1800" dirty="0">
              <a:solidFill>
                <a:schemeClr val="tx1"/>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762002" cy="8572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0400050"/>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322040" y="6037590"/>
            <a:ext cx="8136160" cy="3632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1000" y="457200"/>
            <a:ext cx="8458200" cy="990600"/>
          </a:xfrm>
        </p:spPr>
        <p:txBody>
          <a:bodyPr/>
          <a:lstStyle/>
          <a:p>
            <a:r>
              <a:rPr lang="fa-IR" sz="4000" dirty="0"/>
              <a:t>عملگر گزینش</a:t>
            </a:r>
            <a:endParaRPr lang="en-US" sz="4000" dirty="0"/>
          </a:p>
        </p:txBody>
      </p:sp>
      <p:sp>
        <p:nvSpPr>
          <p:cNvPr id="3" name="Content Placeholder 2"/>
          <p:cNvSpPr>
            <a:spLocks noGrp="1"/>
          </p:cNvSpPr>
          <p:nvPr>
            <p:ph idx="1"/>
          </p:nvPr>
        </p:nvSpPr>
        <p:spPr>
          <a:xfrm>
            <a:off x="533400" y="1752600"/>
            <a:ext cx="7924800" cy="2286000"/>
          </a:xfrm>
        </p:spPr>
        <p:txBody>
          <a:bodyPr>
            <a:normAutofit/>
          </a:bodyPr>
          <a:lstStyle/>
          <a:p>
            <a:pPr marL="0" indent="0">
              <a:buNone/>
            </a:pPr>
            <a:r>
              <a:rPr lang="fa-IR" b="1" u="sng" dirty="0"/>
              <a:t>مثال </a:t>
            </a:r>
            <a:r>
              <a:rPr lang="fa-IR" b="1" u="sng" dirty="0" smtClean="0"/>
              <a:t>1: </a:t>
            </a:r>
          </a:p>
          <a:p>
            <a:pPr marL="0" indent="0">
              <a:buNone/>
            </a:pPr>
            <a:r>
              <a:rPr lang="fa-IR" b="1" dirty="0" smtClean="0">
                <a:solidFill>
                  <a:schemeClr val="accent1">
                    <a:lumMod val="75000"/>
                  </a:schemeClr>
                </a:solidFill>
              </a:rPr>
              <a:t>تاپل هایی </a:t>
            </a:r>
            <a:r>
              <a:rPr lang="fa-IR" b="1" dirty="0">
                <a:solidFill>
                  <a:schemeClr val="accent1">
                    <a:lumMod val="75000"/>
                  </a:schemeClr>
                </a:solidFill>
              </a:rPr>
              <a:t>از رابطه </a:t>
            </a:r>
            <a:r>
              <a:rPr lang="en-US" b="1" dirty="0">
                <a:solidFill>
                  <a:schemeClr val="accent1">
                    <a:lumMod val="75000"/>
                  </a:schemeClr>
                </a:solidFill>
              </a:rPr>
              <a:t>S</a:t>
            </a:r>
            <a:r>
              <a:rPr lang="fa-IR" b="1" dirty="0">
                <a:solidFill>
                  <a:schemeClr val="accent1">
                    <a:lumMod val="75000"/>
                  </a:schemeClr>
                </a:solidFill>
              </a:rPr>
              <a:t> مشخص سازید که صفت شهر </a:t>
            </a:r>
            <a:r>
              <a:rPr lang="fa-IR" b="1" dirty="0" smtClean="0">
                <a:solidFill>
                  <a:schemeClr val="accent1">
                    <a:lumMod val="75000"/>
                  </a:schemeClr>
                </a:solidFill>
              </a:rPr>
              <a:t>آن ها </a:t>
            </a:r>
            <a:r>
              <a:rPr lang="fa-IR" b="1" dirty="0">
                <a:solidFill>
                  <a:schemeClr val="accent1">
                    <a:lumMod val="75000"/>
                  </a:schemeClr>
                </a:solidFill>
              </a:rPr>
              <a:t>تهران باشد.</a:t>
            </a:r>
            <a:endParaRPr lang="en-US" b="1" dirty="0">
              <a:solidFill>
                <a:schemeClr val="accent1">
                  <a:lumMod val="75000"/>
                </a:schemeClr>
              </a:solidFill>
            </a:endParaRPr>
          </a:p>
          <a:p>
            <a:pPr marL="0" indent="0">
              <a:buNone/>
            </a:pPr>
            <a:r>
              <a:rPr lang="fa-IR" dirty="0"/>
              <a:t>خروجی (تهران ، فن آوران، </a:t>
            </a:r>
            <a:r>
              <a:rPr lang="en-US" dirty="0"/>
              <a:t>S1</a:t>
            </a:r>
            <a:r>
              <a:rPr lang="fa-IR" dirty="0"/>
              <a:t>) خواهد بود. </a:t>
            </a:r>
            <a:endParaRPr lang="fa-IR" dirty="0" smtClean="0"/>
          </a:p>
          <a:p>
            <a:pPr marL="0" indent="0">
              <a:buNone/>
            </a:pPr>
            <a:r>
              <a:rPr lang="fa-IR" dirty="0" smtClean="0"/>
              <a:t>برای </a:t>
            </a:r>
            <a:r>
              <a:rPr lang="fa-IR" dirty="0"/>
              <a:t>این خروجی یکی از دستورهای زیر را می توان </a:t>
            </a:r>
            <a:r>
              <a:rPr lang="fa-IR" dirty="0" smtClean="0"/>
              <a:t>نوشت:</a:t>
            </a:r>
            <a:endParaRPr lang="en-US" dirty="0"/>
          </a:p>
        </p:txBody>
      </p:sp>
      <p:sp>
        <p:nvSpPr>
          <p:cNvPr id="4" name="Slide Number Placeholder 3"/>
          <p:cNvSpPr>
            <a:spLocks noGrp="1"/>
          </p:cNvSpPr>
          <p:nvPr>
            <p:ph type="sldNum" sz="quarter" idx="12"/>
          </p:nvPr>
        </p:nvSpPr>
        <p:spPr>
          <a:xfrm>
            <a:off x="8450040" y="6378247"/>
            <a:ext cx="609600" cy="365125"/>
          </a:xfrm>
        </p:spPr>
        <p:txBody>
          <a:bodyPr/>
          <a:lstStyle/>
          <a:p>
            <a:fld id="{B6F15528-21DE-4FAA-801E-634DDDAF4B2B}" type="slidenum">
              <a:rPr lang="en-US" smtClean="0"/>
              <a:pPr/>
              <a:t>10</a:t>
            </a:fld>
            <a:endParaRPr lang="en-US" dirty="0"/>
          </a:p>
        </p:txBody>
      </p:sp>
      <p:sp>
        <p:nvSpPr>
          <p:cNvPr id="6" name="Rectangle 5"/>
          <p:cNvSpPr/>
          <p:nvPr/>
        </p:nvSpPr>
        <p:spPr>
          <a:xfrm>
            <a:off x="762000" y="3733800"/>
            <a:ext cx="2590800" cy="9144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dirty="0">
                <a:solidFill>
                  <a:schemeClr val="tx1"/>
                </a:solidFill>
                <a:cs typeface="B Nazanin" pitchFamily="2" charset="-78"/>
                <a:sym typeface="Symbol"/>
              </a:rPr>
              <a:t></a:t>
            </a:r>
            <a:r>
              <a:rPr lang="en-US" sz="2800" dirty="0">
                <a:solidFill>
                  <a:schemeClr val="tx1"/>
                </a:solidFill>
                <a:cs typeface="B Nazanin" pitchFamily="2" charset="-78"/>
              </a:rPr>
              <a:t> </a:t>
            </a:r>
            <a:r>
              <a:rPr lang="en-US" sz="2800" baseline="-25000" dirty="0" smtClean="0">
                <a:solidFill>
                  <a:schemeClr val="tx1"/>
                </a:solidFill>
                <a:cs typeface="B Nazanin" pitchFamily="2" charset="-78"/>
              </a:rPr>
              <a:t>City =</a:t>
            </a:r>
            <a:r>
              <a:rPr lang="en-US" sz="2800" baseline="-25000" dirty="0">
                <a:solidFill>
                  <a:schemeClr val="tx1"/>
                </a:solidFill>
                <a:cs typeface="B Nazanin" pitchFamily="2" charset="-78"/>
              </a:rPr>
              <a:t>’</a:t>
            </a:r>
            <a:r>
              <a:rPr lang="fa-IR" sz="2800" baseline="-25000" dirty="0">
                <a:solidFill>
                  <a:schemeClr val="tx1"/>
                </a:solidFill>
                <a:cs typeface="B Nazanin" pitchFamily="2" charset="-78"/>
              </a:rPr>
              <a:t>تهران</a:t>
            </a:r>
            <a:r>
              <a:rPr lang="en-US" sz="2800" baseline="-25000" dirty="0">
                <a:solidFill>
                  <a:schemeClr val="tx1"/>
                </a:solidFill>
                <a:cs typeface="B Nazanin" pitchFamily="2" charset="-78"/>
              </a:rPr>
              <a:t>’</a:t>
            </a:r>
            <a:r>
              <a:rPr lang="en-US" sz="2800" dirty="0">
                <a:solidFill>
                  <a:schemeClr val="tx1"/>
                </a:solidFill>
                <a:cs typeface="B Nazanin" pitchFamily="2" charset="-78"/>
              </a:rPr>
              <a:t> (S</a:t>
            </a:r>
            <a:r>
              <a:rPr lang="en-US" sz="2800" dirty="0" smtClean="0">
                <a:solidFill>
                  <a:schemeClr val="tx1"/>
                </a:solidFill>
                <a:cs typeface="B Nazanin" pitchFamily="2" charset="-78"/>
              </a:rPr>
              <a:t>)</a:t>
            </a:r>
            <a:endParaRPr lang="en-US" sz="2800" dirty="0">
              <a:solidFill>
                <a:schemeClr val="tx1"/>
              </a:solidFill>
              <a:cs typeface="B Nazanin" pitchFamily="2" charset="-78"/>
            </a:endParaRPr>
          </a:p>
        </p:txBody>
      </p:sp>
      <p:sp>
        <p:nvSpPr>
          <p:cNvPr id="7" name="Rectangle 6"/>
          <p:cNvSpPr/>
          <p:nvPr/>
        </p:nvSpPr>
        <p:spPr>
          <a:xfrm>
            <a:off x="1431241" y="4737100"/>
            <a:ext cx="4572000" cy="9144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400" dirty="0">
                <a:solidFill>
                  <a:schemeClr val="tx1"/>
                </a:solidFill>
                <a:cs typeface="B Nazanin" pitchFamily="2" charset="-78"/>
              </a:rPr>
              <a:t>Select   S   where    </a:t>
            </a:r>
            <a:r>
              <a:rPr lang="en-US" sz="2400" dirty="0" smtClean="0">
                <a:solidFill>
                  <a:schemeClr val="tx1"/>
                </a:solidFill>
                <a:cs typeface="B Nazanin" pitchFamily="2" charset="-78"/>
              </a:rPr>
              <a:t>city =</a:t>
            </a:r>
            <a:r>
              <a:rPr lang="en-US" sz="2400" dirty="0">
                <a:solidFill>
                  <a:schemeClr val="tx1"/>
                </a:solidFill>
                <a:cs typeface="B Nazanin" pitchFamily="2" charset="-78"/>
              </a:rPr>
              <a:t>’</a:t>
            </a:r>
            <a:r>
              <a:rPr lang="fa-IR" sz="2400" dirty="0">
                <a:solidFill>
                  <a:schemeClr val="tx1"/>
                </a:solidFill>
                <a:cs typeface="B Nazanin" pitchFamily="2" charset="-78"/>
              </a:rPr>
              <a:t>تهران</a:t>
            </a:r>
            <a:r>
              <a:rPr lang="en-US" sz="2400" dirty="0">
                <a:solidFill>
                  <a:schemeClr val="tx1"/>
                </a:solidFill>
                <a:cs typeface="B Nazanin" pitchFamily="2" charset="-78"/>
              </a:rPr>
              <a:t>’</a:t>
            </a:r>
          </a:p>
        </p:txBody>
      </p:sp>
      <p:sp>
        <p:nvSpPr>
          <p:cNvPr id="8" name="Rectangle 7"/>
          <p:cNvSpPr/>
          <p:nvPr/>
        </p:nvSpPr>
        <p:spPr>
          <a:xfrm>
            <a:off x="3962400" y="5723895"/>
            <a:ext cx="3505200" cy="9906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400" dirty="0">
                <a:solidFill>
                  <a:schemeClr val="tx1"/>
                </a:solidFill>
                <a:cs typeface="B Nazanin" pitchFamily="2" charset="-78"/>
              </a:rPr>
              <a:t>Restrict :</a:t>
            </a:r>
          </a:p>
          <a:p>
            <a:r>
              <a:rPr lang="en-US" sz="2400" dirty="0">
                <a:solidFill>
                  <a:schemeClr val="tx1"/>
                </a:solidFill>
                <a:cs typeface="B Nazanin" pitchFamily="2" charset="-78"/>
              </a:rPr>
              <a:t>S    where     city =’</a:t>
            </a:r>
            <a:r>
              <a:rPr lang="fa-IR" sz="2400" dirty="0">
                <a:solidFill>
                  <a:schemeClr val="tx1"/>
                </a:solidFill>
                <a:cs typeface="B Nazanin" pitchFamily="2" charset="-78"/>
              </a:rPr>
              <a:t>تهران</a:t>
            </a:r>
            <a:r>
              <a:rPr lang="en-US" sz="2400" dirty="0">
                <a:solidFill>
                  <a:schemeClr val="tx1"/>
                </a:solidFill>
                <a:cs typeface="B Nazanin" pitchFamily="2" charset="-78"/>
              </a:rPr>
              <a:t>’</a:t>
            </a:r>
          </a:p>
        </p:txBody>
      </p:sp>
      <p:sp>
        <p:nvSpPr>
          <p:cNvPr id="9" name="TextBox 8"/>
          <p:cNvSpPr txBox="1"/>
          <p:nvPr/>
        </p:nvSpPr>
        <p:spPr>
          <a:xfrm>
            <a:off x="322040" y="3929390"/>
            <a:ext cx="364202" cy="523220"/>
          </a:xfrm>
          <a:prstGeom prst="rect">
            <a:avLst/>
          </a:prstGeom>
          <a:noFill/>
        </p:spPr>
        <p:txBody>
          <a:bodyPr wrap="none" rtlCol="0">
            <a:spAutoFit/>
          </a:bodyPr>
          <a:lstStyle/>
          <a:p>
            <a:r>
              <a:rPr lang="fa-IR" sz="2800" b="1" dirty="0" smtClean="0"/>
              <a:t>1</a:t>
            </a:r>
            <a:endParaRPr lang="en-US" sz="2800" b="1" dirty="0"/>
          </a:p>
        </p:txBody>
      </p:sp>
      <p:sp>
        <p:nvSpPr>
          <p:cNvPr id="10" name="TextBox 9"/>
          <p:cNvSpPr txBox="1"/>
          <p:nvPr/>
        </p:nvSpPr>
        <p:spPr>
          <a:xfrm>
            <a:off x="1067039" y="4983490"/>
            <a:ext cx="364202" cy="523220"/>
          </a:xfrm>
          <a:prstGeom prst="rect">
            <a:avLst/>
          </a:prstGeom>
          <a:noFill/>
        </p:spPr>
        <p:txBody>
          <a:bodyPr wrap="none" rtlCol="0">
            <a:spAutoFit/>
          </a:bodyPr>
          <a:lstStyle/>
          <a:p>
            <a:r>
              <a:rPr lang="fa-IR" sz="2800" b="1" dirty="0" smtClean="0"/>
              <a:t>2</a:t>
            </a:r>
            <a:endParaRPr lang="en-US" sz="2800" b="1" dirty="0"/>
          </a:p>
        </p:txBody>
      </p:sp>
      <p:sp>
        <p:nvSpPr>
          <p:cNvPr id="11" name="TextBox 10"/>
          <p:cNvSpPr txBox="1"/>
          <p:nvPr/>
        </p:nvSpPr>
        <p:spPr>
          <a:xfrm>
            <a:off x="3598198" y="6037590"/>
            <a:ext cx="364202" cy="523220"/>
          </a:xfrm>
          <a:prstGeom prst="rect">
            <a:avLst/>
          </a:prstGeom>
          <a:noFill/>
        </p:spPr>
        <p:txBody>
          <a:bodyPr wrap="none" rtlCol="0">
            <a:spAutoFit/>
          </a:bodyPr>
          <a:lstStyle/>
          <a:p>
            <a:r>
              <a:rPr lang="fa-IR" sz="2800" b="1" dirty="0" smtClean="0"/>
              <a:t>3</a:t>
            </a:r>
            <a:endParaRPr lang="en-US" sz="2800" b="1" dirty="0"/>
          </a:p>
        </p:txBody>
      </p:sp>
      <p:pic>
        <p:nvPicPr>
          <p:cNvPr id="1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 y="571499"/>
            <a:ext cx="2749550" cy="1960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0620831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500"/>
                                        <p:tgtEl>
                                          <p:spTgt spid="3">
                                            <p:txEl>
                                              <p:pRg st="2" end="2"/>
                                            </p:txEl>
                                          </p:spTgt>
                                        </p:tgtEl>
                                      </p:cBhvr>
                                    </p:animEffect>
                                  </p:childTnLst>
                                </p:cTn>
                              </p:par>
                            </p:childTnLst>
                          </p:cTn>
                        </p:par>
                        <p:par>
                          <p:cTn id="13" fill="hold">
                            <p:stCondLst>
                              <p:cond delay="500"/>
                            </p:stCondLst>
                            <p:childTnLst>
                              <p:par>
                                <p:cTn id="14" presetID="14" presetClass="entr" presetSubtype="10" fill="hold" nodeType="after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horizontal)">
                                      <p:cBhvr>
                                        <p:cTn id="21" dur="500"/>
                                        <p:tgtEl>
                                          <p:spTgt spid="9"/>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randombar(horizontal)">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randombar(horizontal)">
                                      <p:cBhvr>
                                        <p:cTn id="29" dur="500"/>
                                        <p:tgtEl>
                                          <p:spTgt spid="10"/>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randombar(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randombar(horizontal)">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مقایسه های رابطه ای</a:t>
            </a:r>
            <a:r>
              <a:rPr lang="fa-IR" dirty="0" smtClean="0"/>
              <a:t>:</a:t>
            </a:r>
            <a:endParaRPr lang="en-US" dirty="0"/>
          </a:p>
        </p:txBody>
      </p:sp>
      <p:sp>
        <p:nvSpPr>
          <p:cNvPr id="3" name="Content Placeholder 2"/>
          <p:cNvSpPr>
            <a:spLocks noGrp="1"/>
          </p:cNvSpPr>
          <p:nvPr>
            <p:ph idx="1"/>
          </p:nvPr>
        </p:nvSpPr>
        <p:spPr>
          <a:xfrm>
            <a:off x="762000" y="1676400"/>
            <a:ext cx="7543800" cy="2209800"/>
          </a:xfrm>
        </p:spPr>
        <p:txBody>
          <a:bodyPr/>
          <a:lstStyle/>
          <a:p>
            <a:r>
              <a:rPr lang="fa-IR" dirty="0" smtClean="0"/>
              <a:t>جبر </a:t>
            </a:r>
            <a:r>
              <a:rPr lang="fa-IR" dirty="0"/>
              <a:t>رابطه ای که در ابتدا تعریف شد، روش مستقیمی برای مقایسه دو رابطه ارائه نکرده بود. ولی بعداً شرط جدیدی به نام "مقایسه رابطه ای"  به صورت </a:t>
            </a:r>
            <a:r>
              <a:rPr lang="en-US" dirty="0"/>
              <a:t>R1 Ѳ R2</a:t>
            </a:r>
            <a:r>
              <a:rPr lang="fa-IR" dirty="0"/>
              <a:t> تعریف شد که Ѳ می تواند یکی از موارد زیر باشد: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100</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947412442"/>
              </p:ext>
            </p:extLst>
          </p:nvPr>
        </p:nvGraphicFramePr>
        <p:xfrm>
          <a:off x="381000" y="3581400"/>
          <a:ext cx="7680960" cy="1261872"/>
        </p:xfrm>
        <a:graphic>
          <a:graphicData uri="http://schemas.openxmlformats.org/drawingml/2006/table">
            <a:tbl>
              <a:tblPr rtl="1" firstRow="1" firstCol="1" bandRow="1"/>
              <a:tblGrid>
                <a:gridCol w="3840480"/>
                <a:gridCol w="3840480"/>
              </a:tblGrid>
              <a:tr h="0">
                <a:tc>
                  <a:txBody>
                    <a:bodyPr/>
                    <a:lstStyle/>
                    <a:p>
                      <a:pPr marL="342900" indent="-342900" algn="r" rtl="1">
                        <a:lnSpc>
                          <a:spcPct val="115000"/>
                        </a:lnSpc>
                        <a:spcAft>
                          <a:spcPts val="0"/>
                        </a:spcAft>
                        <a:buFont typeface="Wingdings" pitchFamily="2" charset="2"/>
                        <a:buChar char="§"/>
                      </a:pPr>
                      <a:r>
                        <a:rPr lang="fa-IR" sz="2400" dirty="0" smtClean="0">
                          <a:effectLst/>
                          <a:latin typeface="Calibri"/>
                          <a:ea typeface="Calibri"/>
                          <a:cs typeface="2  Mitra" pitchFamily="2" charset="-78"/>
                        </a:rPr>
                        <a:t>نامساوی </a:t>
                      </a:r>
                      <a:r>
                        <a:rPr lang="en-US" sz="2400" dirty="0" smtClean="0">
                          <a:effectLst/>
                          <a:latin typeface="Calibri"/>
                          <a:ea typeface="Calibri"/>
                          <a:cs typeface="2  Mitra" pitchFamily="2" charset="-78"/>
                        </a:rPr>
                        <a:t>  </a:t>
                      </a:r>
                      <a:r>
                        <a:rPr lang="fa-IR" sz="2400" dirty="0" smtClean="0">
                          <a:effectLst/>
                          <a:latin typeface="Calibri"/>
                          <a:ea typeface="Calibri"/>
                          <a:cs typeface="2  Mitra" pitchFamily="2" charset="-78"/>
                        </a:rPr>
                        <a:t> </a:t>
                      </a:r>
                      <a:r>
                        <a:rPr lang="en-US" sz="2400" dirty="0" smtClean="0">
                          <a:effectLst/>
                          <a:latin typeface="Calibri"/>
                          <a:ea typeface="Calibri"/>
                          <a:cs typeface="2  Mitra" pitchFamily="2" charset="-78"/>
                        </a:rPr>
                        <a:t>  </a:t>
                      </a:r>
                      <a:r>
                        <a:rPr lang="fa-IR" sz="2400" dirty="0">
                          <a:effectLst/>
                          <a:latin typeface="Calibri"/>
                          <a:ea typeface="Calibri"/>
                          <a:cs typeface="2  Mitra" pitchFamily="2" charset="-78"/>
                        </a:rPr>
                        <a:t>≠ </a:t>
                      </a:r>
                      <a:endParaRPr lang="en-US" sz="1400" dirty="0">
                        <a:effectLst/>
                        <a:latin typeface="Calibri"/>
                        <a:ea typeface="Calibri"/>
                        <a:cs typeface="2  Mitra" pitchFamily="2" charset="-78"/>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indent="-342900" algn="r" rtl="1">
                        <a:lnSpc>
                          <a:spcPct val="115000"/>
                        </a:lnSpc>
                        <a:spcAft>
                          <a:spcPts val="0"/>
                        </a:spcAft>
                        <a:buFont typeface="Wingdings" pitchFamily="2" charset="2"/>
                        <a:buChar char="§"/>
                      </a:pPr>
                      <a:r>
                        <a:rPr lang="fa-IR" sz="2400" dirty="0">
                          <a:effectLst/>
                          <a:latin typeface="Calibri"/>
                          <a:ea typeface="Calibri"/>
                          <a:cs typeface="2  Mitra" pitchFamily="2" charset="-78"/>
                        </a:rPr>
                        <a:t>مساوی</a:t>
                      </a:r>
                      <a:r>
                        <a:rPr lang="en-US" sz="2400" dirty="0">
                          <a:effectLst/>
                          <a:latin typeface="Calibri"/>
                          <a:ea typeface="Calibri"/>
                          <a:cs typeface="2  Mitra" pitchFamily="2" charset="-78"/>
                        </a:rPr>
                        <a:t>  </a:t>
                      </a:r>
                      <a:r>
                        <a:rPr lang="fa-IR" sz="2400" dirty="0" smtClean="0">
                          <a:effectLst/>
                          <a:latin typeface="Calibri"/>
                          <a:ea typeface="Calibri"/>
                          <a:cs typeface="2  Mitra" pitchFamily="2" charset="-78"/>
                        </a:rPr>
                        <a:t> </a:t>
                      </a:r>
                      <a:r>
                        <a:rPr lang="en-US" sz="2400" dirty="0" smtClean="0">
                          <a:effectLst/>
                          <a:latin typeface="Calibri"/>
                          <a:ea typeface="Calibri"/>
                          <a:cs typeface="2  Mitra" pitchFamily="2" charset="-78"/>
                        </a:rPr>
                        <a:t> </a:t>
                      </a:r>
                      <a:r>
                        <a:rPr lang="fa-IR" sz="2400" dirty="0" smtClean="0">
                          <a:effectLst/>
                          <a:latin typeface="Calibri"/>
                          <a:ea typeface="Calibri"/>
                          <a:cs typeface="2  Mitra" pitchFamily="2" charset="-78"/>
                        </a:rPr>
                        <a:t> </a:t>
                      </a:r>
                      <a:r>
                        <a:rPr lang="fa-IR" sz="2400" dirty="0">
                          <a:effectLst/>
                          <a:latin typeface="Calibri"/>
                          <a:ea typeface="Calibri"/>
                          <a:cs typeface="2  Mitra" pitchFamily="2" charset="-78"/>
                        </a:rPr>
                        <a:t>=</a:t>
                      </a:r>
                      <a:endParaRPr lang="en-US" sz="1400" dirty="0">
                        <a:effectLst/>
                        <a:latin typeface="Calibri"/>
                        <a:ea typeface="Calibri"/>
                        <a:cs typeface="2  Mitra" pitchFamily="2" charset="-78"/>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0">
                <a:tc>
                  <a:txBody>
                    <a:bodyPr/>
                    <a:lstStyle/>
                    <a:p>
                      <a:pPr marL="342900" indent="-342900" algn="r" rtl="1">
                        <a:lnSpc>
                          <a:spcPct val="115000"/>
                        </a:lnSpc>
                        <a:spcAft>
                          <a:spcPts val="0"/>
                        </a:spcAft>
                        <a:buFont typeface="Wingdings" pitchFamily="2" charset="2"/>
                        <a:buChar char="§"/>
                      </a:pPr>
                      <a:r>
                        <a:rPr lang="fa-IR" sz="2400">
                          <a:effectLst/>
                          <a:latin typeface="Calibri"/>
                          <a:ea typeface="Calibri"/>
                          <a:cs typeface="2  Mitra" pitchFamily="2" charset="-78"/>
                        </a:rPr>
                        <a:t>زیر مجموعه مناسب </a:t>
                      </a:r>
                      <a:r>
                        <a:rPr lang="en-US" sz="2400">
                          <a:effectLst/>
                          <a:latin typeface="Calibri"/>
                          <a:ea typeface="Calibri"/>
                          <a:cs typeface="2  Mitra" pitchFamily="2" charset="-78"/>
                        </a:rPr>
                        <a:t>&lt;</a:t>
                      </a:r>
                      <a:endParaRPr lang="en-US" sz="1400">
                        <a:effectLst/>
                        <a:latin typeface="Calibri"/>
                        <a:ea typeface="Calibri"/>
                        <a:cs typeface="2  Mitra" pitchFamily="2" charset="-78"/>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indent="-342900" algn="r" rtl="1">
                        <a:lnSpc>
                          <a:spcPct val="115000"/>
                        </a:lnSpc>
                        <a:spcAft>
                          <a:spcPts val="0"/>
                        </a:spcAft>
                        <a:buFont typeface="Wingdings" pitchFamily="2" charset="2"/>
                        <a:buChar char="§"/>
                      </a:pPr>
                      <a:r>
                        <a:rPr lang="fa-IR" sz="2400" dirty="0">
                          <a:effectLst/>
                          <a:latin typeface="Calibri"/>
                          <a:ea typeface="Calibri"/>
                          <a:cs typeface="2  Mitra" pitchFamily="2" charset="-78"/>
                        </a:rPr>
                        <a:t>زیر مجموعه </a:t>
                      </a:r>
                      <a:r>
                        <a:rPr lang="en-US" sz="2400" dirty="0">
                          <a:effectLst/>
                          <a:latin typeface="Calibri"/>
                          <a:ea typeface="Calibri"/>
                          <a:cs typeface="2  Mitra" pitchFamily="2" charset="-78"/>
                        </a:rPr>
                        <a:t>≤</a:t>
                      </a:r>
                      <a:endParaRPr lang="en-US" sz="1400" dirty="0">
                        <a:effectLst/>
                        <a:latin typeface="Calibri"/>
                        <a:ea typeface="Calibri"/>
                        <a:cs typeface="2  Mitra" pitchFamily="2" charset="-78"/>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0">
                <a:tc>
                  <a:txBody>
                    <a:bodyPr/>
                    <a:lstStyle/>
                    <a:p>
                      <a:pPr marL="342900" indent="-342900" algn="r" rtl="1">
                        <a:lnSpc>
                          <a:spcPct val="115000"/>
                        </a:lnSpc>
                        <a:spcAft>
                          <a:spcPts val="0"/>
                        </a:spcAft>
                        <a:buFont typeface="Wingdings" pitchFamily="2" charset="2"/>
                        <a:buChar char="§"/>
                      </a:pPr>
                      <a:r>
                        <a:rPr lang="fa-IR" sz="2400">
                          <a:effectLst/>
                          <a:latin typeface="Calibri"/>
                          <a:ea typeface="Calibri"/>
                          <a:cs typeface="2  Mitra" pitchFamily="2" charset="-78"/>
                        </a:rPr>
                        <a:t>فوق مجموعه مناسب </a:t>
                      </a:r>
                      <a:r>
                        <a:rPr lang="en-US" sz="2400">
                          <a:effectLst/>
                          <a:latin typeface="Calibri"/>
                          <a:ea typeface="Calibri"/>
                          <a:cs typeface="2  Mitra" pitchFamily="2" charset="-78"/>
                        </a:rPr>
                        <a:t>&gt;</a:t>
                      </a:r>
                      <a:endParaRPr lang="en-US" sz="1400">
                        <a:effectLst/>
                        <a:latin typeface="Calibri"/>
                        <a:ea typeface="Calibri"/>
                        <a:cs typeface="2  Mitra" pitchFamily="2" charset="-78"/>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indent="-342900" algn="r" rtl="1">
                        <a:lnSpc>
                          <a:spcPct val="115000"/>
                        </a:lnSpc>
                        <a:spcAft>
                          <a:spcPts val="0"/>
                        </a:spcAft>
                        <a:buFont typeface="Wingdings" pitchFamily="2" charset="2"/>
                        <a:buChar char="§"/>
                      </a:pPr>
                      <a:r>
                        <a:rPr lang="fa-IR" sz="2400" dirty="0">
                          <a:effectLst/>
                          <a:latin typeface="Calibri"/>
                          <a:ea typeface="Calibri"/>
                          <a:cs typeface="2  Mitra" pitchFamily="2" charset="-78"/>
                        </a:rPr>
                        <a:t>فوق مجموعه </a:t>
                      </a:r>
                      <a:r>
                        <a:rPr lang="en-US" sz="2400" dirty="0">
                          <a:effectLst/>
                          <a:latin typeface="Calibri"/>
                          <a:ea typeface="Calibri"/>
                          <a:cs typeface="2  Mitra" pitchFamily="2" charset="-78"/>
                        </a:rPr>
                        <a:t>≥</a:t>
                      </a:r>
                      <a:endParaRPr lang="en-US" sz="1400" dirty="0">
                        <a:effectLst/>
                        <a:latin typeface="Calibri"/>
                        <a:ea typeface="Calibri"/>
                        <a:cs typeface="2  Mitra" pitchFamily="2" charset="-78"/>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Rectangle 5"/>
          <p:cNvSpPr/>
          <p:nvPr/>
        </p:nvSpPr>
        <p:spPr>
          <a:xfrm>
            <a:off x="381000" y="5334000"/>
            <a:ext cx="8229600" cy="707886"/>
          </a:xfrm>
          <a:prstGeom prst="rect">
            <a:avLst/>
          </a:prstGeom>
        </p:spPr>
        <p:txBody>
          <a:bodyPr wrap="square">
            <a:spAutoFit/>
          </a:bodyPr>
          <a:lstStyle/>
          <a:p>
            <a:pPr algn="r" rtl="1"/>
            <a:r>
              <a:rPr lang="fa-IR" sz="2000" dirty="0">
                <a:cs typeface="B Mitra" pitchFamily="2" charset="-78"/>
              </a:rPr>
              <a:t>نکته 1: انتخاب نمادهای عملگر ممکن است معقول نباشد. زیرا نقیض " </a:t>
            </a:r>
            <a:r>
              <a:rPr lang="en-US" sz="2000" dirty="0">
                <a:cs typeface="B Mitra" pitchFamily="2" charset="-78"/>
              </a:rPr>
              <a:t>A</a:t>
            </a:r>
            <a:r>
              <a:rPr lang="fa-IR" sz="2000" dirty="0">
                <a:cs typeface="B Mitra" pitchFamily="2" charset="-78"/>
              </a:rPr>
              <a:t> زیر مجموعه مناسبی از </a:t>
            </a:r>
            <a:r>
              <a:rPr lang="en-US" sz="2000" dirty="0">
                <a:cs typeface="B Mitra" pitchFamily="2" charset="-78"/>
              </a:rPr>
              <a:t>B</a:t>
            </a:r>
            <a:r>
              <a:rPr lang="fa-IR" sz="2000" dirty="0">
                <a:cs typeface="B Mitra" pitchFamily="2" charset="-78"/>
              </a:rPr>
              <a:t> است " یقیناً این جمله نیست که " </a:t>
            </a:r>
            <a:r>
              <a:rPr lang="en-US" sz="2000" dirty="0">
                <a:cs typeface="B Mitra" pitchFamily="2" charset="-78"/>
              </a:rPr>
              <a:t>A</a:t>
            </a:r>
            <a:r>
              <a:rPr lang="fa-IR" sz="2000" dirty="0">
                <a:cs typeface="B Mitra" pitchFamily="2" charset="-78"/>
              </a:rPr>
              <a:t> فوق مجموعه </a:t>
            </a:r>
            <a:r>
              <a:rPr lang="en-US" sz="2000" dirty="0">
                <a:cs typeface="B Mitra" pitchFamily="2" charset="-78"/>
              </a:rPr>
              <a:t>B</a:t>
            </a:r>
            <a:r>
              <a:rPr lang="fa-IR" sz="2000" dirty="0">
                <a:cs typeface="B Mitra" pitchFamily="2" charset="-78"/>
              </a:rPr>
              <a:t> است ". یعنی </a:t>
            </a:r>
            <a:r>
              <a:rPr lang="en-US" sz="2000" dirty="0">
                <a:cs typeface="B Mitra" pitchFamily="2" charset="-78"/>
              </a:rPr>
              <a:t>&lt;</a:t>
            </a:r>
            <a:r>
              <a:rPr lang="fa-IR" sz="2000" dirty="0">
                <a:cs typeface="B Mitra" pitchFamily="2" charset="-78"/>
              </a:rPr>
              <a:t> و </a:t>
            </a:r>
            <a:r>
              <a:rPr lang="en-US" sz="2000" dirty="0">
                <a:cs typeface="B Mitra" pitchFamily="2" charset="-78"/>
              </a:rPr>
              <a:t>≥</a:t>
            </a:r>
            <a:r>
              <a:rPr lang="fa-IR" sz="2000" dirty="0">
                <a:cs typeface="B Mitra" pitchFamily="2" charset="-78"/>
              </a:rPr>
              <a:t> معکوس یکدیگر نیستند.</a:t>
            </a:r>
            <a:endParaRPr lang="en-US" sz="2000" dirty="0">
              <a:cs typeface="B Mitra" pitchFamily="2" charset="-78"/>
            </a:endParaRPr>
          </a:p>
        </p:txBody>
      </p:sp>
    </p:spTree>
    <p:extLst>
      <p:ext uri="{BB962C8B-B14F-4D97-AF65-F5344CB8AC3E}">
        <p14:creationId xmlns:p14="http://schemas.microsoft.com/office/powerpoint/2010/main" val="11781464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838200"/>
            <a:ext cx="8077200" cy="5105400"/>
          </a:xfrm>
        </p:spPr>
        <p:txBody>
          <a:bodyPr/>
          <a:lstStyle/>
          <a:p>
            <a:pPr marL="0" indent="0">
              <a:buNone/>
            </a:pPr>
            <a:r>
              <a:rPr lang="fa-IR" b="1" u="sng" dirty="0"/>
              <a:t>مثال 42: </a:t>
            </a:r>
            <a:endParaRPr lang="fa-IR" b="1" u="sng" dirty="0" smtClean="0"/>
          </a:p>
          <a:p>
            <a:pPr marL="320040" lvl="1" indent="0" algn="just">
              <a:buNone/>
            </a:pPr>
            <a:r>
              <a:rPr lang="fa-IR" dirty="0" smtClean="0"/>
              <a:t>معنای </a:t>
            </a:r>
            <a:r>
              <a:rPr lang="fa-IR" dirty="0"/>
              <a:t>عبارت </a:t>
            </a:r>
            <a:r>
              <a:rPr lang="en-US" dirty="0"/>
              <a:t>S {city} = P {city}</a:t>
            </a:r>
            <a:r>
              <a:rPr lang="fa-IR" dirty="0"/>
              <a:t> این است که </a:t>
            </a:r>
            <a:r>
              <a:rPr lang="en-US" dirty="0" smtClean="0"/>
              <a:t>“</a:t>
            </a:r>
            <a:r>
              <a:rPr lang="fa-IR" dirty="0" smtClean="0"/>
              <a:t>آیا </a:t>
            </a:r>
            <a:r>
              <a:rPr lang="fa-IR" dirty="0"/>
              <a:t>تصویر رابطه عرضه کنندگان بر روی صفت </a:t>
            </a:r>
            <a:r>
              <a:rPr lang="en-US" dirty="0"/>
              <a:t>city</a:t>
            </a:r>
            <a:r>
              <a:rPr lang="fa-IR" dirty="0"/>
              <a:t> همانند تصویر رابطه قطعات بر روی صفت </a:t>
            </a:r>
            <a:r>
              <a:rPr lang="en-US" dirty="0"/>
              <a:t>city</a:t>
            </a:r>
            <a:r>
              <a:rPr lang="fa-IR" dirty="0"/>
              <a:t> است؟ </a:t>
            </a:r>
            <a:r>
              <a:rPr lang="en-US" dirty="0" smtClean="0"/>
              <a:t>“</a:t>
            </a:r>
            <a:endParaRPr lang="fa-IR" dirty="0" smtClean="0"/>
          </a:p>
          <a:p>
            <a:pPr marL="320040" lvl="1" indent="0" algn="just">
              <a:buNone/>
            </a:pPr>
            <a:endParaRPr lang="fa-IR" dirty="0"/>
          </a:p>
          <a:p>
            <a:pPr marL="320040" lvl="1" indent="0" algn="just">
              <a:buNone/>
            </a:pPr>
            <a:endParaRPr lang="fa-IR" dirty="0" smtClean="0"/>
          </a:p>
          <a:p>
            <a:pPr marL="320040" lvl="1" indent="0" algn="just">
              <a:buNone/>
            </a:pPr>
            <a:endParaRPr lang="fa-IR" dirty="0"/>
          </a:p>
          <a:p>
            <a:pPr marL="320040" lvl="1" indent="0" algn="just">
              <a:buNone/>
            </a:pPr>
            <a:endParaRPr lang="en-US" dirty="0"/>
          </a:p>
          <a:p>
            <a:pPr marL="0" indent="0">
              <a:buNone/>
            </a:pPr>
            <a:r>
              <a:rPr lang="fa-IR" b="1" u="sng" dirty="0"/>
              <a:t>مثال 43: </a:t>
            </a:r>
            <a:endParaRPr lang="fa-IR" b="1" u="sng" dirty="0" smtClean="0"/>
          </a:p>
          <a:p>
            <a:pPr marL="320040" lvl="1" indent="0" algn="just">
              <a:buNone/>
            </a:pPr>
            <a:r>
              <a:rPr lang="fa-IR" dirty="0" smtClean="0"/>
              <a:t>مفهوم </a:t>
            </a:r>
            <a:r>
              <a:rPr lang="fa-IR" dirty="0"/>
              <a:t>عبارت </a:t>
            </a:r>
            <a:r>
              <a:rPr lang="en-US" dirty="0"/>
              <a:t>S {S#} &gt; SP {S#}</a:t>
            </a:r>
            <a:r>
              <a:rPr lang="fa-IR" dirty="0"/>
              <a:t> این است که آیا عرضه کننده ای وجود دارد که هیچ قطعه ای را عرضه نکند؟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101</a:t>
            </a:fld>
            <a:endParaRPr lang="en-US"/>
          </a:p>
        </p:txBody>
      </p:sp>
    </p:spTree>
    <p:extLst>
      <p:ext uri="{BB962C8B-B14F-4D97-AF65-F5344CB8AC3E}">
        <p14:creationId xmlns:p14="http://schemas.microsoft.com/office/powerpoint/2010/main" val="2026443982"/>
      </p:ext>
    </p:extLst>
  </p:cSld>
  <p:clrMapOvr>
    <a:masterClrMapping/>
  </p:clrMapOvr>
  <p:transition spd="slow">
    <p:pull dir="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76400"/>
            <a:ext cx="8153400" cy="3886200"/>
          </a:xfrm>
        </p:spPr>
        <p:txBody>
          <a:bodyPr/>
          <a:lstStyle/>
          <a:p>
            <a:pPr marL="0" indent="0">
              <a:buNone/>
            </a:pPr>
            <a:r>
              <a:rPr lang="fa-IR" b="1" u="sng" dirty="0"/>
              <a:t>نکته 2: </a:t>
            </a:r>
            <a:endParaRPr lang="fa-IR" b="1" u="sng" dirty="0" smtClean="0"/>
          </a:p>
          <a:p>
            <a:pPr marL="320040" lvl="1" indent="0" algn="just">
              <a:buNone/>
            </a:pPr>
            <a:r>
              <a:rPr lang="fa-IR" dirty="0" smtClean="0"/>
              <a:t>یکی </a:t>
            </a:r>
            <a:r>
              <a:rPr lang="fa-IR" dirty="0"/>
              <a:t>از مقایسه های رابطه ای که اغلب مورد نیاز است، تست این موضوع است که آیا مقدار  رابطه ای خالی است یا خیر. برای این کار میانبر </a:t>
            </a:r>
            <a:r>
              <a:rPr lang="en-US" dirty="0"/>
              <a:t>IS-EMPTY</a:t>
            </a:r>
            <a:r>
              <a:rPr lang="fa-IR" dirty="0"/>
              <a:t> معرفی شده است</a:t>
            </a:r>
            <a:r>
              <a:rPr lang="fa-IR" dirty="0" smtClean="0"/>
              <a:t>.</a:t>
            </a:r>
          </a:p>
          <a:p>
            <a:endParaRPr lang="fa-IR" dirty="0" smtClean="0"/>
          </a:p>
          <a:p>
            <a:endParaRPr lang="fa-IR" dirty="0"/>
          </a:p>
          <a:p>
            <a:endParaRPr lang="en-US" dirty="0"/>
          </a:p>
          <a:p>
            <a:pPr marL="0" indent="0">
              <a:buNone/>
            </a:pPr>
            <a:r>
              <a:rPr lang="fa-IR" b="1" u="sng" dirty="0"/>
              <a:t>مثال 44: </a:t>
            </a:r>
            <a:endParaRPr lang="fa-IR" b="1" u="sng" dirty="0" smtClean="0"/>
          </a:p>
          <a:p>
            <a:pPr marL="320040" lvl="1" indent="0" algn="just">
              <a:buNone/>
            </a:pPr>
            <a:r>
              <a:rPr lang="fa-IR" dirty="0" smtClean="0"/>
              <a:t>در عبارت </a:t>
            </a:r>
            <a:r>
              <a:rPr lang="en-US" dirty="0"/>
              <a:t>IS-EMPTY (SP</a:t>
            </a:r>
            <a:r>
              <a:rPr lang="en-US" dirty="0" smtClean="0"/>
              <a:t>)</a:t>
            </a:r>
            <a:r>
              <a:rPr lang="fa-IR" dirty="0" smtClean="0"/>
              <a:t>، </a:t>
            </a:r>
            <a:r>
              <a:rPr lang="fa-IR" dirty="0"/>
              <a:t>اگر جدول </a:t>
            </a:r>
            <a:r>
              <a:rPr lang="en-US" dirty="0"/>
              <a:t>SP</a:t>
            </a:r>
            <a:r>
              <a:rPr lang="fa-IR" dirty="0"/>
              <a:t> خالی باشد مقدار </a:t>
            </a:r>
            <a:r>
              <a:rPr lang="en-US" dirty="0"/>
              <a:t>TRUE</a:t>
            </a:r>
            <a:r>
              <a:rPr lang="fa-IR" dirty="0"/>
              <a:t> و در غیر این صورت مقدار </a:t>
            </a:r>
            <a:r>
              <a:rPr lang="en-US" dirty="0"/>
              <a:t>FALSE</a:t>
            </a:r>
            <a:r>
              <a:rPr lang="fa-IR" dirty="0"/>
              <a:t> بر می گرداند.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102</a:t>
            </a:fld>
            <a:endParaRPr lang="en-US"/>
          </a:p>
        </p:txBody>
      </p:sp>
    </p:spTree>
    <p:extLst>
      <p:ext uri="{BB962C8B-B14F-4D97-AF65-F5344CB8AC3E}">
        <p14:creationId xmlns:p14="http://schemas.microsoft.com/office/powerpoint/2010/main" val="2103812702"/>
      </p:ext>
    </p:extLst>
  </p:cSld>
  <p:clrMapOvr>
    <a:masterClrMapping/>
  </p:clrMapOvr>
  <p:transition spd="slow">
    <p:pull/>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838200"/>
          </a:xfrm>
        </p:spPr>
        <p:txBody>
          <a:bodyPr/>
          <a:lstStyle/>
          <a:p>
            <a:r>
              <a:rPr lang="fa-IR" dirty="0"/>
              <a:t>مجموعه کامل </a:t>
            </a:r>
            <a:r>
              <a:rPr lang="fa-IR" dirty="0" smtClean="0"/>
              <a:t>عملگرها</a:t>
            </a:r>
            <a:endParaRPr lang="en-US" dirty="0"/>
          </a:p>
        </p:txBody>
      </p:sp>
      <p:sp>
        <p:nvSpPr>
          <p:cNvPr id="3" name="Content Placeholder 2"/>
          <p:cNvSpPr>
            <a:spLocks noGrp="1"/>
          </p:cNvSpPr>
          <p:nvPr>
            <p:ph idx="1"/>
          </p:nvPr>
        </p:nvSpPr>
        <p:spPr>
          <a:xfrm>
            <a:off x="381000" y="1676400"/>
            <a:ext cx="7924800" cy="4419600"/>
          </a:xfrm>
        </p:spPr>
        <p:txBody>
          <a:bodyPr>
            <a:normAutofit fontScale="92500" lnSpcReduction="10000"/>
          </a:bodyPr>
          <a:lstStyle/>
          <a:p>
            <a:pPr marL="0" indent="0">
              <a:buNone/>
            </a:pPr>
            <a:r>
              <a:rPr lang="fa-IR" dirty="0" smtClean="0"/>
              <a:t>بعضی </a:t>
            </a:r>
            <a:r>
              <a:rPr lang="fa-IR" dirty="0"/>
              <a:t>از عملگرهای جبر رابطه ای، مبنایی (اصلی) هستند یعنی </a:t>
            </a:r>
            <a:r>
              <a:rPr lang="fa-IR" dirty="0" smtClean="0"/>
              <a:t>آن ها </a:t>
            </a:r>
            <a:r>
              <a:rPr lang="fa-IR" dirty="0"/>
              <a:t>یک مجموعه کامل است و هر عملگر دیگر را می توان </a:t>
            </a:r>
            <a:r>
              <a:rPr lang="fa-IR" dirty="0" smtClean="0"/>
              <a:t>برحسب </a:t>
            </a:r>
            <a:r>
              <a:rPr lang="fa-IR" dirty="0"/>
              <a:t>عملگرهای این مجموعه بیان کرد. این مجموعه کامل عبارت است از </a:t>
            </a:r>
            <a:r>
              <a:rPr lang="fa-IR" dirty="0" smtClean="0"/>
              <a:t>:</a:t>
            </a:r>
          </a:p>
          <a:p>
            <a:endParaRPr lang="en-US" dirty="0"/>
          </a:p>
          <a:p>
            <a:pPr marL="0" indent="0" algn="ctr" rtl="0">
              <a:buNone/>
            </a:pPr>
            <a:r>
              <a:rPr lang="fa-IR" sz="4800" dirty="0"/>
              <a:t>σ</a:t>
            </a:r>
            <a:r>
              <a:rPr lang="en-US" sz="4000" dirty="0"/>
              <a:t> , ∏ , ⋃ , - , × , ⃪</a:t>
            </a:r>
          </a:p>
          <a:p>
            <a:endParaRPr lang="fa-IR" dirty="0" smtClean="0"/>
          </a:p>
          <a:p>
            <a:pPr marL="0" indent="0">
              <a:buNone/>
            </a:pPr>
            <a:r>
              <a:rPr lang="fa-IR" dirty="0" smtClean="0"/>
              <a:t>عملگرهای </a:t>
            </a:r>
            <a:r>
              <a:rPr lang="fa-IR" dirty="0"/>
              <a:t>دیگر را می توان برحسب عملگرهای فوق بدست آورد. </a:t>
            </a:r>
            <a:endParaRPr lang="fa-IR" dirty="0" smtClean="0"/>
          </a:p>
          <a:p>
            <a:pPr marL="320040" lvl="1" indent="0">
              <a:buNone/>
            </a:pPr>
            <a:r>
              <a:rPr lang="fa-IR" dirty="0" smtClean="0"/>
              <a:t> </a:t>
            </a:r>
            <a:r>
              <a:rPr lang="fa-IR" dirty="0"/>
              <a:t>مثلاً عملگرهای زیر اضافی هستند</a:t>
            </a:r>
            <a:r>
              <a:rPr lang="fa-IR" dirty="0" smtClean="0"/>
              <a:t>:</a:t>
            </a:r>
          </a:p>
          <a:p>
            <a:endParaRPr lang="en-US" dirty="0"/>
          </a:p>
          <a:p>
            <a:pPr marL="0" indent="0" algn="ctr" rtl="0">
              <a:buNone/>
            </a:pPr>
            <a:r>
              <a:rPr lang="fa-IR" sz="3200" dirty="0"/>
              <a:t>فراپیوند</a:t>
            </a:r>
            <a:r>
              <a:rPr lang="en-US" sz="3200" dirty="0"/>
              <a:t> , ⋂ , ÷ , X</a:t>
            </a:r>
            <a:r>
              <a:rPr lang="en-US" sz="3200" baseline="-25000" dirty="0"/>
              <a:t>Ѳ</a:t>
            </a:r>
            <a:r>
              <a:rPr lang="en-US" sz="3200" dirty="0"/>
              <a:t> , ⋈ , ⋉ , ρ</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103</a:t>
            </a:fld>
            <a:endParaRPr lang="en-US"/>
          </a:p>
        </p:txBody>
      </p:sp>
    </p:spTree>
    <p:extLst>
      <p:ext uri="{BB962C8B-B14F-4D97-AF65-F5344CB8AC3E}">
        <p14:creationId xmlns:p14="http://schemas.microsoft.com/office/powerpoint/2010/main" val="302753743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09600"/>
            <a:ext cx="8610600" cy="5486400"/>
          </a:xfrm>
        </p:spPr>
        <p:txBody>
          <a:bodyPr/>
          <a:lstStyle/>
          <a:p>
            <a:pPr marL="0" indent="0">
              <a:buNone/>
            </a:pPr>
            <a:r>
              <a:rPr lang="fa-IR" b="1" dirty="0"/>
              <a:t>در زیر برخی از عملگرهای غیر مبنایی را برحسب عملگرهای مبنایی بیان می کنیم</a:t>
            </a:r>
            <a:r>
              <a:rPr lang="fa-IR" b="1" dirty="0" smtClean="0"/>
              <a:t>.</a:t>
            </a:r>
            <a:endParaRPr lang="en-US" b="1" dirty="0" smtClean="0"/>
          </a:p>
          <a:p>
            <a:pPr marL="0" indent="0">
              <a:buNone/>
            </a:pPr>
            <a:endParaRPr lang="en-US" b="1" dirty="0"/>
          </a:p>
          <a:p>
            <a:pPr marL="0" lvl="0" indent="0" algn="l" rtl="0">
              <a:buNone/>
            </a:pPr>
            <a:r>
              <a:rPr lang="en-US" dirty="0"/>
              <a:t>A ⋂ B = A – (A-B) = B – (B-A)</a:t>
            </a:r>
          </a:p>
          <a:p>
            <a:pPr marL="0" lvl="0" indent="0" algn="l" rtl="0">
              <a:buNone/>
            </a:pPr>
            <a:r>
              <a:rPr lang="en-US" dirty="0"/>
              <a:t>A (Y, X) ÷ B(X) = A[Y] – ((A[Y] × B) – A) [Y</a:t>
            </a:r>
            <a:r>
              <a:rPr lang="en-US" dirty="0" smtClean="0"/>
              <a:t>]</a:t>
            </a:r>
            <a:endParaRPr lang="fa-IR" dirty="0" smtClean="0"/>
          </a:p>
          <a:p>
            <a:pPr marL="0" indent="0">
              <a:buNone/>
            </a:pPr>
            <a:r>
              <a:rPr lang="fa-IR" dirty="0" smtClean="0"/>
              <a:t>عبارت </a:t>
            </a:r>
            <a:r>
              <a:rPr lang="fa-IR" dirty="0"/>
              <a:t>÷ در فرمول فوق تقسیم دو عملوندی می باشد</a:t>
            </a:r>
            <a:r>
              <a:rPr lang="fa-IR" dirty="0" smtClean="0"/>
              <a:t>.</a:t>
            </a:r>
            <a:endParaRPr lang="en-US" dirty="0" smtClean="0"/>
          </a:p>
          <a:p>
            <a:pPr marL="0" indent="0">
              <a:buNone/>
            </a:pPr>
            <a:endParaRPr lang="en-US" dirty="0"/>
          </a:p>
          <a:p>
            <a:pPr marL="0" indent="0">
              <a:buNone/>
            </a:pPr>
            <a:endParaRPr lang="en-US" dirty="0"/>
          </a:p>
          <a:p>
            <a:pPr marL="0" lvl="0" indent="0" algn="l" rtl="0">
              <a:buNone/>
            </a:pPr>
            <a:r>
              <a:rPr lang="en-US" dirty="0"/>
              <a:t>A  JOIN  B = ( A  TIMES (B  RENAME  </a:t>
            </a:r>
            <a:r>
              <a:rPr lang="en-US" dirty="0" smtClean="0"/>
              <a:t>X  </a:t>
            </a:r>
            <a:r>
              <a:rPr lang="en-US" dirty="0"/>
              <a:t>AS  PX)  WHERE  X=PX    {ALL  BUT X</a:t>
            </a:r>
            <a:r>
              <a:rPr lang="en-US" dirty="0" smtClean="0"/>
              <a:t>}</a:t>
            </a:r>
            <a:endParaRPr lang="fa-IR" dirty="0" smtClean="0"/>
          </a:p>
          <a:p>
            <a:pPr marL="0" lvl="0" indent="0" algn="l" rtl="0">
              <a:buNone/>
            </a:pPr>
            <a:endParaRPr lang="en-US" dirty="0"/>
          </a:p>
          <a:p>
            <a:pPr marL="320040" lvl="1" indent="0">
              <a:buNone/>
            </a:pPr>
            <a:r>
              <a:rPr lang="fa-IR" dirty="0"/>
              <a:t>در فرمول فوق </a:t>
            </a:r>
            <a:r>
              <a:rPr lang="en-US" dirty="0"/>
              <a:t>x</a:t>
            </a:r>
            <a:r>
              <a:rPr lang="fa-IR" dirty="0"/>
              <a:t> ستونی مشترک در دو رابطه </a:t>
            </a:r>
            <a:r>
              <a:rPr lang="en-US" dirty="0"/>
              <a:t>A</a:t>
            </a:r>
            <a:r>
              <a:rPr lang="fa-IR" dirty="0"/>
              <a:t> و </a:t>
            </a:r>
            <a:r>
              <a:rPr lang="en-US" dirty="0"/>
              <a:t>B</a:t>
            </a:r>
            <a:r>
              <a:rPr lang="fa-IR" dirty="0"/>
              <a:t> می باشد.</a:t>
            </a:r>
            <a:endParaRPr lang="en-US" dirty="0"/>
          </a:p>
          <a:p>
            <a:pPr marL="320040" lvl="1" indent="0">
              <a:buNone/>
            </a:pPr>
            <a:r>
              <a:rPr lang="fa-IR" dirty="0"/>
              <a:t>همانطور که از فرمول فوق مشاهده می شود، عمل پیوند طبیعی به کمک پرتو، گزینش و ضرب کارتزین قابل انجام است</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104</a:t>
            </a:fld>
            <a:endParaRPr lang="en-US"/>
          </a:p>
        </p:txBody>
      </p:sp>
    </p:spTree>
    <p:extLst>
      <p:ext uri="{BB962C8B-B14F-4D97-AF65-F5344CB8AC3E}">
        <p14:creationId xmlns:p14="http://schemas.microsoft.com/office/powerpoint/2010/main" val="93770140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676400"/>
            <a:ext cx="8458200" cy="4419600"/>
          </a:xfrm>
        </p:spPr>
        <p:txBody>
          <a:bodyPr/>
          <a:lstStyle/>
          <a:p>
            <a:pPr marL="0" indent="0">
              <a:buNone/>
            </a:pPr>
            <a:r>
              <a:rPr lang="fa-IR" b="1" u="sng" dirty="0"/>
              <a:t>مثال 45</a:t>
            </a:r>
            <a:r>
              <a:rPr lang="fa-IR" b="1" u="sng" dirty="0" smtClean="0"/>
              <a:t>:</a:t>
            </a:r>
          </a:p>
          <a:p>
            <a:pPr marL="320040" lvl="1" indent="0">
              <a:buNone/>
            </a:pPr>
            <a:r>
              <a:rPr lang="fa-IR" b="1" dirty="0" smtClean="0">
                <a:solidFill>
                  <a:schemeClr val="tx2"/>
                </a:solidFill>
              </a:rPr>
              <a:t> </a:t>
            </a:r>
            <a:r>
              <a:rPr lang="en-US" b="1" dirty="0">
                <a:solidFill>
                  <a:schemeClr val="tx2"/>
                </a:solidFill>
              </a:rPr>
              <a:t>S ⋈ </a:t>
            </a:r>
            <a:r>
              <a:rPr lang="en-US" b="1" dirty="0" smtClean="0">
                <a:solidFill>
                  <a:schemeClr val="tx2"/>
                </a:solidFill>
              </a:rPr>
              <a:t>SP</a:t>
            </a:r>
            <a:r>
              <a:rPr lang="fa-IR" b="1" dirty="0" smtClean="0">
                <a:solidFill>
                  <a:schemeClr val="tx2"/>
                </a:solidFill>
              </a:rPr>
              <a:t> </a:t>
            </a:r>
            <a:r>
              <a:rPr lang="fa-IR" b="1" dirty="0">
                <a:solidFill>
                  <a:schemeClr val="tx2"/>
                </a:solidFill>
              </a:rPr>
              <a:t>را که بر مبنای صفت خاصه مشترک </a:t>
            </a:r>
            <a:r>
              <a:rPr lang="en-US" b="1" dirty="0">
                <a:solidFill>
                  <a:schemeClr val="tx2"/>
                </a:solidFill>
              </a:rPr>
              <a:t>S#</a:t>
            </a:r>
            <a:r>
              <a:rPr lang="fa-IR" b="1" dirty="0">
                <a:solidFill>
                  <a:schemeClr val="tx2"/>
                </a:solidFill>
              </a:rPr>
              <a:t> با هم پیوند می خورند را می توان با دستورات زیر نیز انجام داد</a:t>
            </a:r>
            <a:r>
              <a:rPr lang="fa-IR" b="1" dirty="0" smtClean="0">
                <a:solidFill>
                  <a:schemeClr val="tx2"/>
                </a:solidFill>
              </a:rPr>
              <a:t>:</a:t>
            </a:r>
          </a:p>
          <a:p>
            <a:pPr marL="320040" lvl="1" indent="0">
              <a:buNone/>
            </a:pPr>
            <a:endParaRPr lang="en-US" b="1" dirty="0">
              <a:solidFill>
                <a:schemeClr val="tx2"/>
              </a:solidFill>
            </a:endParaRPr>
          </a:p>
          <a:p>
            <a:pPr marL="0" indent="0" algn="ctr" rtl="0">
              <a:buNone/>
            </a:pPr>
            <a:r>
              <a:rPr lang="en-US" dirty="0"/>
              <a:t>S ⋈ SP = ∏</a:t>
            </a:r>
            <a:r>
              <a:rPr lang="en-US" baseline="-25000" dirty="0"/>
              <a:t>S.S#, </a:t>
            </a:r>
            <a:r>
              <a:rPr lang="en-US" baseline="-25000" dirty="0" err="1"/>
              <a:t>Sname</a:t>
            </a:r>
            <a:r>
              <a:rPr lang="en-US" baseline="-25000" dirty="0"/>
              <a:t>, P#,</a:t>
            </a:r>
            <a:r>
              <a:rPr lang="en-US" baseline="-25000" dirty="0" err="1"/>
              <a:t>Qty</a:t>
            </a:r>
            <a:r>
              <a:rPr lang="en-US" dirty="0"/>
              <a:t> ( </a:t>
            </a:r>
            <a:r>
              <a:rPr lang="en-US" sz="3200" dirty="0" err="1"/>
              <a:t>σ</a:t>
            </a:r>
            <a:r>
              <a:rPr lang="en-US" baseline="-25000" dirty="0" err="1"/>
              <a:t>S.S</a:t>
            </a:r>
            <a:r>
              <a:rPr lang="en-US" baseline="-25000" dirty="0"/>
              <a:t>#=SP.S# </a:t>
            </a:r>
            <a:r>
              <a:rPr lang="en-US" dirty="0"/>
              <a:t>(S × SP))</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105</a:t>
            </a:fld>
            <a:endParaRPr lang="en-US"/>
          </a:p>
        </p:txBody>
      </p:sp>
    </p:spTree>
    <p:extLst>
      <p:ext uri="{BB962C8B-B14F-4D97-AF65-F5344CB8AC3E}">
        <p14:creationId xmlns:p14="http://schemas.microsoft.com/office/powerpoint/2010/main" val="67429726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کامل بودن جبر رابطه </a:t>
            </a:r>
            <a:r>
              <a:rPr lang="fa-IR" dirty="0" smtClean="0"/>
              <a:t>ای</a:t>
            </a:r>
            <a:endParaRPr lang="en-US" dirty="0"/>
          </a:p>
        </p:txBody>
      </p:sp>
      <p:sp>
        <p:nvSpPr>
          <p:cNvPr id="3" name="Content Placeholder 2"/>
          <p:cNvSpPr>
            <a:spLocks noGrp="1"/>
          </p:cNvSpPr>
          <p:nvPr>
            <p:ph idx="1"/>
          </p:nvPr>
        </p:nvSpPr>
        <p:spPr>
          <a:xfrm>
            <a:off x="228600" y="1676400"/>
            <a:ext cx="8610600" cy="4419600"/>
          </a:xfrm>
        </p:spPr>
        <p:txBody>
          <a:bodyPr/>
          <a:lstStyle/>
          <a:p>
            <a:pPr algn="just"/>
            <a:r>
              <a:rPr lang="fa-IR" dirty="0" smtClean="0"/>
              <a:t>دیدیم </a:t>
            </a:r>
            <a:r>
              <a:rPr lang="fa-IR" dirty="0"/>
              <a:t>که با ترکیب عملگرها می توان عبارت جبری نوشت و حاصل ارزیابی هر عبارت معتبر، باز هم یک رابطه است. </a:t>
            </a:r>
            <a:endParaRPr lang="fa-IR" dirty="0" smtClean="0"/>
          </a:p>
          <a:p>
            <a:pPr algn="just"/>
            <a:endParaRPr lang="fa-IR" dirty="0" smtClean="0"/>
          </a:p>
          <a:p>
            <a:pPr algn="just"/>
            <a:r>
              <a:rPr lang="fa-IR" dirty="0" smtClean="0"/>
              <a:t>بنابراین </a:t>
            </a:r>
            <a:r>
              <a:rPr lang="fa-IR" dirty="0"/>
              <a:t>می گوییم جبر رابطه ای، از نظر رابطه ای کامل است و به عبارتی دیگر، اکمال رابطه ای (</a:t>
            </a:r>
            <a:r>
              <a:rPr lang="en-US" dirty="0"/>
              <a:t>Relationally Completeness</a:t>
            </a:r>
            <a:r>
              <a:rPr lang="fa-IR" dirty="0"/>
              <a:t>) دارد. </a:t>
            </a:r>
            <a:endParaRPr lang="fa-IR" dirty="0" smtClean="0"/>
          </a:p>
          <a:p>
            <a:pPr algn="just"/>
            <a:endParaRPr lang="fa-IR" dirty="0" smtClean="0"/>
          </a:p>
          <a:p>
            <a:pPr algn="just"/>
            <a:r>
              <a:rPr lang="fa-IR" dirty="0" smtClean="0"/>
              <a:t>به </a:t>
            </a:r>
            <a:r>
              <a:rPr lang="fa-IR" dirty="0"/>
              <a:t>خاطر این خاصیت، معمولاً از جبر رابطه ای به عنوان محک تشخیص اکمال رابطه ای </a:t>
            </a:r>
            <a:r>
              <a:rPr lang="fa-IR" dirty="0" smtClean="0"/>
              <a:t>زبان های </a:t>
            </a:r>
            <a:r>
              <a:rPr lang="fa-IR" dirty="0"/>
              <a:t>رابطه ای استفاده می شود. به این معنا که زبانی دارای اکمال رابطه ای است که حداقل همتوان با جبر رابطه ای باشد، یعنی هر رابطه ای که با عبارت جبر رابطه ای قابل تعریف باشد، توسط آن زبان هم تعریف شدنی باشد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106</a:t>
            </a:fld>
            <a:endParaRPr lang="en-US"/>
          </a:p>
        </p:txBody>
      </p:sp>
    </p:spTree>
    <p:extLst>
      <p:ext uri="{BB962C8B-B14F-4D97-AF65-F5344CB8AC3E}">
        <p14:creationId xmlns:p14="http://schemas.microsoft.com/office/powerpoint/2010/main" val="69708376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خواص و </a:t>
            </a:r>
            <a:r>
              <a:rPr lang="fa-IR" dirty="0" smtClean="0"/>
              <a:t>فرمول های عملگرها</a:t>
            </a:r>
            <a:endParaRPr lang="en-US" dirty="0"/>
          </a:p>
        </p:txBody>
      </p:sp>
      <p:sp>
        <p:nvSpPr>
          <p:cNvPr id="3" name="Content Placeholder 2"/>
          <p:cNvSpPr>
            <a:spLocks noGrp="1"/>
          </p:cNvSpPr>
          <p:nvPr>
            <p:ph idx="1"/>
          </p:nvPr>
        </p:nvSpPr>
        <p:spPr/>
        <p:txBody>
          <a:bodyPr>
            <a:normAutofit fontScale="92500" lnSpcReduction="10000"/>
          </a:bodyPr>
          <a:lstStyle/>
          <a:p>
            <a:pPr algn="l" rtl="0">
              <a:buFont typeface="Wingdings" pitchFamily="2" charset="2"/>
              <a:buChar char="§"/>
            </a:pPr>
            <a:r>
              <a:rPr lang="en-US" dirty="0" smtClean="0"/>
              <a:t>A </a:t>
            </a:r>
            <a:r>
              <a:rPr lang="en-US" dirty="0"/>
              <a:t>× B = B × A</a:t>
            </a:r>
          </a:p>
          <a:p>
            <a:pPr algn="l" rtl="0">
              <a:buFont typeface="Wingdings" pitchFamily="2" charset="2"/>
              <a:buChar char="§"/>
            </a:pPr>
            <a:r>
              <a:rPr lang="en-US" dirty="0"/>
              <a:t>(A × B) × C = A × (B × C)</a:t>
            </a:r>
          </a:p>
          <a:p>
            <a:pPr algn="l" rtl="0">
              <a:buFont typeface="Wingdings" pitchFamily="2" charset="2"/>
              <a:buChar char="§"/>
            </a:pPr>
            <a:r>
              <a:rPr lang="en-US" dirty="0"/>
              <a:t>A ⋈ B = B ⋈ A</a:t>
            </a:r>
          </a:p>
          <a:p>
            <a:pPr algn="l" rtl="0">
              <a:buFont typeface="Wingdings" pitchFamily="2" charset="2"/>
              <a:buChar char="§"/>
            </a:pPr>
            <a:r>
              <a:rPr lang="en-US" dirty="0"/>
              <a:t>(A ⋈ B) ⋈ C = A ⋈ (B ⋈ C)</a:t>
            </a:r>
          </a:p>
          <a:p>
            <a:pPr algn="l" rtl="0">
              <a:buFont typeface="Wingdings" pitchFamily="2" charset="2"/>
              <a:buChar char="§"/>
            </a:pPr>
            <a:r>
              <a:rPr lang="en-US" dirty="0"/>
              <a:t>A ∪ B = B ∪ A</a:t>
            </a:r>
          </a:p>
          <a:p>
            <a:pPr algn="l" rtl="0">
              <a:buFont typeface="Wingdings" pitchFamily="2" charset="2"/>
              <a:buChar char="§"/>
            </a:pPr>
            <a:r>
              <a:rPr lang="en-US" dirty="0"/>
              <a:t>(A ∪ B) ∪ C = A ∪ (B ∪ C)</a:t>
            </a:r>
          </a:p>
          <a:p>
            <a:pPr algn="l" rtl="0">
              <a:buFont typeface="Wingdings" pitchFamily="2" charset="2"/>
              <a:buChar char="§"/>
            </a:pPr>
            <a:r>
              <a:rPr lang="en-US" dirty="0"/>
              <a:t>A ∩ B = B ∩ A</a:t>
            </a:r>
          </a:p>
          <a:p>
            <a:pPr algn="l" rtl="0">
              <a:buFont typeface="Wingdings" pitchFamily="2" charset="2"/>
              <a:buChar char="§"/>
            </a:pPr>
            <a:r>
              <a:rPr lang="en-US" dirty="0"/>
              <a:t>(A ∩ B) ∩ C = A ∩ (B ∩ C)</a:t>
            </a:r>
          </a:p>
          <a:p>
            <a:pPr algn="l" rtl="0">
              <a:buFont typeface="Wingdings" pitchFamily="2" charset="2"/>
              <a:buChar char="§"/>
            </a:pPr>
            <a:r>
              <a:rPr lang="en-US" dirty="0">
                <a:sym typeface="Symbol"/>
              </a:rPr>
              <a:t></a:t>
            </a:r>
            <a:r>
              <a:rPr lang="en-US" baseline="-25000" dirty="0"/>
              <a:t>P </a:t>
            </a:r>
            <a:r>
              <a:rPr lang="en-US" dirty="0"/>
              <a:t>(A ∪ B) = </a:t>
            </a:r>
            <a:r>
              <a:rPr lang="en-US" dirty="0">
                <a:sym typeface="Symbol"/>
              </a:rPr>
              <a:t></a:t>
            </a:r>
            <a:r>
              <a:rPr lang="en-US" baseline="-25000" dirty="0"/>
              <a:t>P </a:t>
            </a:r>
            <a:r>
              <a:rPr lang="en-US" dirty="0"/>
              <a:t>(A) ∪ </a:t>
            </a:r>
            <a:r>
              <a:rPr lang="en-US" dirty="0">
                <a:sym typeface="Symbol"/>
              </a:rPr>
              <a:t></a:t>
            </a:r>
            <a:r>
              <a:rPr lang="en-US" baseline="-25000" dirty="0"/>
              <a:t>P </a:t>
            </a:r>
            <a:r>
              <a:rPr lang="en-US" dirty="0"/>
              <a:t>(B)</a:t>
            </a:r>
          </a:p>
          <a:p>
            <a:pPr algn="l" rtl="0">
              <a:buFont typeface="Wingdings" pitchFamily="2" charset="2"/>
              <a:buChar char="§"/>
            </a:pPr>
            <a:r>
              <a:rPr lang="en-US" dirty="0">
                <a:sym typeface="Symbol"/>
              </a:rPr>
              <a:t></a:t>
            </a:r>
            <a:r>
              <a:rPr lang="en-US" baseline="-25000" dirty="0"/>
              <a:t>P </a:t>
            </a:r>
            <a:r>
              <a:rPr lang="en-US" dirty="0"/>
              <a:t>(A ∩ B) = </a:t>
            </a:r>
            <a:r>
              <a:rPr lang="en-US" dirty="0">
                <a:sym typeface="Symbol"/>
              </a:rPr>
              <a:t></a:t>
            </a:r>
            <a:r>
              <a:rPr lang="en-US" baseline="-25000" dirty="0"/>
              <a:t>P </a:t>
            </a:r>
            <a:r>
              <a:rPr lang="en-US" dirty="0"/>
              <a:t>(A) ∩ </a:t>
            </a:r>
            <a:r>
              <a:rPr lang="en-US" dirty="0">
                <a:sym typeface="Symbol"/>
              </a:rPr>
              <a:t></a:t>
            </a:r>
            <a:r>
              <a:rPr lang="en-US" baseline="-25000" dirty="0"/>
              <a:t>P </a:t>
            </a:r>
            <a:r>
              <a:rPr lang="en-US" dirty="0"/>
              <a:t>(B)</a:t>
            </a:r>
          </a:p>
          <a:p>
            <a:pPr algn="l" rtl="0">
              <a:buFont typeface="Wingdings" pitchFamily="2" charset="2"/>
              <a:buChar char="§"/>
            </a:pPr>
            <a:r>
              <a:rPr lang="en-US" dirty="0">
                <a:sym typeface="Symbol"/>
              </a:rPr>
              <a:t></a:t>
            </a:r>
            <a:r>
              <a:rPr lang="en-US" baseline="-25000" dirty="0"/>
              <a:t>P </a:t>
            </a:r>
            <a:r>
              <a:rPr lang="en-US" dirty="0"/>
              <a:t>(A - B) = </a:t>
            </a:r>
            <a:r>
              <a:rPr lang="en-US" dirty="0">
                <a:sym typeface="Symbol"/>
              </a:rPr>
              <a:t></a:t>
            </a:r>
            <a:r>
              <a:rPr lang="en-US" baseline="-25000" dirty="0"/>
              <a:t>P </a:t>
            </a:r>
            <a:r>
              <a:rPr lang="en-US" dirty="0"/>
              <a:t>(A) – B = </a:t>
            </a:r>
            <a:r>
              <a:rPr lang="en-US" dirty="0">
                <a:sym typeface="Symbol"/>
              </a:rPr>
              <a:t></a:t>
            </a:r>
            <a:r>
              <a:rPr lang="en-US" baseline="-25000" dirty="0"/>
              <a:t>P </a:t>
            </a:r>
            <a:r>
              <a:rPr lang="en-US" dirty="0"/>
              <a:t>(A) - </a:t>
            </a:r>
            <a:r>
              <a:rPr lang="en-US" dirty="0">
                <a:sym typeface="Symbol"/>
              </a:rPr>
              <a:t></a:t>
            </a:r>
            <a:r>
              <a:rPr lang="en-US" baseline="-25000" dirty="0"/>
              <a:t>P </a:t>
            </a:r>
            <a:r>
              <a:rPr lang="en-US" dirty="0"/>
              <a:t>(B)</a:t>
            </a:r>
          </a:p>
          <a:p>
            <a:pPr algn="l" rtl="0">
              <a:buFont typeface="Wingdings" pitchFamily="2" charset="2"/>
              <a:buChar char="§"/>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107</a:t>
            </a:fld>
            <a:endParaRPr lang="en-US"/>
          </a:p>
        </p:txBody>
      </p:sp>
      <p:sp>
        <p:nvSpPr>
          <p:cNvPr id="5" name="Rectangle 4"/>
          <p:cNvSpPr/>
          <p:nvPr/>
        </p:nvSpPr>
        <p:spPr>
          <a:xfrm>
            <a:off x="5473700" y="2362200"/>
            <a:ext cx="3352800" cy="3170099"/>
          </a:xfrm>
          <a:prstGeom prst="rect">
            <a:avLst/>
          </a:prstGeom>
          <a:noFill/>
        </p:spPr>
        <p:txBody>
          <a:bodyPr wrap="square">
            <a:spAutoFit/>
          </a:bodyPr>
          <a:lstStyle/>
          <a:p>
            <a:pPr algn="just" rtl="1"/>
            <a:r>
              <a:rPr lang="fa-IR" sz="2000" b="1" dirty="0">
                <a:solidFill>
                  <a:schemeClr val="accent1">
                    <a:lumMod val="75000"/>
                  </a:schemeClr>
                </a:solidFill>
                <a:cs typeface="B Mitra" pitchFamily="2" charset="-78"/>
              </a:rPr>
              <a:t>منظور از </a:t>
            </a:r>
            <a:r>
              <a:rPr lang="en-US" sz="2000" b="1" dirty="0">
                <a:solidFill>
                  <a:schemeClr val="accent1">
                    <a:lumMod val="75000"/>
                  </a:schemeClr>
                </a:solidFill>
                <a:cs typeface="B Mitra" pitchFamily="2" charset="-78"/>
              </a:rPr>
              <a:t>P</a:t>
            </a:r>
            <a:r>
              <a:rPr lang="fa-IR" sz="2000" b="1" dirty="0">
                <a:solidFill>
                  <a:schemeClr val="accent1">
                    <a:lumMod val="75000"/>
                  </a:schemeClr>
                </a:solidFill>
                <a:cs typeface="B Mitra" pitchFamily="2" charset="-78"/>
              </a:rPr>
              <a:t> زیر </a:t>
            </a:r>
            <a:r>
              <a:rPr lang="en-US" sz="2000" b="1" dirty="0">
                <a:solidFill>
                  <a:schemeClr val="accent1">
                    <a:lumMod val="75000"/>
                  </a:schemeClr>
                </a:solidFill>
                <a:cs typeface="B Mitra" pitchFamily="2" charset="-78"/>
                <a:sym typeface="Symbol"/>
              </a:rPr>
              <a:t></a:t>
            </a:r>
            <a:r>
              <a:rPr lang="fa-IR" sz="2000" b="1" dirty="0">
                <a:solidFill>
                  <a:schemeClr val="accent1">
                    <a:lumMod val="75000"/>
                  </a:schemeClr>
                </a:solidFill>
                <a:cs typeface="B Mitra" pitchFamily="2" charset="-78"/>
              </a:rPr>
              <a:t> یک شرط است</a:t>
            </a:r>
            <a:r>
              <a:rPr lang="fa-IR" sz="2000" b="1" dirty="0" smtClean="0">
                <a:solidFill>
                  <a:schemeClr val="accent1">
                    <a:lumMod val="75000"/>
                  </a:schemeClr>
                </a:solidFill>
                <a:cs typeface="B Mitra" pitchFamily="2" charset="-78"/>
              </a:rPr>
              <a:t>.</a:t>
            </a:r>
            <a:endParaRPr lang="en-US" sz="2000" b="1" dirty="0" smtClean="0">
              <a:solidFill>
                <a:schemeClr val="accent1">
                  <a:lumMod val="75000"/>
                </a:schemeClr>
              </a:solidFill>
              <a:cs typeface="B Mitra" pitchFamily="2" charset="-78"/>
            </a:endParaRPr>
          </a:p>
          <a:p>
            <a:pPr algn="just" rtl="1"/>
            <a:endParaRPr lang="en-US" sz="2000" b="1" dirty="0">
              <a:solidFill>
                <a:schemeClr val="accent1">
                  <a:lumMod val="75000"/>
                </a:schemeClr>
              </a:solidFill>
              <a:cs typeface="B Mitra" pitchFamily="2" charset="-78"/>
            </a:endParaRPr>
          </a:p>
          <a:p>
            <a:pPr algn="r" rtl="1"/>
            <a:r>
              <a:rPr lang="fa-IR" sz="2000" b="1" dirty="0">
                <a:solidFill>
                  <a:schemeClr val="accent1">
                    <a:lumMod val="75000"/>
                  </a:schemeClr>
                </a:solidFill>
                <a:cs typeface="B Mitra" pitchFamily="2" charset="-78"/>
              </a:rPr>
              <a:t>عملگر تفریق (-) خاصیت جا به جایی و شرکت پذیری ندارد</a:t>
            </a:r>
            <a:r>
              <a:rPr lang="fa-IR" sz="2000" b="1" dirty="0" smtClean="0">
                <a:solidFill>
                  <a:schemeClr val="accent1">
                    <a:lumMod val="75000"/>
                  </a:schemeClr>
                </a:solidFill>
                <a:cs typeface="B Mitra" pitchFamily="2" charset="-78"/>
              </a:rPr>
              <a:t>.</a:t>
            </a:r>
            <a:endParaRPr lang="en-US" sz="2000" b="1" dirty="0" smtClean="0">
              <a:solidFill>
                <a:schemeClr val="accent1">
                  <a:lumMod val="75000"/>
                </a:schemeClr>
              </a:solidFill>
              <a:cs typeface="B Mitra" pitchFamily="2" charset="-78"/>
            </a:endParaRPr>
          </a:p>
          <a:p>
            <a:pPr algn="r" rtl="1"/>
            <a:endParaRPr lang="en-US" sz="2000" b="1" dirty="0">
              <a:solidFill>
                <a:schemeClr val="accent1">
                  <a:lumMod val="75000"/>
                </a:schemeClr>
              </a:solidFill>
              <a:cs typeface="B Mitra" pitchFamily="2" charset="-78"/>
            </a:endParaRPr>
          </a:p>
          <a:p>
            <a:pPr algn="just" rtl="1"/>
            <a:r>
              <a:rPr lang="fa-IR" sz="2000" b="1" dirty="0">
                <a:solidFill>
                  <a:schemeClr val="accent1">
                    <a:lumMod val="75000"/>
                  </a:schemeClr>
                </a:solidFill>
                <a:cs typeface="B Mitra" pitchFamily="2" charset="-78"/>
              </a:rPr>
              <a:t>عمل ضرب دکارتی در تئوری مجموعه ها در ریاضیات، نه شرکت پذیر است و نه جا به جا پذیر. اما نسخه ای از ان که در جبر رابطه ای تعریف شده است هر دو خاصیت را دارد.</a:t>
            </a:r>
            <a:endParaRPr lang="en-US" sz="2000" b="1" dirty="0">
              <a:solidFill>
                <a:schemeClr val="accent1">
                  <a:lumMod val="75000"/>
                </a:schemeClr>
              </a:solidFill>
              <a:cs typeface="B Mitra" pitchFamily="2" charset="-78"/>
            </a:endParaRPr>
          </a:p>
        </p:txBody>
      </p:sp>
    </p:spTree>
    <p:extLst>
      <p:ext uri="{BB962C8B-B14F-4D97-AF65-F5344CB8AC3E}">
        <p14:creationId xmlns:p14="http://schemas.microsoft.com/office/powerpoint/2010/main" val="3235948271"/>
      </p:ext>
    </p:extLst>
  </p:cSld>
  <p:clrMapOvr>
    <a:masterClrMapping/>
  </p:clrMapOvr>
  <mc:AlternateContent xmlns:mc="http://schemas.openxmlformats.org/markup-compatibility/2006" xmlns:p14="http://schemas.microsoft.com/office/powerpoint/2010/main">
    <mc:Choice Requires="p14">
      <p:transition spd="slow" p14:dur="1600">
        <p14:conveyor dir="r"/>
      </p:transition>
    </mc:Choice>
    <mc:Fallback xmlns="">
      <p:transition spd="slow">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609600"/>
            <a:ext cx="7543800" cy="5638800"/>
          </a:xfrm>
        </p:spPr>
        <p:txBody>
          <a:bodyPr>
            <a:normAutofit lnSpcReduction="10000"/>
          </a:bodyPr>
          <a:lstStyle/>
          <a:p>
            <a:pPr marL="0" indent="0">
              <a:buNone/>
            </a:pPr>
            <a:r>
              <a:rPr lang="fa-IR" b="1" dirty="0">
                <a:solidFill>
                  <a:schemeClr val="tx2"/>
                </a:solidFill>
              </a:rPr>
              <a:t>دو دستور زیر معادلند ( </a:t>
            </a:r>
            <a:r>
              <a:rPr lang="en-US" b="1" dirty="0">
                <a:solidFill>
                  <a:schemeClr val="tx2"/>
                </a:solidFill>
              </a:rPr>
              <a:t>R</a:t>
            </a:r>
            <a:r>
              <a:rPr lang="fa-IR" b="1" dirty="0">
                <a:solidFill>
                  <a:schemeClr val="tx2"/>
                </a:solidFill>
              </a:rPr>
              <a:t> نام رابطه و </a:t>
            </a:r>
            <a:r>
              <a:rPr lang="en-US" b="1" dirty="0">
                <a:solidFill>
                  <a:schemeClr val="tx2"/>
                </a:solidFill>
              </a:rPr>
              <a:t>C1</a:t>
            </a:r>
            <a:r>
              <a:rPr lang="fa-IR" b="1" dirty="0">
                <a:solidFill>
                  <a:schemeClr val="tx2"/>
                </a:solidFill>
              </a:rPr>
              <a:t> و </a:t>
            </a:r>
            <a:r>
              <a:rPr lang="en-US" b="1" dirty="0">
                <a:solidFill>
                  <a:schemeClr val="tx2"/>
                </a:solidFill>
              </a:rPr>
              <a:t>C2</a:t>
            </a:r>
            <a:r>
              <a:rPr lang="fa-IR" b="1" dirty="0">
                <a:solidFill>
                  <a:schemeClr val="tx2"/>
                </a:solidFill>
              </a:rPr>
              <a:t> شرط می باشند)</a:t>
            </a:r>
            <a:endParaRPr lang="en-US" b="1" dirty="0">
              <a:solidFill>
                <a:schemeClr val="tx2"/>
              </a:solidFill>
            </a:endParaRPr>
          </a:p>
          <a:p>
            <a:pPr marL="0" indent="0" algn="l" rtl="0">
              <a:buNone/>
            </a:pPr>
            <a:r>
              <a:rPr lang="en-US" dirty="0"/>
              <a:t>Select  R  where  C1  and  C2</a:t>
            </a:r>
          </a:p>
          <a:p>
            <a:pPr marL="0" indent="0" algn="l" rtl="0">
              <a:buNone/>
            </a:pPr>
            <a:r>
              <a:rPr lang="en-US" dirty="0"/>
              <a:t>( Select  R  where  C1 )  Intersect  ( Select  R  where  C2 </a:t>
            </a:r>
            <a:r>
              <a:rPr lang="en-US" dirty="0" smtClean="0"/>
              <a:t>)</a:t>
            </a:r>
            <a:endParaRPr lang="fa-IR" dirty="0" smtClean="0"/>
          </a:p>
          <a:p>
            <a:pPr marL="0" indent="0" algn="l" rtl="0">
              <a:buNone/>
            </a:pPr>
            <a:endParaRPr lang="fa-IR" dirty="0" smtClean="0"/>
          </a:p>
          <a:p>
            <a:pPr marL="0" indent="0" algn="l" rtl="0">
              <a:buNone/>
            </a:pPr>
            <a:endParaRPr lang="en-US" dirty="0"/>
          </a:p>
          <a:p>
            <a:pPr marL="0" indent="0">
              <a:buNone/>
            </a:pPr>
            <a:r>
              <a:rPr lang="fa-IR" b="1" dirty="0">
                <a:solidFill>
                  <a:schemeClr val="tx2"/>
                </a:solidFill>
              </a:rPr>
              <a:t>دو دستور زیر معادلند:</a:t>
            </a:r>
            <a:endParaRPr lang="en-US" b="1" dirty="0">
              <a:solidFill>
                <a:schemeClr val="tx2"/>
              </a:solidFill>
            </a:endParaRPr>
          </a:p>
          <a:p>
            <a:pPr marL="0" indent="0" algn="l" rtl="0">
              <a:buNone/>
            </a:pPr>
            <a:r>
              <a:rPr lang="en-US" dirty="0"/>
              <a:t>Select  R  where  C1  OR  C2</a:t>
            </a:r>
          </a:p>
          <a:p>
            <a:pPr marL="0" indent="0" algn="l" rtl="0">
              <a:buNone/>
            </a:pPr>
            <a:r>
              <a:rPr lang="en-US" dirty="0"/>
              <a:t>(Select  R  where  C1 )  Union  (Select  R  where  C2 </a:t>
            </a:r>
            <a:r>
              <a:rPr lang="en-US" dirty="0" smtClean="0"/>
              <a:t>)</a:t>
            </a:r>
            <a:endParaRPr lang="fa-IR" dirty="0" smtClean="0"/>
          </a:p>
          <a:p>
            <a:pPr marL="0" indent="0" algn="l" rtl="0">
              <a:buNone/>
            </a:pPr>
            <a:endParaRPr lang="fa-IR" dirty="0"/>
          </a:p>
          <a:p>
            <a:pPr marL="0" indent="0" algn="l" rtl="0">
              <a:buNone/>
            </a:pPr>
            <a:endParaRPr lang="en-US" dirty="0"/>
          </a:p>
          <a:p>
            <a:pPr marL="0" indent="0">
              <a:buNone/>
            </a:pPr>
            <a:r>
              <a:rPr lang="fa-IR" b="1" dirty="0">
                <a:solidFill>
                  <a:schemeClr val="tx2"/>
                </a:solidFill>
              </a:rPr>
              <a:t>دو دستور زیر معادلند:</a:t>
            </a:r>
            <a:endParaRPr lang="en-US" b="1" dirty="0">
              <a:solidFill>
                <a:schemeClr val="tx2"/>
              </a:solidFill>
            </a:endParaRPr>
          </a:p>
          <a:p>
            <a:pPr marL="0" indent="0" algn="l" rtl="0">
              <a:buNone/>
            </a:pPr>
            <a:r>
              <a:rPr lang="en-US" dirty="0"/>
              <a:t>Select  R  where  not C</a:t>
            </a:r>
          </a:p>
          <a:p>
            <a:pPr marL="0" indent="0" algn="l" rtl="0">
              <a:buNone/>
            </a:pPr>
            <a:r>
              <a:rPr lang="en-US" dirty="0"/>
              <a:t>Select  R  Minus  (Select  R  where  C )</a:t>
            </a:r>
          </a:p>
          <a:p>
            <a:pPr marL="0" indent="0">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108</a:t>
            </a:fld>
            <a:endParaRPr lang="en-US"/>
          </a:p>
        </p:txBody>
      </p:sp>
    </p:spTree>
    <p:extLst>
      <p:ext uri="{BB962C8B-B14F-4D97-AF65-F5344CB8AC3E}">
        <p14:creationId xmlns:p14="http://schemas.microsoft.com/office/powerpoint/2010/main" val="1552485482"/>
      </p:ext>
    </p:extLst>
  </p:cSld>
  <p:clrMapOvr>
    <a:masterClrMapping/>
  </p:clrMapOvr>
  <p:transition spd="slow">
    <p:cove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838200"/>
            <a:ext cx="8382000" cy="5257800"/>
          </a:xfrm>
        </p:spPr>
        <p:txBody>
          <a:bodyPr/>
          <a:lstStyle/>
          <a:p>
            <a:pPr marL="0" indent="0">
              <a:buNone/>
            </a:pPr>
            <a:r>
              <a:rPr lang="fa-IR" b="1" dirty="0">
                <a:solidFill>
                  <a:schemeClr val="accent1">
                    <a:lumMod val="75000"/>
                  </a:schemeClr>
                </a:solidFill>
              </a:rPr>
              <a:t>روابط زیر نیز در جبر رابطه ای برقرارند:</a:t>
            </a:r>
            <a:endParaRPr lang="en-US" b="1" dirty="0">
              <a:solidFill>
                <a:schemeClr val="accent1">
                  <a:lumMod val="75000"/>
                </a:schemeClr>
              </a:solidFill>
            </a:endParaRPr>
          </a:p>
          <a:p>
            <a:pPr marL="0" indent="0" algn="l" rtl="0">
              <a:lnSpc>
                <a:spcPct val="150000"/>
              </a:lnSpc>
              <a:buNone/>
            </a:pPr>
            <a:r>
              <a:rPr lang="en-US" dirty="0"/>
              <a:t>∏</a:t>
            </a:r>
            <a:r>
              <a:rPr lang="en-US" baseline="-25000" dirty="0"/>
              <a:t>x1, … </a:t>
            </a:r>
            <a:r>
              <a:rPr lang="en-US" baseline="-25000" dirty="0" err="1"/>
              <a:t>xp</a:t>
            </a:r>
            <a:r>
              <a:rPr lang="en-US" dirty="0"/>
              <a:t> (A)  ∪  ∏</a:t>
            </a:r>
            <a:r>
              <a:rPr lang="en-US" baseline="-25000" dirty="0"/>
              <a:t>x1, … </a:t>
            </a:r>
            <a:r>
              <a:rPr lang="en-US" baseline="-25000" dirty="0" err="1"/>
              <a:t>xp</a:t>
            </a:r>
            <a:r>
              <a:rPr lang="en-US" dirty="0"/>
              <a:t> (B) = ∏</a:t>
            </a:r>
            <a:r>
              <a:rPr lang="en-US" baseline="-25000" dirty="0"/>
              <a:t>x1, … </a:t>
            </a:r>
            <a:r>
              <a:rPr lang="en-US" baseline="-25000" dirty="0" err="1"/>
              <a:t>xp</a:t>
            </a:r>
            <a:r>
              <a:rPr lang="en-US" dirty="0"/>
              <a:t> (A ∪ B)</a:t>
            </a:r>
          </a:p>
          <a:p>
            <a:pPr marL="0" indent="0" algn="l" rtl="0">
              <a:lnSpc>
                <a:spcPct val="150000"/>
              </a:lnSpc>
              <a:buNone/>
            </a:pPr>
            <a:r>
              <a:rPr lang="en-US" dirty="0"/>
              <a:t>∏</a:t>
            </a:r>
            <a:r>
              <a:rPr lang="en-US" baseline="-25000" dirty="0"/>
              <a:t>x1, … </a:t>
            </a:r>
            <a:r>
              <a:rPr lang="en-US" baseline="-25000" dirty="0" err="1"/>
              <a:t>xp</a:t>
            </a:r>
            <a:r>
              <a:rPr lang="en-US" dirty="0"/>
              <a:t> (A)  ⋈  ∏</a:t>
            </a:r>
            <a:r>
              <a:rPr lang="en-US" baseline="-25000" dirty="0"/>
              <a:t>y1, … </a:t>
            </a:r>
            <a:r>
              <a:rPr lang="en-US" baseline="-25000" dirty="0" err="1"/>
              <a:t>yq</a:t>
            </a:r>
            <a:r>
              <a:rPr lang="en-US" dirty="0"/>
              <a:t> (B) = ∏</a:t>
            </a:r>
            <a:r>
              <a:rPr lang="en-US" baseline="-25000" dirty="0"/>
              <a:t>x1, … </a:t>
            </a:r>
            <a:r>
              <a:rPr lang="en-US" baseline="-25000" dirty="0" err="1"/>
              <a:t>xp</a:t>
            </a:r>
            <a:r>
              <a:rPr lang="en-US" baseline="-25000" dirty="0"/>
              <a:t> , y1 … </a:t>
            </a:r>
            <a:r>
              <a:rPr lang="en-US" baseline="-25000" dirty="0" err="1"/>
              <a:t>yq</a:t>
            </a:r>
            <a:r>
              <a:rPr lang="en-US" dirty="0"/>
              <a:t> (A ⋈ B)</a:t>
            </a:r>
          </a:p>
          <a:p>
            <a:pPr marL="0" indent="0" algn="l" rtl="0">
              <a:lnSpc>
                <a:spcPct val="150000"/>
              </a:lnSpc>
              <a:buNone/>
            </a:pPr>
            <a:r>
              <a:rPr lang="en-US" dirty="0">
                <a:sym typeface="Symbol"/>
              </a:rPr>
              <a:t></a:t>
            </a:r>
            <a:r>
              <a:rPr lang="en-US" baseline="-25000" dirty="0"/>
              <a:t>P </a:t>
            </a:r>
            <a:r>
              <a:rPr lang="en-US" dirty="0"/>
              <a:t>(A) ⋈ B = </a:t>
            </a:r>
            <a:r>
              <a:rPr lang="en-US" dirty="0">
                <a:sym typeface="Symbol"/>
              </a:rPr>
              <a:t></a:t>
            </a:r>
            <a:r>
              <a:rPr lang="en-US" baseline="-25000" dirty="0"/>
              <a:t>P </a:t>
            </a:r>
            <a:r>
              <a:rPr lang="en-US" dirty="0"/>
              <a:t>(A ⋈ B)</a:t>
            </a:r>
          </a:p>
          <a:p>
            <a:pPr marL="0" indent="0" algn="l" rtl="0">
              <a:lnSpc>
                <a:spcPct val="150000"/>
              </a:lnSpc>
              <a:buNone/>
            </a:pPr>
            <a:r>
              <a:rPr lang="en-US" dirty="0">
                <a:sym typeface="Symbol"/>
              </a:rPr>
              <a:t></a:t>
            </a:r>
            <a:r>
              <a:rPr lang="en-US" baseline="-25000" dirty="0"/>
              <a:t>P </a:t>
            </a:r>
            <a:r>
              <a:rPr lang="en-US" dirty="0"/>
              <a:t>(∏</a:t>
            </a:r>
            <a:r>
              <a:rPr lang="en-US" baseline="-25000" dirty="0"/>
              <a:t>q </a:t>
            </a:r>
            <a:r>
              <a:rPr lang="en-US" dirty="0"/>
              <a:t>(A)) = ∏</a:t>
            </a:r>
            <a:r>
              <a:rPr lang="en-US" baseline="-25000" dirty="0"/>
              <a:t>q </a:t>
            </a:r>
            <a:r>
              <a:rPr lang="en-US" dirty="0"/>
              <a:t>(</a:t>
            </a:r>
            <a:r>
              <a:rPr lang="en-US" dirty="0">
                <a:sym typeface="Symbol"/>
              </a:rPr>
              <a:t></a:t>
            </a:r>
            <a:r>
              <a:rPr lang="en-US" baseline="-25000" dirty="0"/>
              <a:t>P</a:t>
            </a:r>
            <a:r>
              <a:rPr lang="en-US" dirty="0"/>
              <a:t>(A</a:t>
            </a:r>
            <a:r>
              <a:rPr lang="en-US" dirty="0" smtClean="0"/>
              <a:t>))</a:t>
            </a:r>
            <a:endParaRPr lang="fa-IR" dirty="0" smtClean="0"/>
          </a:p>
          <a:p>
            <a:pPr algn="l" rtl="0"/>
            <a:endParaRPr lang="en-US" dirty="0"/>
          </a:p>
          <a:p>
            <a:pPr marL="0" indent="0">
              <a:buNone/>
            </a:pPr>
            <a:r>
              <a:rPr lang="fa-IR" dirty="0"/>
              <a:t>در فرمول آخری، </a:t>
            </a:r>
            <a:r>
              <a:rPr lang="en-US" dirty="0"/>
              <a:t>p</a:t>
            </a:r>
            <a:r>
              <a:rPr lang="fa-IR" dirty="0"/>
              <a:t> یک شرط و </a:t>
            </a:r>
            <a:r>
              <a:rPr lang="en-US" dirty="0"/>
              <a:t>q</a:t>
            </a:r>
            <a:r>
              <a:rPr lang="fa-IR" dirty="0"/>
              <a:t> نام </a:t>
            </a:r>
            <a:r>
              <a:rPr lang="fa-IR" dirty="0" smtClean="0"/>
              <a:t>ستون های </a:t>
            </a:r>
            <a:r>
              <a:rPr lang="fa-IR" dirty="0"/>
              <a:t>مورد نظر در خروجی می باشد. </a:t>
            </a:r>
            <a:endParaRPr lang="fa-IR" dirty="0" smtClean="0"/>
          </a:p>
          <a:p>
            <a:pPr marL="0" indent="0">
              <a:buNone/>
            </a:pPr>
            <a:r>
              <a:rPr lang="fa-IR" dirty="0" smtClean="0"/>
              <a:t>البته </a:t>
            </a:r>
            <a:r>
              <a:rPr lang="fa-IR" dirty="0"/>
              <a:t>عبارت سمت چپی فرمول فوق به شرطی قابل محاسبه است که در شرط </a:t>
            </a:r>
            <a:r>
              <a:rPr lang="en-US" dirty="0"/>
              <a:t>p</a:t>
            </a:r>
            <a:r>
              <a:rPr lang="fa-IR" dirty="0"/>
              <a:t> فقط نام </a:t>
            </a:r>
            <a:r>
              <a:rPr lang="fa-IR" dirty="0" smtClean="0"/>
              <a:t>ستون های </a:t>
            </a:r>
            <a:r>
              <a:rPr lang="fa-IR" dirty="0"/>
              <a:t>داخل لیست </a:t>
            </a:r>
            <a:r>
              <a:rPr lang="en-US" dirty="0"/>
              <a:t>q</a:t>
            </a:r>
            <a:r>
              <a:rPr lang="fa-IR" dirty="0"/>
              <a:t> ذکر شده باشد.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109</a:t>
            </a:fld>
            <a:endParaRPr lang="en-US"/>
          </a:p>
        </p:txBody>
      </p:sp>
    </p:spTree>
    <p:extLst>
      <p:ext uri="{BB962C8B-B14F-4D97-AF65-F5344CB8AC3E}">
        <p14:creationId xmlns:p14="http://schemas.microsoft.com/office/powerpoint/2010/main" val="261296334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322040" y="6037590"/>
            <a:ext cx="8136160" cy="3632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1000" y="457200"/>
            <a:ext cx="8458200" cy="990600"/>
          </a:xfrm>
        </p:spPr>
        <p:txBody>
          <a:bodyPr/>
          <a:lstStyle/>
          <a:p>
            <a:r>
              <a:rPr lang="fa-IR" sz="4000" dirty="0"/>
              <a:t>عملگر گزینش</a:t>
            </a:r>
            <a:endParaRPr lang="en-US" sz="4000" dirty="0"/>
          </a:p>
        </p:txBody>
      </p:sp>
      <p:sp>
        <p:nvSpPr>
          <p:cNvPr id="3" name="Content Placeholder 2"/>
          <p:cNvSpPr>
            <a:spLocks noGrp="1"/>
          </p:cNvSpPr>
          <p:nvPr>
            <p:ph idx="1"/>
          </p:nvPr>
        </p:nvSpPr>
        <p:spPr>
          <a:xfrm>
            <a:off x="2482850" y="1714500"/>
            <a:ext cx="6096000" cy="2286000"/>
          </a:xfrm>
        </p:spPr>
        <p:txBody>
          <a:bodyPr>
            <a:normAutofit/>
          </a:bodyPr>
          <a:lstStyle/>
          <a:p>
            <a:pPr marL="0" indent="0">
              <a:buNone/>
            </a:pPr>
            <a:r>
              <a:rPr lang="fa-IR" b="1" u="sng" dirty="0"/>
              <a:t>مثال </a:t>
            </a:r>
            <a:r>
              <a:rPr lang="fa-IR" b="1" u="sng" dirty="0" smtClean="0"/>
              <a:t>2: </a:t>
            </a:r>
          </a:p>
          <a:p>
            <a:pPr marL="0" indent="0">
              <a:buNone/>
            </a:pPr>
            <a:r>
              <a:rPr lang="fa-IR" b="1" dirty="0" smtClean="0">
                <a:solidFill>
                  <a:schemeClr val="accent1">
                    <a:lumMod val="75000"/>
                  </a:schemeClr>
                </a:solidFill>
              </a:rPr>
              <a:t>تاپل هایی </a:t>
            </a:r>
            <a:r>
              <a:rPr lang="fa-IR" b="1" dirty="0">
                <a:solidFill>
                  <a:schemeClr val="accent1">
                    <a:lumMod val="75000"/>
                  </a:schemeClr>
                </a:solidFill>
              </a:rPr>
              <a:t>را از رابطه </a:t>
            </a:r>
            <a:r>
              <a:rPr lang="en-US" b="1" dirty="0">
                <a:solidFill>
                  <a:schemeClr val="accent1">
                    <a:lumMod val="75000"/>
                  </a:schemeClr>
                </a:solidFill>
              </a:rPr>
              <a:t>SP</a:t>
            </a:r>
            <a:r>
              <a:rPr lang="fa-IR" b="1" dirty="0">
                <a:solidFill>
                  <a:schemeClr val="accent1">
                    <a:lumMod val="75000"/>
                  </a:schemeClr>
                </a:solidFill>
              </a:rPr>
              <a:t> مشخص سازید که </a:t>
            </a:r>
            <a:r>
              <a:rPr lang="en-US" b="1" dirty="0">
                <a:solidFill>
                  <a:schemeClr val="accent1">
                    <a:lumMod val="75000"/>
                  </a:schemeClr>
                </a:solidFill>
              </a:rPr>
              <a:t>S#</a:t>
            </a:r>
            <a:r>
              <a:rPr lang="fa-IR" b="1" dirty="0">
                <a:solidFill>
                  <a:schemeClr val="accent1">
                    <a:lumMod val="75000"/>
                  </a:schemeClr>
                </a:solidFill>
              </a:rPr>
              <a:t> برابر </a:t>
            </a:r>
            <a:r>
              <a:rPr lang="en-US" b="1" dirty="0">
                <a:solidFill>
                  <a:schemeClr val="accent1">
                    <a:lumMod val="75000"/>
                  </a:schemeClr>
                </a:solidFill>
              </a:rPr>
              <a:t>S1</a:t>
            </a:r>
            <a:r>
              <a:rPr lang="fa-IR" b="1" dirty="0">
                <a:solidFill>
                  <a:schemeClr val="accent1">
                    <a:lumMod val="75000"/>
                  </a:schemeClr>
                </a:solidFill>
              </a:rPr>
              <a:t> و </a:t>
            </a:r>
            <a:r>
              <a:rPr lang="en-US" b="1" dirty="0">
                <a:solidFill>
                  <a:schemeClr val="accent1">
                    <a:lumMod val="75000"/>
                  </a:schemeClr>
                </a:solidFill>
              </a:rPr>
              <a:t>P#</a:t>
            </a:r>
            <a:r>
              <a:rPr lang="fa-IR" b="1" dirty="0">
                <a:solidFill>
                  <a:schemeClr val="accent1">
                    <a:lumMod val="75000"/>
                  </a:schemeClr>
                </a:solidFill>
              </a:rPr>
              <a:t> برابر </a:t>
            </a:r>
            <a:r>
              <a:rPr lang="en-US" b="1" dirty="0">
                <a:solidFill>
                  <a:schemeClr val="accent1">
                    <a:lumMod val="75000"/>
                  </a:schemeClr>
                </a:solidFill>
              </a:rPr>
              <a:t>P1</a:t>
            </a:r>
            <a:r>
              <a:rPr lang="fa-IR" b="1" dirty="0">
                <a:solidFill>
                  <a:schemeClr val="accent1">
                    <a:lumMod val="75000"/>
                  </a:schemeClr>
                </a:solidFill>
              </a:rPr>
              <a:t> باشد.</a:t>
            </a:r>
            <a:endParaRPr lang="en-US" b="1" dirty="0">
              <a:solidFill>
                <a:schemeClr val="accent1">
                  <a:lumMod val="75000"/>
                </a:schemeClr>
              </a:solidFill>
            </a:endParaRPr>
          </a:p>
          <a:p>
            <a:pPr marL="0" indent="0">
              <a:buNone/>
            </a:pPr>
            <a:r>
              <a:rPr lang="fa-IR" dirty="0"/>
              <a:t>خروجی </a:t>
            </a:r>
            <a:r>
              <a:rPr lang="en-US" dirty="0"/>
              <a:t>300 , P1 , S1</a:t>
            </a:r>
            <a:r>
              <a:rPr lang="fa-IR" dirty="0"/>
              <a:t> می باشد</a:t>
            </a:r>
            <a:r>
              <a:rPr lang="fa-IR" dirty="0" smtClean="0"/>
              <a:t>.</a:t>
            </a:r>
            <a:endParaRPr lang="en-US" dirty="0"/>
          </a:p>
        </p:txBody>
      </p:sp>
      <p:sp>
        <p:nvSpPr>
          <p:cNvPr id="4" name="Slide Number Placeholder 3"/>
          <p:cNvSpPr>
            <a:spLocks noGrp="1"/>
          </p:cNvSpPr>
          <p:nvPr>
            <p:ph type="sldNum" sz="quarter" idx="12"/>
          </p:nvPr>
        </p:nvSpPr>
        <p:spPr>
          <a:xfrm>
            <a:off x="8301941" y="6350327"/>
            <a:ext cx="609600" cy="365125"/>
          </a:xfrm>
        </p:spPr>
        <p:txBody>
          <a:bodyPr/>
          <a:lstStyle/>
          <a:p>
            <a:fld id="{B6F15528-21DE-4FAA-801E-634DDDAF4B2B}" type="slidenum">
              <a:rPr lang="en-US" smtClean="0"/>
              <a:pPr/>
              <a:t>11</a:t>
            </a:fld>
            <a:endParaRPr lang="en-US" dirty="0"/>
          </a:p>
        </p:txBody>
      </p:sp>
      <p:sp>
        <p:nvSpPr>
          <p:cNvPr id="6" name="Rectangle 5"/>
          <p:cNvSpPr/>
          <p:nvPr/>
        </p:nvSpPr>
        <p:spPr>
          <a:xfrm>
            <a:off x="749300" y="3962400"/>
            <a:ext cx="3441700" cy="9144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2800" dirty="0" smtClean="0">
                <a:solidFill>
                  <a:schemeClr val="tx1"/>
                </a:solidFill>
                <a:sym typeface="Symbol"/>
              </a:rPr>
              <a:t></a:t>
            </a:r>
            <a:r>
              <a:rPr lang="en-US" sz="2800" dirty="0" smtClean="0">
                <a:solidFill>
                  <a:schemeClr val="tx1"/>
                </a:solidFill>
              </a:rPr>
              <a:t> </a:t>
            </a:r>
            <a:r>
              <a:rPr lang="en-US" sz="2800" baseline="-25000" dirty="0" smtClean="0">
                <a:solidFill>
                  <a:schemeClr val="tx1"/>
                </a:solidFill>
              </a:rPr>
              <a:t>S# = S1 </a:t>
            </a:r>
            <a:r>
              <a:rPr lang="en-US" sz="2800" baseline="-25000" dirty="0">
                <a:solidFill>
                  <a:schemeClr val="tx1"/>
                </a:solidFill>
              </a:rPr>
              <a:t>^ P</a:t>
            </a:r>
            <a:r>
              <a:rPr lang="en-US" sz="2800" baseline="-25000" dirty="0" smtClean="0">
                <a:solidFill>
                  <a:schemeClr val="tx1"/>
                </a:solidFill>
              </a:rPr>
              <a:t># = P1</a:t>
            </a:r>
            <a:r>
              <a:rPr lang="en-US" sz="2800" dirty="0" smtClean="0">
                <a:solidFill>
                  <a:schemeClr val="tx1"/>
                </a:solidFill>
              </a:rPr>
              <a:t> </a:t>
            </a:r>
            <a:r>
              <a:rPr lang="en-US" sz="2800" dirty="0">
                <a:solidFill>
                  <a:schemeClr val="tx1"/>
                </a:solidFill>
              </a:rPr>
              <a:t>(SP)</a:t>
            </a:r>
          </a:p>
        </p:txBody>
      </p:sp>
      <p:sp>
        <p:nvSpPr>
          <p:cNvPr id="8" name="Rectangle 7"/>
          <p:cNvSpPr/>
          <p:nvPr/>
        </p:nvSpPr>
        <p:spPr>
          <a:xfrm>
            <a:off x="723900" y="5542290"/>
            <a:ext cx="6705600" cy="9906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Select     SP     where     P</a:t>
            </a:r>
            <a:r>
              <a:rPr lang="en-US" sz="2400" dirty="0" smtClean="0">
                <a:solidFill>
                  <a:schemeClr val="tx1"/>
                </a:solidFill>
              </a:rPr>
              <a:t>#</a:t>
            </a:r>
            <a:r>
              <a:rPr lang="fa-IR" sz="2400" dirty="0" smtClean="0">
                <a:solidFill>
                  <a:schemeClr val="tx1"/>
                </a:solidFill>
              </a:rPr>
              <a:t> </a:t>
            </a:r>
            <a:r>
              <a:rPr lang="en-US" sz="2400" dirty="0" smtClean="0">
                <a:solidFill>
                  <a:schemeClr val="tx1"/>
                </a:solidFill>
              </a:rPr>
              <a:t>= P1     </a:t>
            </a:r>
            <a:r>
              <a:rPr lang="en-US" sz="2400" dirty="0">
                <a:solidFill>
                  <a:schemeClr val="tx1"/>
                </a:solidFill>
              </a:rPr>
              <a:t>AND      S</a:t>
            </a:r>
            <a:r>
              <a:rPr lang="en-US" sz="2400" dirty="0" smtClean="0">
                <a:solidFill>
                  <a:schemeClr val="tx1"/>
                </a:solidFill>
              </a:rPr>
              <a:t># = S1</a:t>
            </a:r>
            <a:endParaRPr lang="en-US" sz="2400" dirty="0">
              <a:solidFill>
                <a:schemeClr val="tx1"/>
              </a:solidFill>
            </a:endParaRPr>
          </a:p>
        </p:txBody>
      </p:sp>
      <p:sp>
        <p:nvSpPr>
          <p:cNvPr id="14" name="Rectangle 13"/>
          <p:cNvSpPr/>
          <p:nvPr/>
        </p:nvSpPr>
        <p:spPr>
          <a:xfrm>
            <a:off x="1828800" y="5063530"/>
            <a:ext cx="6460441" cy="369332"/>
          </a:xfrm>
          <a:prstGeom prst="rect">
            <a:avLst/>
          </a:prstGeom>
        </p:spPr>
        <p:txBody>
          <a:bodyPr wrap="square">
            <a:spAutoFit/>
          </a:bodyPr>
          <a:lstStyle/>
          <a:p>
            <a:pPr algn="r" rtl="1"/>
            <a:r>
              <a:rPr lang="fa-IR" dirty="0">
                <a:cs typeface="B Nazanin" pitchFamily="2" charset="-78"/>
              </a:rPr>
              <a:t>علامت </a:t>
            </a:r>
            <a:r>
              <a:rPr lang="en-US" dirty="0">
                <a:cs typeface="B Nazanin" pitchFamily="2" charset="-78"/>
              </a:rPr>
              <a:t>^</a:t>
            </a:r>
            <a:r>
              <a:rPr lang="fa-IR" dirty="0">
                <a:cs typeface="B Nazanin" pitchFamily="2" charset="-78"/>
              </a:rPr>
              <a:t> به معنای </a:t>
            </a:r>
            <a:r>
              <a:rPr lang="en-US" dirty="0">
                <a:cs typeface="B Nazanin" pitchFamily="2" charset="-78"/>
              </a:rPr>
              <a:t>AND</a:t>
            </a:r>
            <a:r>
              <a:rPr lang="fa-IR" dirty="0">
                <a:cs typeface="B Nazanin" pitchFamily="2" charset="-78"/>
              </a:rPr>
              <a:t> می باشد. دستور فوق به صورت زیر </a:t>
            </a:r>
            <a:r>
              <a:rPr lang="fa-IR" dirty="0" smtClean="0">
                <a:cs typeface="B Nazanin" pitchFamily="2" charset="-78"/>
              </a:rPr>
              <a:t>نیز نوشته </a:t>
            </a:r>
            <a:r>
              <a:rPr lang="fa-IR" dirty="0">
                <a:cs typeface="B Nazanin" pitchFamily="2" charset="-78"/>
              </a:rPr>
              <a:t>می شود:</a:t>
            </a:r>
            <a:endParaRPr lang="en-US" dirty="0">
              <a:cs typeface="B Nazanin" pitchFamily="2" charset="-78"/>
            </a:endParaRP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650" y="533400"/>
            <a:ext cx="1866900" cy="2800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1827420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22" dur="500"/>
                                        <p:tgtEl>
                                          <p:spTgt spid="14">
                                            <p:txEl>
                                              <p:pRg st="0" end="0"/>
                                            </p:txEl>
                                          </p:spTgt>
                                        </p:tgtEl>
                                      </p:cBhvr>
                                    </p:animEffect>
                                  </p:childTnLst>
                                </p:cTn>
                              </p:par>
                            </p:childTnLst>
                          </p:cTn>
                        </p:par>
                        <p:par>
                          <p:cTn id="23" fill="hold">
                            <p:stCondLst>
                              <p:cond delay="500"/>
                            </p:stCondLst>
                            <p:childTnLst>
                              <p:par>
                                <p:cTn id="24" presetID="14" presetClass="entr" presetSubtype="1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randombar(horizontal)">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بهینه سازی پرس و </a:t>
            </a:r>
            <a:r>
              <a:rPr lang="fa-IR" dirty="0" smtClean="0"/>
              <a:t>جو</a:t>
            </a:r>
            <a:endParaRPr lang="en-US" dirty="0"/>
          </a:p>
        </p:txBody>
      </p:sp>
      <p:sp>
        <p:nvSpPr>
          <p:cNvPr id="3" name="Content Placeholder 2"/>
          <p:cNvSpPr>
            <a:spLocks noGrp="1"/>
          </p:cNvSpPr>
          <p:nvPr>
            <p:ph idx="1"/>
          </p:nvPr>
        </p:nvSpPr>
        <p:spPr/>
        <p:txBody>
          <a:bodyPr/>
          <a:lstStyle/>
          <a:p>
            <a:r>
              <a:rPr lang="fa-IR" dirty="0" smtClean="0"/>
              <a:t>در </a:t>
            </a:r>
            <a:r>
              <a:rPr lang="fa-IR" dirty="0"/>
              <a:t>جبر رابطه ای برای یک سوال ممکن است چند پاسخ وجود داشته باشد ولی همه </a:t>
            </a:r>
            <a:r>
              <a:rPr lang="fa-IR" dirty="0" smtClean="0"/>
              <a:t>آن ها </a:t>
            </a:r>
            <a:r>
              <a:rPr lang="fa-IR" dirty="0"/>
              <a:t>از نظر فضای مصرفی و زمان معادل نیستند</a:t>
            </a:r>
            <a:r>
              <a:rPr lang="fa-IR" dirty="0" smtClean="0"/>
              <a:t>.</a:t>
            </a:r>
          </a:p>
          <a:p>
            <a:endParaRPr lang="fa-IR" dirty="0"/>
          </a:p>
          <a:p>
            <a:endParaRPr lang="en-US" dirty="0"/>
          </a:p>
          <a:p>
            <a:pPr marL="0" indent="0">
              <a:buNone/>
            </a:pPr>
            <a:r>
              <a:rPr lang="fa-IR" b="1" u="sng" dirty="0"/>
              <a:t>مثال 46: </a:t>
            </a:r>
            <a:endParaRPr lang="fa-IR" b="1" u="sng" dirty="0" smtClean="0"/>
          </a:p>
          <a:p>
            <a:pPr marL="320040" lvl="1" indent="0">
              <a:buNone/>
            </a:pPr>
            <a:r>
              <a:rPr lang="fa-IR" b="1" dirty="0" smtClean="0">
                <a:solidFill>
                  <a:schemeClr val="tx2"/>
                </a:solidFill>
              </a:rPr>
              <a:t>خروجی </a:t>
            </a:r>
            <a:r>
              <a:rPr lang="fa-IR" b="1" dirty="0">
                <a:solidFill>
                  <a:schemeClr val="tx2"/>
                </a:solidFill>
              </a:rPr>
              <a:t>دو دستور زیر را بدست آورید.</a:t>
            </a:r>
            <a:endParaRPr lang="en-US" b="1" dirty="0">
              <a:solidFill>
                <a:schemeClr val="tx2"/>
              </a:solidFill>
            </a:endParaRPr>
          </a:p>
          <a:p>
            <a:pPr marL="594360" lvl="2" indent="0">
              <a:buNone/>
            </a:pPr>
            <a:r>
              <a:rPr lang="fa-IR" dirty="0"/>
              <a:t>الف : </a:t>
            </a:r>
            <a:r>
              <a:rPr lang="en-US" dirty="0">
                <a:sym typeface="Symbol"/>
              </a:rPr>
              <a:t></a:t>
            </a:r>
            <a:r>
              <a:rPr lang="en-US" baseline="-25000" dirty="0"/>
              <a:t>P#=’P1’ </a:t>
            </a:r>
            <a:r>
              <a:rPr lang="en-US" dirty="0"/>
              <a:t>(S ⋈ SP)</a:t>
            </a:r>
          </a:p>
          <a:p>
            <a:pPr marL="594360" lvl="2" indent="0">
              <a:buNone/>
            </a:pPr>
            <a:r>
              <a:rPr lang="fa-IR" dirty="0"/>
              <a:t>ب : </a:t>
            </a:r>
            <a:r>
              <a:rPr lang="en-US" dirty="0"/>
              <a:t>S ⋈ (</a:t>
            </a:r>
            <a:r>
              <a:rPr lang="en-US" dirty="0">
                <a:sym typeface="Symbol"/>
              </a:rPr>
              <a:t></a:t>
            </a:r>
            <a:r>
              <a:rPr lang="en-US" baseline="-25000" dirty="0"/>
              <a:t>P#=’P1’  </a:t>
            </a:r>
            <a:r>
              <a:rPr lang="en-US" dirty="0"/>
              <a:t>(SP) )</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110</a:t>
            </a:fld>
            <a:endParaRPr lang="en-US"/>
          </a:p>
        </p:txBody>
      </p:sp>
    </p:spTree>
    <p:extLst>
      <p:ext uri="{BB962C8B-B14F-4D97-AF65-F5344CB8AC3E}">
        <p14:creationId xmlns:p14="http://schemas.microsoft.com/office/powerpoint/2010/main" val="9080058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685800"/>
            <a:ext cx="7543800" cy="1371600"/>
          </a:xfrm>
        </p:spPr>
        <p:txBody>
          <a:bodyPr>
            <a:noAutofit/>
          </a:bodyPr>
          <a:lstStyle/>
          <a:p>
            <a:pPr marL="0" indent="0">
              <a:buNone/>
            </a:pPr>
            <a:r>
              <a:rPr lang="fa-IR" sz="3200" b="1" u="sng" dirty="0"/>
              <a:t>مثال 46: </a:t>
            </a:r>
          </a:p>
          <a:p>
            <a:pPr marL="594360" lvl="2" indent="0">
              <a:buNone/>
            </a:pPr>
            <a:r>
              <a:rPr lang="fa-IR" sz="2800" b="1" dirty="0" smtClean="0">
                <a:solidFill>
                  <a:schemeClr val="accent1">
                    <a:lumMod val="75000"/>
                  </a:schemeClr>
                </a:solidFill>
              </a:rPr>
              <a:t>الف </a:t>
            </a:r>
            <a:r>
              <a:rPr lang="fa-IR" sz="2800" b="1" dirty="0">
                <a:solidFill>
                  <a:schemeClr val="accent1">
                    <a:lumMod val="75000"/>
                  </a:schemeClr>
                </a:solidFill>
              </a:rPr>
              <a:t>: </a:t>
            </a:r>
            <a:r>
              <a:rPr lang="en-US" sz="2800" b="1" dirty="0">
                <a:solidFill>
                  <a:schemeClr val="accent1">
                    <a:lumMod val="75000"/>
                  </a:schemeClr>
                </a:solidFill>
                <a:sym typeface="Symbol"/>
              </a:rPr>
              <a:t></a:t>
            </a:r>
            <a:r>
              <a:rPr lang="en-US" sz="2800" b="1" baseline="-25000" dirty="0">
                <a:solidFill>
                  <a:schemeClr val="accent1">
                    <a:lumMod val="75000"/>
                  </a:schemeClr>
                </a:solidFill>
              </a:rPr>
              <a:t>P#=’P1’ </a:t>
            </a:r>
            <a:r>
              <a:rPr lang="en-US" sz="2800" b="1" dirty="0">
                <a:solidFill>
                  <a:schemeClr val="accent1">
                    <a:lumMod val="75000"/>
                  </a:schemeClr>
                </a:solidFill>
              </a:rPr>
              <a:t>(S ⋈ SP</a:t>
            </a:r>
            <a:r>
              <a:rPr lang="en-US" sz="2800" b="1" dirty="0" smtClean="0">
                <a:solidFill>
                  <a:schemeClr val="accent1">
                    <a:lumMod val="75000"/>
                  </a:schemeClr>
                </a:solidFill>
              </a:rPr>
              <a:t>)</a:t>
            </a:r>
            <a:endParaRPr lang="en-US" sz="2800" b="1" dirty="0">
              <a:solidFill>
                <a:schemeClr val="accent1">
                  <a:lumMod val="75000"/>
                </a:scheme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111</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546101"/>
            <a:ext cx="2133600"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4366" y="546101"/>
            <a:ext cx="1629821" cy="24749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537" y="3657600"/>
            <a:ext cx="4248150" cy="2466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6800" y="4956174"/>
            <a:ext cx="4200525" cy="1019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ight Arrow 5"/>
          <p:cNvSpPr/>
          <p:nvPr/>
        </p:nvSpPr>
        <p:spPr>
          <a:xfrm>
            <a:off x="4357687" y="5257800"/>
            <a:ext cx="364060" cy="357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1187849" y="3300680"/>
            <a:ext cx="1563890" cy="400110"/>
          </a:xfrm>
          <a:prstGeom prst="rect">
            <a:avLst/>
          </a:prstGeom>
        </p:spPr>
        <p:txBody>
          <a:bodyPr wrap="none">
            <a:spAutoFit/>
          </a:bodyPr>
          <a:lstStyle/>
          <a:p>
            <a:pPr marL="594360" lvl="2" indent="0">
              <a:buNone/>
            </a:pPr>
            <a:r>
              <a:rPr lang="en-US" sz="2000" b="1" dirty="0" smtClean="0"/>
              <a:t>S </a:t>
            </a:r>
            <a:r>
              <a:rPr lang="en-US" sz="2000" b="1" dirty="0"/>
              <a:t>⋈ </a:t>
            </a:r>
            <a:r>
              <a:rPr lang="en-US" sz="2000" b="1" dirty="0" smtClean="0"/>
              <a:t>SP</a:t>
            </a:r>
            <a:endParaRPr lang="en-US" sz="2000" b="1" dirty="0"/>
          </a:p>
        </p:txBody>
      </p:sp>
      <p:sp>
        <p:nvSpPr>
          <p:cNvPr id="5" name="Rectangle 4"/>
          <p:cNvSpPr/>
          <p:nvPr/>
        </p:nvSpPr>
        <p:spPr>
          <a:xfrm>
            <a:off x="6107368" y="4521755"/>
            <a:ext cx="1739387" cy="369332"/>
          </a:xfrm>
          <a:prstGeom prst="rect">
            <a:avLst/>
          </a:prstGeom>
        </p:spPr>
        <p:txBody>
          <a:bodyPr wrap="none">
            <a:spAutoFit/>
          </a:bodyPr>
          <a:lstStyle/>
          <a:p>
            <a:r>
              <a:rPr lang="en-US" b="1" dirty="0">
                <a:sym typeface="Symbol"/>
              </a:rPr>
              <a:t></a:t>
            </a:r>
            <a:r>
              <a:rPr lang="en-US" b="1" baseline="-25000" dirty="0"/>
              <a:t>P#=’P1’ </a:t>
            </a:r>
            <a:r>
              <a:rPr lang="en-US" b="1" dirty="0"/>
              <a:t>(S ⋈ SP)</a:t>
            </a:r>
            <a:endParaRPr lang="en-US" dirty="0"/>
          </a:p>
        </p:txBody>
      </p:sp>
    </p:spTree>
    <p:extLst>
      <p:ext uri="{BB962C8B-B14F-4D97-AF65-F5344CB8AC3E}">
        <p14:creationId xmlns:p14="http://schemas.microsoft.com/office/powerpoint/2010/main" val="30595226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28"/>
                                        </p:tgtEl>
                                        <p:attrNameLst>
                                          <p:attrName>style.visibility</p:attrName>
                                        </p:attrNameLst>
                                      </p:cBhvr>
                                      <p:to>
                                        <p:strVal val="visible"/>
                                      </p:to>
                                    </p:set>
                                    <p:anim calcmode="lin" valueType="num">
                                      <p:cBhvr additive="base">
                                        <p:cTn id="11" dur="500" fill="hold"/>
                                        <p:tgtEl>
                                          <p:spTgt spid="1028"/>
                                        </p:tgtEl>
                                        <p:attrNameLst>
                                          <p:attrName>ppt_x</p:attrName>
                                        </p:attrNameLst>
                                      </p:cBhvr>
                                      <p:tavLst>
                                        <p:tav tm="0">
                                          <p:val>
                                            <p:strVal val="#ppt_x"/>
                                          </p:val>
                                        </p:tav>
                                        <p:tav tm="100000">
                                          <p:val>
                                            <p:strVal val="#ppt_x"/>
                                          </p:val>
                                        </p:tav>
                                      </p:tavLst>
                                    </p:anim>
                                    <p:anim calcmode="lin" valueType="num">
                                      <p:cBhvr additive="base">
                                        <p:cTn id="12"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par>
                          <p:cTn id="18" fill="hold">
                            <p:stCondLst>
                              <p:cond delay="500"/>
                            </p:stCondLst>
                            <p:childTnLst>
                              <p:par>
                                <p:cTn id="19" presetID="22" presetClass="entr" presetSubtype="4"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par>
                                <p:cTn id="22" presetID="22" presetClass="entr" presetSubtype="4" fill="hold" nodeType="withEffect">
                                  <p:stCondLst>
                                    <p:cond delay="0"/>
                                  </p:stCondLst>
                                  <p:childTnLst>
                                    <p:set>
                                      <p:cBhvr>
                                        <p:cTn id="23" dur="1" fill="hold">
                                          <p:stCondLst>
                                            <p:cond delay="0"/>
                                          </p:stCondLst>
                                        </p:cTn>
                                        <p:tgtEl>
                                          <p:spTgt spid="1029"/>
                                        </p:tgtEl>
                                        <p:attrNameLst>
                                          <p:attrName>style.visibility</p:attrName>
                                        </p:attrNameLst>
                                      </p:cBhvr>
                                      <p:to>
                                        <p:strVal val="visible"/>
                                      </p:to>
                                    </p:set>
                                    <p:animEffect transition="in" filter="wipe(down)">
                                      <p:cBhvr>
                                        <p:cTn id="24" dur="5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5"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685800"/>
            <a:ext cx="7543800" cy="1371600"/>
          </a:xfrm>
        </p:spPr>
        <p:txBody>
          <a:bodyPr>
            <a:noAutofit/>
          </a:bodyPr>
          <a:lstStyle/>
          <a:p>
            <a:pPr marL="0" indent="0">
              <a:buNone/>
            </a:pPr>
            <a:r>
              <a:rPr lang="fa-IR" sz="3200" b="1" u="sng" dirty="0"/>
              <a:t>مثال 46: </a:t>
            </a:r>
          </a:p>
          <a:p>
            <a:pPr marL="594360" lvl="2" indent="0">
              <a:buNone/>
            </a:pPr>
            <a:r>
              <a:rPr lang="fa-IR" sz="2800" b="1" dirty="0" smtClean="0">
                <a:solidFill>
                  <a:schemeClr val="accent1">
                    <a:lumMod val="75000"/>
                  </a:schemeClr>
                </a:solidFill>
              </a:rPr>
              <a:t>ب </a:t>
            </a:r>
            <a:r>
              <a:rPr lang="fa-IR" sz="2800" b="1" dirty="0">
                <a:solidFill>
                  <a:schemeClr val="accent1">
                    <a:lumMod val="75000"/>
                  </a:schemeClr>
                </a:solidFill>
              </a:rPr>
              <a:t>: </a:t>
            </a:r>
            <a:r>
              <a:rPr lang="en-US" sz="2800" b="1" dirty="0">
                <a:solidFill>
                  <a:schemeClr val="accent1">
                    <a:lumMod val="75000"/>
                  </a:schemeClr>
                </a:solidFill>
              </a:rPr>
              <a:t>S ⋈ (</a:t>
            </a:r>
            <a:r>
              <a:rPr lang="en-US" sz="2800" b="1" dirty="0">
                <a:solidFill>
                  <a:schemeClr val="accent1">
                    <a:lumMod val="75000"/>
                  </a:schemeClr>
                </a:solidFill>
                <a:sym typeface="Symbol"/>
              </a:rPr>
              <a:t></a:t>
            </a:r>
            <a:r>
              <a:rPr lang="en-US" sz="2800" b="1" baseline="-25000" dirty="0">
                <a:solidFill>
                  <a:schemeClr val="accent1">
                    <a:lumMod val="75000"/>
                  </a:schemeClr>
                </a:solidFill>
              </a:rPr>
              <a:t>P#=’P1’  </a:t>
            </a:r>
            <a:r>
              <a:rPr lang="en-US" sz="2800" b="1" dirty="0">
                <a:solidFill>
                  <a:schemeClr val="accent1">
                    <a:lumMod val="75000"/>
                  </a:schemeClr>
                </a:solidFill>
              </a:rPr>
              <a:t>(SP) </a:t>
            </a:r>
            <a:r>
              <a:rPr lang="en-US" sz="2800" b="1" dirty="0" smtClean="0">
                <a:solidFill>
                  <a:schemeClr val="accent1">
                    <a:lumMod val="75000"/>
                  </a:schemeClr>
                </a:solidFill>
              </a:rPr>
              <a:t>)</a:t>
            </a:r>
            <a:endParaRPr lang="en-US" sz="2800" b="1" dirty="0">
              <a:solidFill>
                <a:schemeClr val="accent1">
                  <a:lumMod val="75000"/>
                </a:scheme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112</a:t>
            </a:fld>
            <a:endParaRPr lang="en-US"/>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799" y="2259012"/>
            <a:ext cx="2133600"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898" y="4571999"/>
            <a:ext cx="1628775" cy="942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ight Arrow 1"/>
          <p:cNvSpPr/>
          <p:nvPr/>
        </p:nvSpPr>
        <p:spPr>
          <a:xfrm>
            <a:off x="3175000" y="3975100"/>
            <a:ext cx="7620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9600" y="3732212"/>
            <a:ext cx="4200525" cy="1019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732414" y="4139168"/>
            <a:ext cx="1404359" cy="369332"/>
          </a:xfrm>
          <a:prstGeom prst="rect">
            <a:avLst/>
          </a:prstGeom>
        </p:spPr>
        <p:txBody>
          <a:bodyPr wrap="none">
            <a:spAutoFit/>
          </a:bodyPr>
          <a:lstStyle/>
          <a:p>
            <a:r>
              <a:rPr lang="en-US" b="1" dirty="0">
                <a:sym typeface="Symbol"/>
              </a:rPr>
              <a:t></a:t>
            </a:r>
            <a:r>
              <a:rPr lang="en-US" b="1" baseline="-25000" dirty="0"/>
              <a:t>P#=’P1’  </a:t>
            </a:r>
            <a:r>
              <a:rPr lang="en-US" b="1" dirty="0"/>
              <a:t>(SP) </a:t>
            </a:r>
            <a:endParaRPr lang="en-US" dirty="0"/>
          </a:p>
        </p:txBody>
      </p:sp>
      <p:sp>
        <p:nvSpPr>
          <p:cNvPr id="8" name="Rectangle 7"/>
          <p:cNvSpPr/>
          <p:nvPr/>
        </p:nvSpPr>
        <p:spPr>
          <a:xfrm>
            <a:off x="5181600" y="3263900"/>
            <a:ext cx="1989455" cy="369332"/>
          </a:xfrm>
          <a:prstGeom prst="rect">
            <a:avLst/>
          </a:prstGeom>
        </p:spPr>
        <p:txBody>
          <a:bodyPr wrap="none">
            <a:spAutoFit/>
          </a:bodyPr>
          <a:lstStyle/>
          <a:p>
            <a:r>
              <a:rPr lang="en-US" b="1" dirty="0"/>
              <a:t>S ⋈ (</a:t>
            </a:r>
            <a:r>
              <a:rPr lang="en-US" b="1" dirty="0">
                <a:sym typeface="Symbol"/>
              </a:rPr>
              <a:t></a:t>
            </a:r>
            <a:r>
              <a:rPr lang="en-US" b="1" baseline="-25000" dirty="0"/>
              <a:t>P#=’P1’  </a:t>
            </a:r>
            <a:r>
              <a:rPr lang="en-US" b="1" dirty="0"/>
              <a:t>(SP) )</a:t>
            </a:r>
            <a:endParaRPr lang="en-US" dirty="0"/>
          </a:p>
        </p:txBody>
      </p:sp>
    </p:spTree>
    <p:extLst>
      <p:ext uri="{BB962C8B-B14F-4D97-AF65-F5344CB8AC3E}">
        <p14:creationId xmlns:p14="http://schemas.microsoft.com/office/powerpoint/2010/main" val="321992225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nodeType="withEffect">
                                  <p:stCondLst>
                                    <p:cond delay="0"/>
                                  </p:stCondLst>
                                  <p:childTnLst>
                                    <p:set>
                                      <p:cBhvr>
                                        <p:cTn id="12" dur="1" fill="hold">
                                          <p:stCondLst>
                                            <p:cond delay="0"/>
                                          </p:stCondLst>
                                        </p:cTn>
                                        <p:tgtEl>
                                          <p:spTgt spid="2050"/>
                                        </p:tgtEl>
                                        <p:attrNameLst>
                                          <p:attrName>style.visibility</p:attrName>
                                        </p:attrNameLst>
                                      </p:cBhvr>
                                      <p:to>
                                        <p:strVal val="visible"/>
                                      </p:to>
                                    </p:set>
                                    <p:anim calcmode="lin" valueType="num">
                                      <p:cBhvr>
                                        <p:cTn id="13" dur="1000" fill="hold"/>
                                        <p:tgtEl>
                                          <p:spTgt spid="2050"/>
                                        </p:tgtEl>
                                        <p:attrNameLst>
                                          <p:attrName>ppt_w</p:attrName>
                                        </p:attrNameLst>
                                      </p:cBhvr>
                                      <p:tavLst>
                                        <p:tav tm="0">
                                          <p:val>
                                            <p:fltVal val="0"/>
                                          </p:val>
                                        </p:tav>
                                        <p:tav tm="100000">
                                          <p:val>
                                            <p:strVal val="#ppt_w"/>
                                          </p:val>
                                        </p:tav>
                                      </p:tavLst>
                                    </p:anim>
                                    <p:anim calcmode="lin" valueType="num">
                                      <p:cBhvr>
                                        <p:cTn id="14" dur="1000" fill="hold"/>
                                        <p:tgtEl>
                                          <p:spTgt spid="2050"/>
                                        </p:tgtEl>
                                        <p:attrNameLst>
                                          <p:attrName>ppt_h</p:attrName>
                                        </p:attrNameLst>
                                      </p:cBhvr>
                                      <p:tavLst>
                                        <p:tav tm="0">
                                          <p:val>
                                            <p:fltVal val="0"/>
                                          </p:val>
                                        </p:tav>
                                        <p:tav tm="100000">
                                          <p:val>
                                            <p:strVal val="#ppt_h"/>
                                          </p:val>
                                        </p:tav>
                                      </p:tavLst>
                                    </p:anim>
                                    <p:anim calcmode="lin" valueType="num">
                                      <p:cBhvr>
                                        <p:cTn id="15" dur="1000" fill="hold"/>
                                        <p:tgtEl>
                                          <p:spTgt spid="2050"/>
                                        </p:tgtEl>
                                        <p:attrNameLst>
                                          <p:attrName>style.rotation</p:attrName>
                                        </p:attrNameLst>
                                      </p:cBhvr>
                                      <p:tavLst>
                                        <p:tav tm="0">
                                          <p:val>
                                            <p:fltVal val="90"/>
                                          </p:val>
                                        </p:tav>
                                        <p:tav tm="100000">
                                          <p:val>
                                            <p:fltVal val="0"/>
                                          </p:val>
                                        </p:tav>
                                      </p:tavLst>
                                    </p:anim>
                                    <p:animEffect transition="in" filter="fade">
                                      <p:cBhvr>
                                        <p:cTn id="16" dur="1000"/>
                                        <p:tgtEl>
                                          <p:spTgt spid="2050"/>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randombar(horizontal)">
                                      <p:cBhvr>
                                        <p:cTn id="21" dur="500"/>
                                        <p:tgtEl>
                                          <p:spTgt spid="2"/>
                                        </p:tgtEl>
                                      </p:cBhvr>
                                    </p:animEffect>
                                  </p:childTnLst>
                                </p:cTn>
                              </p:par>
                            </p:childTnLst>
                          </p:cTn>
                        </p:par>
                        <p:par>
                          <p:cTn id="22" fill="hold">
                            <p:stCondLst>
                              <p:cond delay="500"/>
                            </p:stCondLst>
                            <p:childTnLst>
                              <p:par>
                                <p:cTn id="23" presetID="16" presetClass="entr" presetSubtype="21"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arn(inVertic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8"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بهینه سازی پرس و </a:t>
            </a:r>
            <a:r>
              <a:rPr lang="fa-IR" dirty="0" smtClean="0"/>
              <a:t>جو </a:t>
            </a:r>
            <a:endParaRPr lang="en-US" dirty="0"/>
          </a:p>
        </p:txBody>
      </p:sp>
      <p:sp>
        <p:nvSpPr>
          <p:cNvPr id="3" name="Content Placeholder 2"/>
          <p:cNvSpPr>
            <a:spLocks noGrp="1"/>
          </p:cNvSpPr>
          <p:nvPr>
            <p:ph idx="1"/>
          </p:nvPr>
        </p:nvSpPr>
        <p:spPr>
          <a:xfrm>
            <a:off x="457200" y="1676400"/>
            <a:ext cx="8229600" cy="4419600"/>
          </a:xfrm>
        </p:spPr>
        <p:txBody>
          <a:bodyPr/>
          <a:lstStyle/>
          <a:p>
            <a:r>
              <a:rPr lang="fa-IR" dirty="0"/>
              <a:t>پس خروجی هر دو دستور یکسان است ولی دستور " ب " از نظر فضای مصرفی و زمان بهینه تر از دستور " الف " است. </a:t>
            </a:r>
            <a:endParaRPr lang="fa-IR" dirty="0" smtClean="0"/>
          </a:p>
          <a:p>
            <a:endParaRPr lang="fa-IR" dirty="0" smtClean="0"/>
          </a:p>
          <a:p>
            <a:r>
              <a:rPr lang="fa-IR" dirty="0" smtClean="0"/>
              <a:t>در </a:t>
            </a:r>
            <a:r>
              <a:rPr lang="fa-IR" dirty="0"/>
              <a:t>دستور " الف " ابتدا دو جدول </a:t>
            </a:r>
            <a:r>
              <a:rPr lang="en-US" dirty="0"/>
              <a:t>S</a:t>
            </a:r>
            <a:r>
              <a:rPr lang="fa-IR" dirty="0"/>
              <a:t> و </a:t>
            </a:r>
            <a:r>
              <a:rPr lang="en-US" dirty="0"/>
              <a:t>SP</a:t>
            </a:r>
            <a:r>
              <a:rPr lang="fa-IR" dirty="0"/>
              <a:t> پیوند خورده سپس سطرهایی از آن پیوند، انتخاب می شود. </a:t>
            </a:r>
            <a:endParaRPr lang="fa-IR" dirty="0" smtClean="0"/>
          </a:p>
          <a:p>
            <a:endParaRPr lang="fa-IR" dirty="0" smtClean="0"/>
          </a:p>
          <a:p>
            <a:r>
              <a:rPr lang="fa-IR" dirty="0" smtClean="0"/>
              <a:t>ولی </a:t>
            </a:r>
            <a:r>
              <a:rPr lang="fa-IR" dirty="0"/>
              <a:t>در دستور " ب " ابتدا سطرهایی از جدول </a:t>
            </a:r>
            <a:r>
              <a:rPr lang="en-US" dirty="0"/>
              <a:t>SP</a:t>
            </a:r>
            <a:r>
              <a:rPr lang="fa-IR" dirty="0"/>
              <a:t> انتخاب شده، سپس آن سطرها با جدول </a:t>
            </a:r>
            <a:r>
              <a:rPr lang="en-US" dirty="0"/>
              <a:t>S</a:t>
            </a:r>
            <a:r>
              <a:rPr lang="fa-IR" dirty="0"/>
              <a:t> پیوند می خورد. بدیهی است پیوند دو جدول کوچکتر زمان و فضای کمتری می خواهد.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113</a:t>
            </a:fld>
            <a:endParaRPr lang="en-US"/>
          </a:p>
        </p:txBody>
      </p:sp>
    </p:spTree>
    <p:extLst>
      <p:ext uri="{BB962C8B-B14F-4D97-AF65-F5344CB8AC3E}">
        <p14:creationId xmlns:p14="http://schemas.microsoft.com/office/powerpoint/2010/main" val="151756680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838200"/>
            <a:ext cx="7772400" cy="5334000"/>
          </a:xfrm>
        </p:spPr>
        <p:txBody>
          <a:bodyPr>
            <a:normAutofit lnSpcReduction="10000"/>
          </a:bodyPr>
          <a:lstStyle/>
          <a:p>
            <a:pPr marL="0" indent="0" algn="just">
              <a:buNone/>
            </a:pPr>
            <a:r>
              <a:rPr lang="fa-IR" dirty="0"/>
              <a:t>در بعضی از </a:t>
            </a:r>
            <a:r>
              <a:rPr lang="en-US" dirty="0"/>
              <a:t>DBMS</a:t>
            </a:r>
            <a:r>
              <a:rPr lang="fa-IR" dirty="0"/>
              <a:t> ها بخشی به عنوان بهینه ساز وجود دارد که دستورات ورودی کاربران را بهینه سازی می کند. البته همه نرم افزارهای </a:t>
            </a:r>
            <a:r>
              <a:rPr lang="en-US" dirty="0"/>
              <a:t>DBMS</a:t>
            </a:r>
            <a:r>
              <a:rPr lang="fa-IR" dirty="0"/>
              <a:t> پرس و جو را بهینه نمی کنند و بنابراین بهتر است حتی الامکان پرس و جوی بهینه را وارد کنیم</a:t>
            </a:r>
            <a:r>
              <a:rPr lang="fa-IR" dirty="0" smtClean="0"/>
              <a:t>.</a:t>
            </a:r>
          </a:p>
          <a:p>
            <a:pPr marL="0" indent="0" algn="just">
              <a:buNone/>
            </a:pPr>
            <a:endParaRPr lang="en-US" dirty="0"/>
          </a:p>
          <a:p>
            <a:pPr marL="0" indent="0" algn="just">
              <a:buNone/>
            </a:pPr>
            <a:r>
              <a:rPr lang="fa-IR" b="1" dirty="0">
                <a:solidFill>
                  <a:schemeClr val="tx2"/>
                </a:solidFill>
              </a:rPr>
              <a:t>جهت بهینه سازی پرس و جو می توان از قواعد زیر استفاده کرد:</a:t>
            </a:r>
            <a:endParaRPr lang="en-US" b="1" dirty="0">
              <a:solidFill>
                <a:schemeClr val="tx2"/>
              </a:solidFill>
            </a:endParaRPr>
          </a:p>
          <a:p>
            <a:pPr lvl="1" algn="just">
              <a:buFont typeface="Wingdings" pitchFamily="2" charset="2"/>
              <a:buChar char="ü"/>
            </a:pPr>
            <a:r>
              <a:rPr lang="fa-IR" dirty="0"/>
              <a:t>گزینش را هرچه ممکن است زودتر انجام دهید.</a:t>
            </a:r>
            <a:endParaRPr lang="en-US" dirty="0"/>
          </a:p>
          <a:p>
            <a:pPr lvl="1" algn="just">
              <a:buFont typeface="Wingdings" pitchFamily="2" charset="2"/>
              <a:buChar char="ü"/>
            </a:pPr>
            <a:r>
              <a:rPr lang="fa-IR" dirty="0"/>
              <a:t>شرط های ترکیبی را به شرط های متوالی تبدیل کنید. مثلاً می توان </a:t>
            </a:r>
            <a:r>
              <a:rPr lang="en-US" dirty="0">
                <a:sym typeface="Symbol"/>
              </a:rPr>
              <a:t></a:t>
            </a:r>
            <a:r>
              <a:rPr lang="en-US" baseline="-25000" dirty="0"/>
              <a:t>P1^P2 </a:t>
            </a:r>
            <a:r>
              <a:rPr lang="en-US" dirty="0"/>
              <a:t>(e)</a:t>
            </a:r>
            <a:r>
              <a:rPr lang="fa-IR" dirty="0"/>
              <a:t> را با </a:t>
            </a:r>
            <a:r>
              <a:rPr lang="en-US" dirty="0">
                <a:sym typeface="Symbol"/>
              </a:rPr>
              <a:t></a:t>
            </a:r>
            <a:r>
              <a:rPr lang="en-US" baseline="-25000" dirty="0"/>
              <a:t>P1 </a:t>
            </a:r>
            <a:r>
              <a:rPr lang="en-US" dirty="0"/>
              <a:t>(</a:t>
            </a:r>
            <a:r>
              <a:rPr lang="en-US" dirty="0">
                <a:sym typeface="Symbol"/>
              </a:rPr>
              <a:t></a:t>
            </a:r>
            <a:r>
              <a:rPr lang="en-US" baseline="-25000" dirty="0"/>
              <a:t>P2 </a:t>
            </a:r>
            <a:r>
              <a:rPr lang="en-US" dirty="0"/>
              <a:t>(e))</a:t>
            </a:r>
            <a:r>
              <a:rPr lang="fa-IR" dirty="0"/>
              <a:t> جایگزین کرد.</a:t>
            </a:r>
            <a:endParaRPr lang="en-US" dirty="0"/>
          </a:p>
          <a:p>
            <a:pPr lvl="1" algn="just">
              <a:buFont typeface="Wingdings" pitchFamily="2" charset="2"/>
              <a:buChar char="ü"/>
            </a:pPr>
            <a:r>
              <a:rPr lang="fa-IR" dirty="0"/>
              <a:t>عملگر پرتو را زود انجام دهید ( ولی دیرتر از گزینش)</a:t>
            </a:r>
            <a:endParaRPr lang="en-US" dirty="0"/>
          </a:p>
          <a:p>
            <a:pPr lvl="1" algn="just">
              <a:buFont typeface="Wingdings" pitchFamily="2" charset="2"/>
              <a:buChar char="ü"/>
            </a:pPr>
            <a:r>
              <a:rPr lang="fa-IR" dirty="0"/>
              <a:t>همانطور که می دانید از نظر ریاضی عملگر پیوند طبیعی جا به جایی و شرکت پذیری دارد ولی از نظر کامپیوتری زمان ومصرف حافظه عملیات </a:t>
            </a:r>
            <a:r>
              <a:rPr lang="en-US" dirty="0"/>
              <a:t>A ⋈ B</a:t>
            </a:r>
            <a:r>
              <a:rPr lang="fa-IR" dirty="0"/>
              <a:t> ممکن است خیلی بیشتر از </a:t>
            </a:r>
            <a:r>
              <a:rPr lang="en-US" dirty="0"/>
              <a:t>B ⋈ A</a:t>
            </a:r>
            <a:r>
              <a:rPr lang="fa-IR" dirty="0"/>
              <a:t> باشد و یا اینکه ممکن است </a:t>
            </a:r>
            <a:r>
              <a:rPr lang="en-US" dirty="0"/>
              <a:t>A ⋈ (B ⋈ C)</a:t>
            </a:r>
            <a:r>
              <a:rPr lang="fa-IR" dirty="0"/>
              <a:t> بهینه تر از </a:t>
            </a:r>
            <a:r>
              <a:rPr lang="en-US" dirty="0"/>
              <a:t>(A ⋈ B) ⋈ C</a:t>
            </a:r>
            <a:r>
              <a:rPr lang="fa-IR" dirty="0"/>
              <a:t> باشد.</a:t>
            </a:r>
            <a:endParaRPr lang="en-US" dirty="0"/>
          </a:p>
          <a:p>
            <a:pPr algn="just"/>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114</a:t>
            </a:fld>
            <a:endParaRPr lang="en-US"/>
          </a:p>
        </p:txBody>
      </p:sp>
    </p:spTree>
    <p:extLst>
      <p:ext uri="{BB962C8B-B14F-4D97-AF65-F5344CB8AC3E}">
        <p14:creationId xmlns:p14="http://schemas.microsoft.com/office/powerpoint/2010/main" val="355824152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p:cTn id="7"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8"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9" dur="500"/>
                                        <p:tgtEl>
                                          <p:spTgt spid="3">
                                            <p:txEl>
                                              <p:pRg st="3" end="3"/>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500"/>
                                        <p:tgtEl>
                                          <p:spTgt spid="3">
                                            <p:txEl>
                                              <p:pRg st="4" end="4"/>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arn(inVertical)">
                                      <p:cBhvr>
                                        <p:cTn id="2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533400"/>
          </a:xfrm>
        </p:spPr>
        <p:txBody>
          <a:bodyPr/>
          <a:lstStyle/>
          <a:p>
            <a:r>
              <a:rPr lang="fa-IR" sz="4000" dirty="0"/>
              <a:t>بهینه سازی پرس و جو </a:t>
            </a:r>
            <a:endParaRPr lang="en-US" sz="4000" dirty="0"/>
          </a:p>
        </p:txBody>
      </p:sp>
      <p:sp>
        <p:nvSpPr>
          <p:cNvPr id="3" name="Content Placeholder 2"/>
          <p:cNvSpPr>
            <a:spLocks noGrp="1"/>
          </p:cNvSpPr>
          <p:nvPr>
            <p:ph idx="1"/>
          </p:nvPr>
        </p:nvSpPr>
        <p:spPr>
          <a:xfrm>
            <a:off x="2362200" y="1219200"/>
            <a:ext cx="5943600" cy="4876800"/>
          </a:xfrm>
        </p:spPr>
        <p:txBody>
          <a:bodyPr>
            <a:normAutofit fontScale="70000" lnSpcReduction="20000"/>
          </a:bodyPr>
          <a:lstStyle/>
          <a:p>
            <a:pPr marL="0" indent="0">
              <a:buNone/>
            </a:pPr>
            <a:r>
              <a:rPr lang="fa-IR" b="1" u="sng" dirty="0"/>
              <a:t>مثال 47: </a:t>
            </a:r>
            <a:endParaRPr lang="fa-IR" b="1" u="sng" dirty="0" smtClean="0"/>
          </a:p>
          <a:p>
            <a:pPr marL="0" indent="0">
              <a:buNone/>
            </a:pPr>
            <a:endParaRPr lang="fa-IR" b="1" u="sng" dirty="0" smtClean="0"/>
          </a:p>
          <a:p>
            <a:pPr marL="320040" lvl="1" indent="0">
              <a:buNone/>
            </a:pPr>
            <a:r>
              <a:rPr lang="fa-IR" sz="3200" b="1" dirty="0" smtClean="0">
                <a:solidFill>
                  <a:schemeClr val="accent1">
                    <a:lumMod val="75000"/>
                  </a:schemeClr>
                </a:solidFill>
              </a:rPr>
              <a:t>دستور </a:t>
            </a:r>
            <a:r>
              <a:rPr lang="en-US" sz="3200" b="1" dirty="0">
                <a:solidFill>
                  <a:schemeClr val="accent1">
                    <a:lumMod val="75000"/>
                  </a:schemeClr>
                </a:solidFill>
              </a:rPr>
              <a:t>S ⋈ SP</a:t>
            </a:r>
            <a:r>
              <a:rPr lang="fa-IR" sz="3200" b="1" dirty="0">
                <a:solidFill>
                  <a:schemeClr val="accent1">
                    <a:lumMod val="75000"/>
                  </a:schemeClr>
                </a:solidFill>
              </a:rPr>
              <a:t> سریعتر اجرا می شود یا </a:t>
            </a:r>
            <a:r>
              <a:rPr lang="en-US" sz="3200" b="1" dirty="0">
                <a:solidFill>
                  <a:schemeClr val="accent1">
                    <a:lumMod val="75000"/>
                  </a:schemeClr>
                </a:solidFill>
              </a:rPr>
              <a:t>SP ⋈ S</a:t>
            </a:r>
            <a:r>
              <a:rPr lang="fa-IR" sz="3200" b="1" dirty="0">
                <a:solidFill>
                  <a:schemeClr val="accent1">
                    <a:lumMod val="75000"/>
                  </a:schemeClr>
                </a:solidFill>
              </a:rPr>
              <a:t> </a:t>
            </a:r>
            <a:r>
              <a:rPr lang="fa-IR" sz="3200" b="1" dirty="0" smtClean="0">
                <a:solidFill>
                  <a:schemeClr val="accent1">
                    <a:lumMod val="75000"/>
                  </a:schemeClr>
                </a:solidFill>
              </a:rPr>
              <a:t>؟</a:t>
            </a:r>
          </a:p>
          <a:p>
            <a:pPr marL="320040" lvl="1" indent="0">
              <a:buNone/>
            </a:pPr>
            <a:endParaRPr lang="en-US" b="1" dirty="0">
              <a:solidFill>
                <a:schemeClr val="accent1">
                  <a:lumMod val="75000"/>
                </a:schemeClr>
              </a:solidFill>
            </a:endParaRPr>
          </a:p>
          <a:p>
            <a:pPr marL="0" indent="0">
              <a:buNone/>
            </a:pPr>
            <a:r>
              <a:rPr lang="fa-IR" dirty="0"/>
              <a:t>الگوریتم </a:t>
            </a:r>
            <a:r>
              <a:rPr lang="en-US" dirty="0"/>
              <a:t>S ⋈ SP</a:t>
            </a:r>
            <a:r>
              <a:rPr lang="fa-IR" dirty="0"/>
              <a:t>:</a:t>
            </a:r>
            <a:endParaRPr lang="en-US" dirty="0"/>
          </a:p>
          <a:p>
            <a:pPr marL="0" indent="0" algn="ctr">
              <a:buNone/>
            </a:pPr>
            <a:r>
              <a:rPr lang="fa-IR" dirty="0"/>
              <a:t>} برای هر سطر جدول </a:t>
            </a:r>
            <a:r>
              <a:rPr lang="en-US" dirty="0"/>
              <a:t>S</a:t>
            </a:r>
          </a:p>
          <a:p>
            <a:pPr marL="0" indent="0" algn="ctr">
              <a:buNone/>
            </a:pPr>
            <a:r>
              <a:rPr lang="fa-IR" dirty="0"/>
              <a:t>} برای هر سطر جدول </a:t>
            </a:r>
            <a:r>
              <a:rPr lang="en-US" dirty="0"/>
              <a:t>SP</a:t>
            </a:r>
          </a:p>
          <a:p>
            <a:pPr marL="0" indent="0" algn="ctr">
              <a:buNone/>
            </a:pPr>
            <a:r>
              <a:rPr lang="fa-IR" dirty="0"/>
              <a:t>مقایسه کن</a:t>
            </a:r>
            <a:endParaRPr lang="en-US" dirty="0"/>
          </a:p>
          <a:p>
            <a:pPr marL="0" indent="0" algn="ctr">
              <a:buNone/>
            </a:pPr>
            <a:r>
              <a:rPr lang="fa-IR" dirty="0"/>
              <a:t>انتخاب کن {</a:t>
            </a:r>
            <a:endParaRPr lang="en-US" dirty="0"/>
          </a:p>
          <a:p>
            <a:pPr marL="0" indent="0" algn="ctr">
              <a:buNone/>
            </a:pPr>
            <a:r>
              <a:rPr lang="fa-IR" dirty="0"/>
              <a:t>{</a:t>
            </a:r>
            <a:endParaRPr lang="en-US" dirty="0"/>
          </a:p>
          <a:p>
            <a:endParaRPr lang="en-US" dirty="0"/>
          </a:p>
          <a:p>
            <a:pPr marL="0" indent="0">
              <a:buNone/>
            </a:pPr>
            <a:r>
              <a:rPr lang="fa-IR" dirty="0"/>
              <a:t>الگوریتم </a:t>
            </a:r>
            <a:r>
              <a:rPr lang="en-US" dirty="0"/>
              <a:t>SP ⋈ S</a:t>
            </a:r>
            <a:r>
              <a:rPr lang="fa-IR" dirty="0"/>
              <a:t>:</a:t>
            </a:r>
            <a:endParaRPr lang="en-US" dirty="0"/>
          </a:p>
          <a:p>
            <a:pPr marL="0" indent="0" algn="ctr">
              <a:buNone/>
            </a:pPr>
            <a:r>
              <a:rPr lang="fa-IR" dirty="0"/>
              <a:t>} برای هر سطر جدول </a:t>
            </a:r>
            <a:r>
              <a:rPr lang="en-US" dirty="0"/>
              <a:t>SP</a:t>
            </a:r>
          </a:p>
          <a:p>
            <a:pPr marL="0" indent="0" algn="ctr">
              <a:buNone/>
            </a:pPr>
            <a:r>
              <a:rPr lang="fa-IR" dirty="0"/>
              <a:t>} برای هر سطر جدول </a:t>
            </a:r>
            <a:r>
              <a:rPr lang="en-US" dirty="0"/>
              <a:t>S</a:t>
            </a:r>
          </a:p>
          <a:p>
            <a:pPr marL="0" indent="0" algn="ctr">
              <a:buNone/>
            </a:pPr>
            <a:r>
              <a:rPr lang="fa-IR" dirty="0"/>
              <a:t>مقایسه کن</a:t>
            </a:r>
            <a:endParaRPr lang="en-US" dirty="0"/>
          </a:p>
          <a:p>
            <a:pPr marL="0" indent="0" algn="ctr">
              <a:buNone/>
            </a:pPr>
            <a:r>
              <a:rPr lang="fa-IR" dirty="0"/>
              <a:t>انتخاب کن {</a:t>
            </a:r>
            <a:endParaRPr lang="en-US" dirty="0"/>
          </a:p>
          <a:p>
            <a:pPr marL="0" indent="0" algn="ctr">
              <a:buNone/>
            </a:pPr>
            <a:r>
              <a:rPr lang="fa-IR" dirty="0" smtClean="0"/>
              <a:t>{</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115</a:t>
            </a:fld>
            <a:endParaRPr lang="en-US"/>
          </a:p>
        </p:txBody>
      </p:sp>
      <p:sp>
        <p:nvSpPr>
          <p:cNvPr id="5" name="Rectangle 4"/>
          <p:cNvSpPr/>
          <p:nvPr/>
        </p:nvSpPr>
        <p:spPr>
          <a:xfrm>
            <a:off x="152400" y="2438400"/>
            <a:ext cx="3810000" cy="3416320"/>
          </a:xfrm>
          <a:prstGeom prst="rect">
            <a:avLst/>
          </a:prstGeom>
          <a:solidFill>
            <a:srgbClr val="E3EBF5"/>
          </a:solidFill>
        </p:spPr>
        <p:txBody>
          <a:bodyPr wrap="square">
            <a:spAutoFit/>
          </a:bodyPr>
          <a:lstStyle/>
          <a:p>
            <a:pPr algn="just" rtl="1"/>
            <a:r>
              <a:rPr lang="fa-IR" dirty="0">
                <a:cs typeface="B Nazanin" pitchFamily="2" charset="-78"/>
              </a:rPr>
              <a:t>فرض کنید جدول </a:t>
            </a:r>
            <a:r>
              <a:rPr lang="en-US" dirty="0">
                <a:cs typeface="B Nazanin" pitchFamily="2" charset="-78"/>
              </a:rPr>
              <a:t>S</a:t>
            </a:r>
            <a:r>
              <a:rPr lang="fa-IR" dirty="0">
                <a:cs typeface="B Nazanin" pitchFamily="2" charset="-78"/>
              </a:rPr>
              <a:t> کوچک است و جدول </a:t>
            </a:r>
            <a:r>
              <a:rPr lang="en-US" dirty="0">
                <a:cs typeface="B Nazanin" pitchFamily="2" charset="-78"/>
              </a:rPr>
              <a:t>SP</a:t>
            </a:r>
            <a:r>
              <a:rPr lang="fa-IR" dirty="0">
                <a:cs typeface="B Nazanin" pitchFamily="2" charset="-78"/>
              </a:rPr>
              <a:t> بسیار بزرگتر از آن، جدول </a:t>
            </a:r>
            <a:r>
              <a:rPr lang="en-US" dirty="0">
                <a:cs typeface="B Nazanin" pitchFamily="2" charset="-78"/>
              </a:rPr>
              <a:t>S</a:t>
            </a:r>
            <a:r>
              <a:rPr lang="fa-IR" dirty="0">
                <a:cs typeface="B Nazanin" pitchFamily="2" charset="-78"/>
              </a:rPr>
              <a:t> به اندازه ای کوچک است که در حافظه سریع </a:t>
            </a:r>
            <a:r>
              <a:rPr lang="en-US" dirty="0">
                <a:cs typeface="B Nazanin" pitchFamily="2" charset="-78"/>
              </a:rPr>
              <a:t>cache</a:t>
            </a:r>
            <a:r>
              <a:rPr lang="fa-IR" dirty="0">
                <a:cs typeface="B Nazanin" pitchFamily="2" charset="-78"/>
              </a:rPr>
              <a:t> جای می گیرد. </a:t>
            </a:r>
            <a:endParaRPr lang="fa-IR" dirty="0" smtClean="0">
              <a:cs typeface="B Nazanin" pitchFamily="2" charset="-78"/>
            </a:endParaRPr>
          </a:p>
          <a:p>
            <a:pPr algn="just" rtl="1"/>
            <a:r>
              <a:rPr lang="fa-IR" dirty="0" smtClean="0">
                <a:cs typeface="B Nazanin" pitchFamily="2" charset="-78"/>
              </a:rPr>
              <a:t>در </a:t>
            </a:r>
            <a:r>
              <a:rPr lang="fa-IR" dirty="0">
                <a:cs typeface="B Nazanin" pitchFamily="2" charset="-78"/>
              </a:rPr>
              <a:t>الگوریتم </a:t>
            </a:r>
            <a:r>
              <a:rPr lang="en-US" dirty="0">
                <a:cs typeface="B Nazanin" pitchFamily="2" charset="-78"/>
              </a:rPr>
              <a:t>S ⋈ SP</a:t>
            </a:r>
            <a:r>
              <a:rPr lang="fa-IR" dirty="0">
                <a:cs typeface="B Nazanin" pitchFamily="2" charset="-78"/>
              </a:rPr>
              <a:t> باید سطرهای زیاد جدول </a:t>
            </a:r>
            <a:r>
              <a:rPr lang="en-US" dirty="0">
                <a:cs typeface="B Nazanin" pitchFamily="2" charset="-78"/>
              </a:rPr>
              <a:t>SP</a:t>
            </a:r>
            <a:r>
              <a:rPr lang="fa-IR" dirty="0">
                <a:cs typeface="B Nazanin" pitchFamily="2" charset="-78"/>
              </a:rPr>
              <a:t> به دفعات وارد حافظه اصلی شده و مقایسه و انتخاب انجام گیرد. به عبارت دیگر تعداد دستیابی به دیسک با اندازه حاصلضرب سایز دو جدول است. </a:t>
            </a:r>
            <a:endParaRPr lang="fa-IR" dirty="0" smtClean="0">
              <a:cs typeface="B Nazanin" pitchFamily="2" charset="-78"/>
            </a:endParaRPr>
          </a:p>
          <a:p>
            <a:pPr algn="just" rtl="1"/>
            <a:r>
              <a:rPr lang="fa-IR" dirty="0" smtClean="0">
                <a:cs typeface="B Nazanin" pitchFamily="2" charset="-78"/>
              </a:rPr>
              <a:t>در </a:t>
            </a:r>
            <a:r>
              <a:rPr lang="fa-IR" dirty="0">
                <a:cs typeface="B Nazanin" pitchFamily="2" charset="-78"/>
              </a:rPr>
              <a:t>الگوریتم </a:t>
            </a:r>
            <a:r>
              <a:rPr lang="en-US" dirty="0">
                <a:cs typeface="B Nazanin" pitchFamily="2" charset="-78"/>
              </a:rPr>
              <a:t>SP ⋈ S</a:t>
            </a:r>
            <a:r>
              <a:rPr lang="fa-IR" dirty="0">
                <a:cs typeface="B Nazanin" pitchFamily="2" charset="-78"/>
              </a:rPr>
              <a:t>، هر سطر </a:t>
            </a:r>
            <a:r>
              <a:rPr lang="en-US" dirty="0">
                <a:cs typeface="B Nazanin" pitchFamily="2" charset="-78"/>
              </a:rPr>
              <a:t>SP</a:t>
            </a:r>
            <a:r>
              <a:rPr lang="fa-IR" dirty="0">
                <a:cs typeface="B Nazanin" pitchFamily="2" charset="-78"/>
              </a:rPr>
              <a:t> فقط یکبار به حافظه اصلی می آید، زیرا جدول </a:t>
            </a:r>
            <a:r>
              <a:rPr lang="en-US" dirty="0">
                <a:cs typeface="B Nazanin" pitchFamily="2" charset="-78"/>
              </a:rPr>
              <a:t>S</a:t>
            </a:r>
            <a:r>
              <a:rPr lang="fa-IR" dirty="0">
                <a:cs typeface="B Nazanin" pitchFamily="2" charset="-78"/>
              </a:rPr>
              <a:t>، به طور کامل در حافظه </a:t>
            </a:r>
            <a:r>
              <a:rPr lang="en-US" dirty="0">
                <a:cs typeface="B Nazanin" pitchFamily="2" charset="-78"/>
              </a:rPr>
              <a:t>cache</a:t>
            </a:r>
            <a:r>
              <a:rPr lang="fa-IR" dirty="0">
                <a:cs typeface="B Nazanin" pitchFamily="2" charset="-78"/>
              </a:rPr>
              <a:t> است و همه مقایسه ها به یکباره انجام می شود. در این حال تعداد دستیابی به دیسک به اندازه سایز جدول </a:t>
            </a:r>
            <a:r>
              <a:rPr lang="en-US" dirty="0">
                <a:cs typeface="B Nazanin" pitchFamily="2" charset="-78"/>
              </a:rPr>
              <a:t>SP</a:t>
            </a:r>
            <a:r>
              <a:rPr lang="fa-IR" dirty="0">
                <a:cs typeface="B Nazanin" pitchFamily="2" charset="-78"/>
              </a:rPr>
              <a:t> می باشد.</a:t>
            </a:r>
            <a:endParaRPr lang="en-US" dirty="0">
              <a:cs typeface="B Nazanin" pitchFamily="2" charset="-78"/>
            </a:endParaRPr>
          </a:p>
        </p:txBody>
      </p:sp>
    </p:spTree>
    <p:extLst>
      <p:ext uri="{BB962C8B-B14F-4D97-AF65-F5344CB8AC3E}">
        <p14:creationId xmlns:p14="http://schemas.microsoft.com/office/powerpoint/2010/main" val="1101966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به روز در آوردن داده </a:t>
            </a:r>
            <a:r>
              <a:rPr lang="fa-IR" dirty="0" smtClean="0"/>
              <a:t>ها</a:t>
            </a:r>
            <a:endParaRPr lang="en-US" dirty="0"/>
          </a:p>
        </p:txBody>
      </p:sp>
      <p:sp>
        <p:nvSpPr>
          <p:cNvPr id="3" name="Content Placeholder 2"/>
          <p:cNvSpPr>
            <a:spLocks noGrp="1"/>
          </p:cNvSpPr>
          <p:nvPr>
            <p:ph idx="1"/>
          </p:nvPr>
        </p:nvSpPr>
        <p:spPr/>
        <p:txBody>
          <a:bodyPr/>
          <a:lstStyle/>
          <a:p>
            <a:pPr marL="0" indent="0">
              <a:buNone/>
            </a:pPr>
            <a:r>
              <a:rPr lang="fa-IR" dirty="0" smtClean="0"/>
              <a:t>تغییر </a:t>
            </a:r>
            <a:r>
              <a:rPr lang="fa-IR" dirty="0"/>
              <a:t>جداول مانند اضافه کردن و حذف کردن یک یا چند ستون و تغییر دامنه ستون ها به جبر رابطه ای مربوط نمی شود، زیرا این قبیل تغییرات در واقع تغییر تصویر ادراکی بانک اطلاعات است. </a:t>
            </a:r>
            <a:endParaRPr lang="fa-IR" dirty="0" smtClean="0"/>
          </a:p>
          <a:p>
            <a:pPr marL="0" indent="0">
              <a:buNone/>
            </a:pPr>
            <a:endParaRPr lang="fa-IR" dirty="0" smtClean="0"/>
          </a:p>
          <a:p>
            <a:pPr>
              <a:buFont typeface="Wingdings" pitchFamily="2" charset="2"/>
              <a:buChar char="ü"/>
            </a:pPr>
            <a:r>
              <a:rPr lang="fa-IR" dirty="0" smtClean="0"/>
              <a:t>جبر </a:t>
            </a:r>
            <a:r>
              <a:rPr lang="fa-IR" dirty="0"/>
              <a:t>رابطه ای با رابطه ها کار دارد و نه با تصویر ادراکی </a:t>
            </a:r>
            <a:r>
              <a:rPr lang="fa-IR" dirty="0" smtClean="0"/>
              <a:t>آن ها</a:t>
            </a:r>
            <a:r>
              <a:rPr lang="fa-IR" dirty="0"/>
              <a:t>. </a:t>
            </a:r>
            <a:endParaRPr lang="fa-IR" dirty="0" smtClean="0"/>
          </a:p>
          <a:p>
            <a:endParaRPr lang="fa-IR" dirty="0" smtClean="0"/>
          </a:p>
          <a:p>
            <a:pPr>
              <a:buFont typeface="Wingdings" pitchFamily="2" charset="2"/>
              <a:buChar char="ü"/>
            </a:pPr>
            <a:r>
              <a:rPr lang="fa-IR" dirty="0" smtClean="0"/>
              <a:t>منظور </a:t>
            </a:r>
            <a:r>
              <a:rPr lang="fa-IR" dirty="0"/>
              <a:t>از به روز در آوردن داده ها سه </a:t>
            </a:r>
            <a:r>
              <a:rPr lang="fa-IR" dirty="0" smtClean="0"/>
              <a:t>مورد زیر </a:t>
            </a:r>
            <a:r>
              <a:rPr lang="fa-IR" dirty="0"/>
              <a:t>است.</a:t>
            </a:r>
            <a:endParaRPr lang="fa-IR" dirty="0" smtClean="0"/>
          </a:p>
          <a:p>
            <a:pPr marL="777240" lvl="1" indent="-457200">
              <a:buFont typeface="+mj-lt"/>
              <a:buAutoNum type="arabicPeriod"/>
            </a:pPr>
            <a:r>
              <a:rPr lang="fa-IR" dirty="0" smtClean="0"/>
              <a:t>اضافه </a:t>
            </a:r>
            <a:r>
              <a:rPr lang="fa-IR" dirty="0"/>
              <a:t>کردن داده به جدول </a:t>
            </a:r>
            <a:endParaRPr lang="fa-IR" dirty="0" smtClean="0"/>
          </a:p>
          <a:p>
            <a:pPr marL="777240" lvl="1" indent="-457200">
              <a:buFont typeface="+mj-lt"/>
              <a:buAutoNum type="arabicPeriod"/>
            </a:pPr>
            <a:r>
              <a:rPr lang="fa-IR" dirty="0" smtClean="0"/>
              <a:t>حذف </a:t>
            </a:r>
            <a:r>
              <a:rPr lang="fa-IR" dirty="0"/>
              <a:t>داده از </a:t>
            </a:r>
            <a:r>
              <a:rPr lang="fa-IR" dirty="0" smtClean="0"/>
              <a:t>جدول</a:t>
            </a:r>
          </a:p>
          <a:p>
            <a:pPr marL="777240" lvl="1" indent="-457200">
              <a:buFont typeface="+mj-lt"/>
              <a:buAutoNum type="arabicPeriod"/>
            </a:pPr>
            <a:r>
              <a:rPr lang="fa-IR" dirty="0" smtClean="0"/>
              <a:t>تغییر </a:t>
            </a:r>
            <a:r>
              <a:rPr lang="fa-IR" dirty="0"/>
              <a:t>داده های </a:t>
            </a:r>
            <a:r>
              <a:rPr lang="fa-IR" dirty="0" smtClean="0"/>
              <a:t>جدول</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116</a:t>
            </a:fld>
            <a:endParaRPr lang="en-US"/>
          </a:p>
        </p:txBody>
      </p:sp>
    </p:spTree>
    <p:extLst>
      <p:ext uri="{BB962C8B-B14F-4D97-AF65-F5344CB8AC3E}">
        <p14:creationId xmlns:p14="http://schemas.microsoft.com/office/powerpoint/2010/main" val="170039437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down)">
                                      <p:cBhvr>
                                        <p:cTn id="7" dur="500"/>
                                        <p:tgtEl>
                                          <p:spTgt spid="3">
                                            <p:txEl>
                                              <p:pRg st="4" end="4"/>
                                            </p:txEl>
                                          </p:spTgt>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anim calcmode="lin" valueType="num">
                                      <p:cBhvr additive="base">
                                        <p:cTn id="1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 calcmode="lin" valueType="num">
                                      <p:cBhvr additive="base">
                                        <p:cTn id="1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 calcmode="lin" valueType="num">
                                      <p:cBhvr additive="base">
                                        <p:cTn id="1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الف : اضافه کردن داده به </a:t>
            </a:r>
            <a:r>
              <a:rPr lang="fa-IR" dirty="0" smtClean="0"/>
              <a:t>جدول</a:t>
            </a:r>
            <a:endParaRPr lang="en-US" dirty="0"/>
          </a:p>
        </p:txBody>
      </p:sp>
      <p:sp>
        <p:nvSpPr>
          <p:cNvPr id="3" name="Content Placeholder 2"/>
          <p:cNvSpPr>
            <a:spLocks noGrp="1"/>
          </p:cNvSpPr>
          <p:nvPr>
            <p:ph idx="1"/>
          </p:nvPr>
        </p:nvSpPr>
        <p:spPr>
          <a:xfrm>
            <a:off x="533400" y="1676400"/>
            <a:ext cx="8077200" cy="4419600"/>
          </a:xfrm>
        </p:spPr>
        <p:txBody>
          <a:bodyPr/>
          <a:lstStyle/>
          <a:p>
            <a:pPr marL="0" indent="0">
              <a:buNone/>
            </a:pPr>
            <a:r>
              <a:rPr lang="fa-IR" dirty="0" smtClean="0"/>
              <a:t>افزدون </a:t>
            </a:r>
            <a:r>
              <a:rPr lang="fa-IR" dirty="0"/>
              <a:t>یک یا چند سطر به جدول با استفاده از عملگرهای ∪ و </a:t>
            </a:r>
            <a:r>
              <a:rPr lang="en-US" dirty="0">
                <a:sym typeface="Symbol"/>
              </a:rPr>
              <a:t></a:t>
            </a:r>
            <a:r>
              <a:rPr lang="fa-IR" dirty="0"/>
              <a:t> قابل انجام است</a:t>
            </a:r>
            <a:r>
              <a:rPr lang="fa-IR" dirty="0" smtClean="0"/>
              <a:t>.</a:t>
            </a:r>
          </a:p>
          <a:p>
            <a:pPr marL="0" indent="0">
              <a:buNone/>
            </a:pPr>
            <a:endParaRPr lang="fa-IR" dirty="0"/>
          </a:p>
          <a:p>
            <a:pPr marL="0" indent="0">
              <a:buNone/>
            </a:pPr>
            <a:endParaRPr lang="en-US" dirty="0"/>
          </a:p>
          <a:p>
            <a:pPr marL="0" indent="0">
              <a:buNone/>
            </a:pPr>
            <a:r>
              <a:rPr lang="fa-IR" b="1" u="sng" dirty="0"/>
              <a:t>مثال 48: </a:t>
            </a:r>
            <a:endParaRPr lang="fa-IR" b="1" u="sng" dirty="0" smtClean="0"/>
          </a:p>
          <a:p>
            <a:pPr marL="0" indent="0">
              <a:buNone/>
            </a:pPr>
            <a:r>
              <a:rPr lang="fa-IR" b="1" dirty="0" smtClean="0">
                <a:solidFill>
                  <a:schemeClr val="accent1">
                    <a:lumMod val="75000"/>
                  </a:schemeClr>
                </a:solidFill>
              </a:rPr>
              <a:t>قطعه </a:t>
            </a:r>
            <a:r>
              <a:rPr lang="en-US" b="1" dirty="0">
                <a:solidFill>
                  <a:schemeClr val="accent1">
                    <a:lumMod val="75000"/>
                  </a:schemeClr>
                </a:solidFill>
              </a:rPr>
              <a:t>P5</a:t>
            </a:r>
            <a:r>
              <a:rPr lang="fa-IR" b="1" dirty="0">
                <a:solidFill>
                  <a:schemeClr val="accent1">
                    <a:lumMod val="75000"/>
                  </a:schemeClr>
                </a:solidFill>
              </a:rPr>
              <a:t> با رنگ قرمز و از جنس آهن که در تهران تولید می شود را به جدول </a:t>
            </a:r>
            <a:r>
              <a:rPr lang="en-US" b="1" dirty="0">
                <a:solidFill>
                  <a:schemeClr val="accent1">
                    <a:lumMod val="75000"/>
                  </a:schemeClr>
                </a:solidFill>
              </a:rPr>
              <a:t>P</a:t>
            </a:r>
            <a:r>
              <a:rPr lang="fa-IR" b="1" dirty="0">
                <a:solidFill>
                  <a:schemeClr val="accent1">
                    <a:lumMod val="75000"/>
                  </a:schemeClr>
                </a:solidFill>
              </a:rPr>
              <a:t> اضافه کنید</a:t>
            </a:r>
            <a:r>
              <a:rPr lang="fa-IR" b="1" dirty="0" smtClean="0">
                <a:solidFill>
                  <a:schemeClr val="accent1">
                    <a:lumMod val="75000"/>
                  </a:schemeClr>
                </a:solidFill>
              </a:rPr>
              <a:t>.</a:t>
            </a:r>
          </a:p>
          <a:p>
            <a:pPr marL="0" indent="0">
              <a:buNone/>
            </a:pPr>
            <a:endParaRPr lang="fa-IR" b="1" dirty="0">
              <a:solidFill>
                <a:schemeClr val="accent1">
                  <a:lumMod val="75000"/>
                </a:schemeClr>
              </a:solidFill>
            </a:endParaRPr>
          </a:p>
          <a:p>
            <a:pPr marL="0" indent="0">
              <a:buNone/>
            </a:pPr>
            <a:endParaRPr lang="en-US" b="1" dirty="0">
              <a:solidFill>
                <a:schemeClr val="accent1">
                  <a:lumMod val="75000"/>
                </a:schemeClr>
              </a:solidFill>
            </a:endParaRPr>
          </a:p>
          <a:p>
            <a:pPr marL="0" indent="0" algn="l" rtl="0">
              <a:buNone/>
            </a:pPr>
            <a:r>
              <a:rPr lang="en-US" b="1" dirty="0"/>
              <a:t>P </a:t>
            </a:r>
            <a:r>
              <a:rPr lang="en-US" b="1" dirty="0">
                <a:sym typeface="Symbol"/>
              </a:rPr>
              <a:t></a:t>
            </a:r>
            <a:r>
              <a:rPr lang="en-US" b="1" dirty="0"/>
              <a:t> P ∪ { ‘P5’ , ‘</a:t>
            </a:r>
            <a:r>
              <a:rPr lang="fa-IR" b="1" dirty="0"/>
              <a:t> قرمز </a:t>
            </a:r>
            <a:r>
              <a:rPr lang="en-US" b="1" dirty="0"/>
              <a:t>’ , ‘</a:t>
            </a:r>
            <a:r>
              <a:rPr lang="fa-IR" b="1" dirty="0"/>
              <a:t> آهن </a:t>
            </a:r>
            <a:r>
              <a:rPr lang="en-US" b="1" dirty="0"/>
              <a:t>’ , ‘</a:t>
            </a:r>
            <a:r>
              <a:rPr lang="fa-IR" b="1" dirty="0"/>
              <a:t> تهران </a:t>
            </a:r>
            <a:r>
              <a:rPr lang="en-US" b="1" dirty="0"/>
              <a:t>’ }</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117</a:t>
            </a:fld>
            <a:endParaRPr lang="en-US"/>
          </a:p>
        </p:txBody>
      </p:sp>
    </p:spTree>
    <p:extLst>
      <p:ext uri="{BB962C8B-B14F-4D97-AF65-F5344CB8AC3E}">
        <p14:creationId xmlns:p14="http://schemas.microsoft.com/office/powerpoint/2010/main" val="32963470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1000"/>
                                        <p:tgtEl>
                                          <p:spTgt spid="3">
                                            <p:txEl>
                                              <p:pRg st="7" end="7"/>
                                            </p:txEl>
                                          </p:spTgt>
                                        </p:tgtEl>
                                      </p:cBhvr>
                                    </p:animEffect>
                                    <p:anim calcmode="lin" valueType="num">
                                      <p:cBhvr>
                                        <p:cTn id="8"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ب : حذف داده از </a:t>
            </a:r>
            <a:r>
              <a:rPr lang="fa-IR" dirty="0" smtClean="0"/>
              <a:t>جدول</a:t>
            </a:r>
            <a:endParaRPr lang="en-US" dirty="0"/>
          </a:p>
        </p:txBody>
      </p:sp>
      <p:sp>
        <p:nvSpPr>
          <p:cNvPr id="3" name="Content Placeholder 2"/>
          <p:cNvSpPr>
            <a:spLocks noGrp="1"/>
          </p:cNvSpPr>
          <p:nvPr>
            <p:ph idx="1"/>
          </p:nvPr>
        </p:nvSpPr>
        <p:spPr>
          <a:xfrm>
            <a:off x="457200" y="1676400"/>
            <a:ext cx="7848600" cy="4419600"/>
          </a:xfrm>
        </p:spPr>
        <p:txBody>
          <a:bodyPr/>
          <a:lstStyle/>
          <a:p>
            <a:pPr marL="0" indent="0">
              <a:buNone/>
            </a:pPr>
            <a:r>
              <a:rPr lang="fa-IR" dirty="0" smtClean="0"/>
              <a:t>برای </a:t>
            </a:r>
            <a:r>
              <a:rPr lang="fa-IR" dirty="0"/>
              <a:t>اینکار در جبر رابطه ای نیاز به عملگر جدیدی نیست و با دستورات – و </a:t>
            </a:r>
            <a:r>
              <a:rPr lang="en-US" dirty="0">
                <a:sym typeface="Symbol"/>
              </a:rPr>
              <a:t></a:t>
            </a:r>
            <a:r>
              <a:rPr lang="fa-IR" dirty="0"/>
              <a:t> انجام پذیر است</a:t>
            </a:r>
            <a:r>
              <a:rPr lang="fa-IR" dirty="0" smtClean="0"/>
              <a:t>.</a:t>
            </a:r>
          </a:p>
          <a:p>
            <a:pPr marL="0" indent="0">
              <a:buNone/>
            </a:pPr>
            <a:endParaRPr lang="fa-IR" dirty="0"/>
          </a:p>
          <a:p>
            <a:pPr marL="0" indent="0">
              <a:buNone/>
            </a:pPr>
            <a:endParaRPr lang="en-US" dirty="0"/>
          </a:p>
          <a:p>
            <a:pPr marL="0" indent="0">
              <a:buNone/>
            </a:pPr>
            <a:r>
              <a:rPr lang="fa-IR" b="1" u="sng" dirty="0"/>
              <a:t>مثال 49: </a:t>
            </a:r>
            <a:endParaRPr lang="fa-IR" b="1" u="sng" dirty="0" smtClean="0"/>
          </a:p>
          <a:p>
            <a:pPr marL="0" indent="0">
              <a:buNone/>
            </a:pPr>
            <a:r>
              <a:rPr lang="fa-IR" b="1" dirty="0" smtClean="0">
                <a:solidFill>
                  <a:schemeClr val="accent1">
                    <a:lumMod val="75000"/>
                  </a:schemeClr>
                </a:solidFill>
              </a:rPr>
              <a:t>کلیه </a:t>
            </a:r>
            <a:r>
              <a:rPr lang="fa-IR" b="1" dirty="0">
                <a:solidFill>
                  <a:schemeClr val="accent1">
                    <a:lumMod val="75000"/>
                  </a:schemeClr>
                </a:solidFill>
              </a:rPr>
              <a:t>قطعاتی را که تعداد </a:t>
            </a:r>
            <a:r>
              <a:rPr lang="fa-IR" b="1" dirty="0" smtClean="0">
                <a:solidFill>
                  <a:schemeClr val="accent1">
                    <a:lumMod val="75000"/>
                  </a:schemeClr>
                </a:solidFill>
              </a:rPr>
              <a:t>آن ها </a:t>
            </a:r>
            <a:r>
              <a:rPr lang="fa-IR" b="1" dirty="0">
                <a:solidFill>
                  <a:schemeClr val="accent1">
                    <a:lumMod val="75000"/>
                  </a:schemeClr>
                </a:solidFill>
              </a:rPr>
              <a:t>کمتر از 300 عدد می باشد را از جدول </a:t>
            </a:r>
            <a:r>
              <a:rPr lang="en-US" b="1" dirty="0">
                <a:solidFill>
                  <a:schemeClr val="accent1">
                    <a:lumMod val="75000"/>
                  </a:schemeClr>
                </a:solidFill>
              </a:rPr>
              <a:t>SP</a:t>
            </a:r>
            <a:r>
              <a:rPr lang="fa-IR" b="1" dirty="0">
                <a:solidFill>
                  <a:schemeClr val="accent1">
                    <a:lumMod val="75000"/>
                  </a:schemeClr>
                </a:solidFill>
              </a:rPr>
              <a:t> حذف کنید.</a:t>
            </a:r>
            <a:endParaRPr lang="en-US" b="1" dirty="0">
              <a:solidFill>
                <a:schemeClr val="accent1">
                  <a:lumMod val="75000"/>
                </a:schemeClr>
              </a:solidFill>
            </a:endParaRPr>
          </a:p>
          <a:p>
            <a:pPr marL="0" indent="0" algn="l" rtl="0">
              <a:buNone/>
            </a:pPr>
            <a:r>
              <a:rPr lang="en-US" b="1" dirty="0"/>
              <a:t>SP ⃪ SP – </a:t>
            </a:r>
            <a:r>
              <a:rPr lang="en-US" b="1" dirty="0" err="1"/>
              <a:t>σ</a:t>
            </a:r>
            <a:r>
              <a:rPr lang="en-US" b="1" baseline="-25000" dirty="0" err="1"/>
              <a:t>Qty</a:t>
            </a:r>
            <a:r>
              <a:rPr lang="en-US" b="1" baseline="-25000" dirty="0"/>
              <a:t>&lt;300 </a:t>
            </a:r>
            <a:r>
              <a:rPr lang="en-US" b="1" dirty="0"/>
              <a:t>(SP)</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118</a:t>
            </a:fld>
            <a:endParaRPr lang="en-US"/>
          </a:p>
        </p:txBody>
      </p:sp>
    </p:spTree>
    <p:extLst>
      <p:ext uri="{BB962C8B-B14F-4D97-AF65-F5344CB8AC3E}">
        <p14:creationId xmlns:p14="http://schemas.microsoft.com/office/powerpoint/2010/main" val="6945960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1000"/>
                                        <p:tgtEl>
                                          <p:spTgt spid="3">
                                            <p:txEl>
                                              <p:pRg st="5" end="5"/>
                                            </p:txEl>
                                          </p:spTgt>
                                        </p:tgtEl>
                                      </p:cBhvr>
                                    </p:animEffect>
                                    <p:anim calcmode="lin" valueType="num">
                                      <p:cBhvr>
                                        <p:cTn id="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ج : تغییر داده های </a:t>
            </a:r>
            <a:r>
              <a:rPr lang="fa-IR" dirty="0" smtClean="0"/>
              <a:t>جدول</a:t>
            </a:r>
            <a:endParaRPr lang="en-US" dirty="0"/>
          </a:p>
        </p:txBody>
      </p:sp>
      <p:sp>
        <p:nvSpPr>
          <p:cNvPr id="3" name="Content Placeholder 2"/>
          <p:cNvSpPr>
            <a:spLocks noGrp="1"/>
          </p:cNvSpPr>
          <p:nvPr>
            <p:ph idx="1"/>
          </p:nvPr>
        </p:nvSpPr>
        <p:spPr/>
        <p:txBody>
          <a:bodyPr/>
          <a:lstStyle/>
          <a:p>
            <a:pPr marL="0" indent="0">
              <a:buNone/>
            </a:pPr>
            <a:r>
              <a:rPr lang="fa-IR" dirty="0" smtClean="0"/>
              <a:t>تغییر </a:t>
            </a:r>
            <a:r>
              <a:rPr lang="fa-IR" dirty="0"/>
              <a:t>به کمک عملگرهای </a:t>
            </a:r>
            <a:r>
              <a:rPr lang="en-US" dirty="0"/>
              <a:t>σ</a:t>
            </a:r>
            <a:r>
              <a:rPr lang="fa-IR" dirty="0"/>
              <a:t> و ⃪ قابل انجام است</a:t>
            </a:r>
            <a:r>
              <a:rPr lang="fa-IR" dirty="0" smtClean="0"/>
              <a:t>.</a:t>
            </a:r>
          </a:p>
          <a:p>
            <a:pPr marL="0" indent="0">
              <a:buNone/>
            </a:pPr>
            <a:endParaRPr lang="en-US" dirty="0"/>
          </a:p>
          <a:p>
            <a:pPr marL="0" indent="0">
              <a:buNone/>
            </a:pPr>
            <a:r>
              <a:rPr lang="fa-IR" b="1" u="sng" dirty="0"/>
              <a:t>مثال 50: </a:t>
            </a:r>
            <a:endParaRPr lang="fa-IR" b="1" u="sng" dirty="0" smtClean="0"/>
          </a:p>
          <a:p>
            <a:pPr marL="0" indent="0">
              <a:buNone/>
            </a:pPr>
            <a:r>
              <a:rPr lang="fa-IR" b="1" dirty="0" smtClean="0">
                <a:solidFill>
                  <a:schemeClr val="accent1">
                    <a:lumMod val="75000"/>
                  </a:schemeClr>
                </a:solidFill>
              </a:rPr>
              <a:t>نام </a:t>
            </a:r>
            <a:r>
              <a:rPr lang="fa-IR" b="1" dirty="0">
                <a:solidFill>
                  <a:schemeClr val="accent1">
                    <a:lumMod val="75000"/>
                  </a:schemeClr>
                </a:solidFill>
              </a:rPr>
              <a:t>شهر " تبریز " را در جدول </a:t>
            </a:r>
            <a:r>
              <a:rPr lang="en-US" b="1" dirty="0">
                <a:solidFill>
                  <a:schemeClr val="accent1">
                    <a:lumMod val="75000"/>
                  </a:schemeClr>
                </a:solidFill>
              </a:rPr>
              <a:t>P</a:t>
            </a:r>
            <a:r>
              <a:rPr lang="fa-IR" b="1" dirty="0">
                <a:solidFill>
                  <a:schemeClr val="accent1">
                    <a:lumMod val="75000"/>
                  </a:schemeClr>
                </a:solidFill>
              </a:rPr>
              <a:t> به " لاهیجان " تغییر دهید.</a:t>
            </a:r>
            <a:endParaRPr lang="en-US" b="1" dirty="0">
              <a:solidFill>
                <a:schemeClr val="accent1">
                  <a:lumMod val="75000"/>
                </a:schemeClr>
              </a:solidFill>
            </a:endParaRPr>
          </a:p>
          <a:p>
            <a:pPr marL="0" indent="0" algn="l" rtl="0">
              <a:buNone/>
            </a:pPr>
            <a:r>
              <a:rPr lang="en-US" b="1" dirty="0" err="1"/>
              <a:t>σ</a:t>
            </a:r>
            <a:r>
              <a:rPr lang="en-US" b="1" baseline="-25000" dirty="0" err="1"/>
              <a:t>city</a:t>
            </a:r>
            <a:r>
              <a:rPr lang="en-US" b="1" baseline="-25000" dirty="0"/>
              <a:t>⃪’</a:t>
            </a:r>
            <a:r>
              <a:rPr lang="fa-IR" b="1" baseline="-25000" dirty="0"/>
              <a:t>لاهیجان</a:t>
            </a:r>
            <a:r>
              <a:rPr lang="en-US" b="1" baseline="-25000" dirty="0"/>
              <a:t>’ </a:t>
            </a:r>
            <a:r>
              <a:rPr lang="en-US" b="1" dirty="0"/>
              <a:t>( </a:t>
            </a:r>
            <a:r>
              <a:rPr lang="en-US" b="1" dirty="0" err="1"/>
              <a:t>σ</a:t>
            </a:r>
            <a:r>
              <a:rPr lang="en-US" b="1" baseline="-25000" dirty="0" err="1"/>
              <a:t>city</a:t>
            </a:r>
            <a:r>
              <a:rPr lang="en-US" b="1" baseline="-25000" dirty="0"/>
              <a:t>=’</a:t>
            </a:r>
            <a:r>
              <a:rPr lang="fa-IR" b="1" baseline="-25000" dirty="0"/>
              <a:t>تبریز</a:t>
            </a:r>
            <a:r>
              <a:rPr lang="en-US" b="1" baseline="-25000" dirty="0"/>
              <a:t>’ </a:t>
            </a:r>
            <a:r>
              <a:rPr lang="en-US" b="1" dirty="0"/>
              <a:t>(P</a:t>
            </a:r>
            <a:r>
              <a:rPr lang="en-US" b="1" dirty="0" smtClean="0"/>
              <a:t>))</a:t>
            </a:r>
            <a:endParaRPr lang="fa-IR" b="1" dirty="0" smtClean="0"/>
          </a:p>
          <a:p>
            <a:pPr marL="0" indent="0" algn="l" rtl="0">
              <a:buNone/>
            </a:pPr>
            <a:endParaRPr lang="en-US" b="1" dirty="0"/>
          </a:p>
          <a:p>
            <a:pPr marL="0" indent="0">
              <a:buNone/>
            </a:pPr>
            <a:r>
              <a:rPr lang="fa-IR" b="1" u="sng" dirty="0"/>
              <a:t>مثال 51: </a:t>
            </a:r>
            <a:endParaRPr lang="fa-IR" b="1" u="sng" dirty="0" smtClean="0"/>
          </a:p>
          <a:p>
            <a:pPr marL="0" indent="0">
              <a:buNone/>
            </a:pPr>
            <a:r>
              <a:rPr lang="fa-IR" b="1" dirty="0" smtClean="0">
                <a:solidFill>
                  <a:schemeClr val="accent1">
                    <a:lumMod val="75000"/>
                  </a:schemeClr>
                </a:solidFill>
              </a:rPr>
              <a:t>به </a:t>
            </a:r>
            <a:r>
              <a:rPr lang="fa-IR" b="1" dirty="0">
                <a:solidFill>
                  <a:schemeClr val="accent1">
                    <a:lumMod val="75000"/>
                  </a:schemeClr>
                </a:solidFill>
              </a:rPr>
              <a:t>تعداد قطعات در جدول </a:t>
            </a:r>
            <a:r>
              <a:rPr lang="en-US" b="1" dirty="0">
                <a:solidFill>
                  <a:schemeClr val="accent1">
                    <a:lumMod val="75000"/>
                  </a:schemeClr>
                </a:solidFill>
              </a:rPr>
              <a:t>SP</a:t>
            </a:r>
            <a:r>
              <a:rPr lang="fa-IR" b="1" dirty="0">
                <a:solidFill>
                  <a:schemeClr val="accent1">
                    <a:lumMod val="75000"/>
                  </a:schemeClr>
                </a:solidFill>
              </a:rPr>
              <a:t> ، 50 عدد اضافه کنید.</a:t>
            </a:r>
            <a:endParaRPr lang="en-US" b="1" dirty="0">
              <a:solidFill>
                <a:schemeClr val="accent1">
                  <a:lumMod val="75000"/>
                </a:schemeClr>
              </a:solidFill>
            </a:endParaRPr>
          </a:p>
          <a:p>
            <a:pPr marL="0" indent="0" algn="l" rtl="0">
              <a:buNone/>
            </a:pPr>
            <a:r>
              <a:rPr lang="en-US" b="1" dirty="0"/>
              <a:t>σ</a:t>
            </a:r>
            <a:r>
              <a:rPr lang="en-US" b="1" baseline="-25000" dirty="0"/>
              <a:t>Qty⃪Qty+50 </a:t>
            </a:r>
            <a:r>
              <a:rPr lang="en-US" b="1" dirty="0"/>
              <a:t>(SP)</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119</a:t>
            </a:fld>
            <a:endParaRPr lang="en-US"/>
          </a:p>
        </p:txBody>
      </p:sp>
    </p:spTree>
    <p:extLst>
      <p:ext uri="{BB962C8B-B14F-4D97-AF65-F5344CB8AC3E}">
        <p14:creationId xmlns:p14="http://schemas.microsoft.com/office/powerpoint/2010/main" val="114503104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arn(inVertical)">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8" end="8"/>
                                            </p:txEl>
                                          </p:spTgt>
                                        </p:tgtEl>
                                        <p:attrNameLst>
                                          <p:attrName>style.visibility</p:attrName>
                                        </p:attrNameLst>
                                      </p:cBhvr>
                                      <p:to>
                                        <p:strVal val="visible"/>
                                      </p:to>
                                    </p:set>
                                    <p:animEffect transition="in" filter="barn(inVertical)">
                                      <p:cBhvr>
                                        <p:cTn id="1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a:t>عملگر پرتو</a:t>
            </a:r>
            <a:endParaRPr lang="en-US" sz="4000" dirty="0"/>
          </a:p>
        </p:txBody>
      </p:sp>
      <p:sp>
        <p:nvSpPr>
          <p:cNvPr id="3" name="Content Placeholder 2"/>
          <p:cNvSpPr>
            <a:spLocks noGrp="1"/>
          </p:cNvSpPr>
          <p:nvPr>
            <p:ph idx="1"/>
          </p:nvPr>
        </p:nvSpPr>
        <p:spPr>
          <a:xfrm>
            <a:off x="533400" y="1525902"/>
            <a:ext cx="8229600" cy="4419600"/>
          </a:xfrm>
        </p:spPr>
        <p:txBody>
          <a:bodyPr/>
          <a:lstStyle/>
          <a:p>
            <a:pPr>
              <a:buFont typeface="Wingdings" pitchFamily="2" charset="2"/>
              <a:buChar char="ü"/>
            </a:pPr>
            <a:r>
              <a:rPr lang="fa-IR" dirty="0" smtClean="0"/>
              <a:t>عملگر </a:t>
            </a:r>
            <a:r>
              <a:rPr lang="fa-IR" dirty="0"/>
              <a:t>پرتو یا تصویر </a:t>
            </a:r>
            <a:r>
              <a:rPr lang="fa-IR" dirty="0" smtClean="0"/>
              <a:t>ستون هایی </a:t>
            </a:r>
            <a:r>
              <a:rPr lang="fa-IR" dirty="0"/>
              <a:t>از جدول را انتخاب می کند و برای آن </a:t>
            </a:r>
            <a:r>
              <a:rPr lang="fa-IR" dirty="0" smtClean="0"/>
              <a:t>هیچ گونه </a:t>
            </a:r>
            <a:r>
              <a:rPr lang="fa-IR" dirty="0"/>
              <a:t>شرطی اعمال نمی گردد. </a:t>
            </a:r>
            <a:endParaRPr lang="fa-IR" dirty="0" smtClean="0"/>
          </a:p>
          <a:p>
            <a:pPr>
              <a:buFont typeface="Wingdings" pitchFamily="2" charset="2"/>
              <a:buChar char="ü"/>
            </a:pPr>
            <a:r>
              <a:rPr lang="fa-IR" dirty="0" smtClean="0"/>
              <a:t>در </a:t>
            </a:r>
            <a:r>
              <a:rPr lang="fa-IR" dirty="0"/>
              <a:t>خروجی پرتو سطرهای تکراری حذف می شوند. </a:t>
            </a:r>
            <a:endParaRPr lang="fa-IR" dirty="0" smtClean="0"/>
          </a:p>
          <a:p>
            <a:pPr>
              <a:buFont typeface="Wingdings" pitchFamily="2" charset="2"/>
              <a:buChar char="ü"/>
            </a:pPr>
            <a:r>
              <a:rPr lang="fa-IR" dirty="0" smtClean="0"/>
              <a:t>برای </a:t>
            </a:r>
            <a:r>
              <a:rPr lang="fa-IR" dirty="0"/>
              <a:t>این عملگر از نمادهای </a:t>
            </a:r>
            <a:r>
              <a:rPr lang="en-US" dirty="0"/>
              <a:t>π</a:t>
            </a:r>
            <a:r>
              <a:rPr lang="fa-IR" dirty="0"/>
              <a:t> یا </a:t>
            </a:r>
            <a:r>
              <a:rPr lang="en-US" dirty="0"/>
              <a:t>project</a:t>
            </a:r>
            <a:r>
              <a:rPr lang="fa-IR" dirty="0"/>
              <a:t> استفاده می شود. </a:t>
            </a:r>
            <a:endParaRPr lang="fa-IR" dirty="0" smtClean="0"/>
          </a:p>
          <a:p>
            <a:pPr>
              <a:buFont typeface="Wingdings" pitchFamily="2" charset="2"/>
              <a:buChar char="ü"/>
            </a:pPr>
            <a:r>
              <a:rPr lang="fa-IR" dirty="0" smtClean="0"/>
              <a:t>هنگام </a:t>
            </a:r>
            <a:r>
              <a:rPr lang="fa-IR" dirty="0"/>
              <a:t>استفاده از نماد </a:t>
            </a:r>
            <a:r>
              <a:rPr lang="en-US" dirty="0"/>
              <a:t>π</a:t>
            </a:r>
            <a:r>
              <a:rPr lang="fa-IR" dirty="0"/>
              <a:t>، </a:t>
            </a:r>
            <a:r>
              <a:rPr lang="fa-IR" dirty="0" smtClean="0"/>
              <a:t>ستون های </a:t>
            </a:r>
            <a:r>
              <a:rPr lang="fa-IR" dirty="0"/>
              <a:t>انتخاب شده زیر علامت </a:t>
            </a:r>
            <a:r>
              <a:rPr lang="en-US" dirty="0"/>
              <a:t>π</a:t>
            </a:r>
            <a:r>
              <a:rPr lang="fa-IR" dirty="0"/>
              <a:t> نوشته شده و نام جدول جلوی علامت </a:t>
            </a:r>
            <a:r>
              <a:rPr lang="en-US" dirty="0"/>
              <a:t>π</a:t>
            </a:r>
            <a:r>
              <a:rPr lang="fa-IR" dirty="0"/>
              <a:t> در پرانتز نوشته می شود.</a:t>
            </a:r>
            <a:endParaRPr lang="en-US" dirty="0"/>
          </a:p>
          <a:p>
            <a:pPr>
              <a:buFont typeface="Wingdings" pitchFamily="2" charset="2"/>
              <a:buChar char="ü"/>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12</a:t>
            </a:fld>
            <a:endParaRPr lang="en-US"/>
          </a:p>
        </p:txBody>
      </p:sp>
      <p:sp>
        <p:nvSpPr>
          <p:cNvPr id="5" name="Rectangle 4"/>
          <p:cNvSpPr/>
          <p:nvPr/>
        </p:nvSpPr>
        <p:spPr>
          <a:xfrm>
            <a:off x="533400" y="5278572"/>
            <a:ext cx="2133600" cy="739479"/>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dirty="0">
                <a:solidFill>
                  <a:schemeClr val="tx1"/>
                </a:solidFill>
                <a:cs typeface="2  Mitra" pitchFamily="2" charset="-78"/>
              </a:rPr>
              <a:t>π </a:t>
            </a:r>
            <a:r>
              <a:rPr lang="fa-IR" sz="2400" baseline="-25000" dirty="0" smtClean="0">
                <a:solidFill>
                  <a:schemeClr val="tx1"/>
                </a:solidFill>
                <a:cs typeface="2  Mitra" pitchFamily="2" charset="-78"/>
              </a:rPr>
              <a:t>ستون انتخابی</a:t>
            </a:r>
            <a:r>
              <a:rPr lang="en-US" sz="2400" dirty="0" smtClean="0">
                <a:solidFill>
                  <a:schemeClr val="tx1"/>
                </a:solidFill>
                <a:cs typeface="2  Mitra" pitchFamily="2" charset="-78"/>
              </a:rPr>
              <a:t> </a:t>
            </a:r>
            <a:r>
              <a:rPr lang="en-US" sz="2000" dirty="0" smtClean="0">
                <a:solidFill>
                  <a:schemeClr val="tx1"/>
                </a:solidFill>
                <a:cs typeface="2  Mitra" pitchFamily="2" charset="-78"/>
              </a:rPr>
              <a:t>(</a:t>
            </a:r>
            <a:r>
              <a:rPr lang="fa-IR" sz="2000" dirty="0" smtClean="0">
                <a:solidFill>
                  <a:schemeClr val="tx1"/>
                </a:solidFill>
                <a:cs typeface="2  Mitra" pitchFamily="2" charset="-78"/>
              </a:rPr>
              <a:t>نام جدول</a:t>
            </a:r>
            <a:r>
              <a:rPr lang="en-US" sz="2000" dirty="0" smtClean="0">
                <a:solidFill>
                  <a:schemeClr val="tx1"/>
                </a:solidFill>
                <a:cs typeface="2  Mitra" pitchFamily="2" charset="-78"/>
              </a:rPr>
              <a:t>)</a:t>
            </a:r>
            <a:r>
              <a:rPr lang="en-US" sz="2400" dirty="0" smtClean="0">
                <a:solidFill>
                  <a:schemeClr val="tx1"/>
                </a:solidFill>
                <a:cs typeface="2  Mitra" pitchFamily="2" charset="-78"/>
              </a:rPr>
              <a:t> </a:t>
            </a:r>
            <a:endParaRPr lang="fa-IR" sz="2400" dirty="0">
              <a:solidFill>
                <a:schemeClr val="tx1"/>
              </a:solidFill>
              <a:cs typeface="2  Mitra" pitchFamily="2" charset="-78"/>
            </a:endParaRPr>
          </a:p>
        </p:txBody>
      </p:sp>
      <p:sp>
        <p:nvSpPr>
          <p:cNvPr id="6" name="Rectangle 5"/>
          <p:cNvSpPr/>
          <p:nvPr/>
        </p:nvSpPr>
        <p:spPr>
          <a:xfrm>
            <a:off x="2743200" y="5351122"/>
            <a:ext cx="2819400" cy="59438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dirty="0">
                <a:solidFill>
                  <a:schemeClr val="tx1"/>
                </a:solidFill>
                <a:cs typeface="2  Mitra" pitchFamily="2" charset="-78"/>
              </a:rPr>
              <a:t>project  </a:t>
            </a:r>
            <a:r>
              <a:rPr lang="fa-IR" sz="2000" dirty="0" smtClean="0">
                <a:solidFill>
                  <a:schemeClr val="tx1"/>
                </a:solidFill>
                <a:cs typeface="2  Mitra" pitchFamily="2" charset="-78"/>
              </a:rPr>
              <a:t>نام جدول</a:t>
            </a:r>
            <a:r>
              <a:rPr lang="en-US" sz="2000" dirty="0" smtClean="0">
                <a:solidFill>
                  <a:schemeClr val="tx1"/>
                </a:solidFill>
                <a:cs typeface="2  Mitra" pitchFamily="2" charset="-78"/>
              </a:rPr>
              <a:t>[</a:t>
            </a:r>
            <a:r>
              <a:rPr lang="fa-IR" sz="2000" dirty="0" smtClean="0">
                <a:solidFill>
                  <a:schemeClr val="tx1"/>
                </a:solidFill>
                <a:cs typeface="2  Mitra" pitchFamily="2" charset="-78"/>
              </a:rPr>
              <a:t>ستون انتخابی</a:t>
            </a:r>
            <a:r>
              <a:rPr lang="en-US" sz="2000" dirty="0" smtClean="0">
                <a:solidFill>
                  <a:schemeClr val="tx1"/>
                </a:solidFill>
                <a:cs typeface="2  Mitra" pitchFamily="2" charset="-78"/>
              </a:rPr>
              <a:t>]</a:t>
            </a:r>
            <a:endParaRPr lang="en-US" sz="2000" dirty="0">
              <a:solidFill>
                <a:schemeClr val="tx1"/>
              </a:solidFill>
              <a:cs typeface="2  Mitra" pitchFamily="2" charset="-78"/>
            </a:endParaRPr>
          </a:p>
        </p:txBody>
      </p:sp>
      <p:sp>
        <p:nvSpPr>
          <p:cNvPr id="7" name="Rectangle 6"/>
          <p:cNvSpPr/>
          <p:nvPr/>
        </p:nvSpPr>
        <p:spPr>
          <a:xfrm>
            <a:off x="5651500" y="5160775"/>
            <a:ext cx="2959100" cy="884578"/>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dirty="0">
                <a:solidFill>
                  <a:schemeClr val="tx1"/>
                </a:solidFill>
                <a:cs typeface="2  Mitra" pitchFamily="2" charset="-78"/>
              </a:rPr>
              <a:t>project:</a:t>
            </a:r>
          </a:p>
          <a:p>
            <a:r>
              <a:rPr lang="fa-IR" sz="2000" dirty="0" smtClean="0">
                <a:solidFill>
                  <a:schemeClr val="tx1"/>
                </a:solidFill>
                <a:cs typeface="2  Mitra" pitchFamily="2" charset="-78"/>
              </a:rPr>
              <a:t>نام جدول</a:t>
            </a:r>
            <a:r>
              <a:rPr lang="en-US" sz="2000" dirty="0" smtClean="0">
                <a:solidFill>
                  <a:schemeClr val="tx1"/>
                </a:solidFill>
                <a:cs typeface="2  Mitra" pitchFamily="2" charset="-78"/>
              </a:rPr>
              <a:t>   </a:t>
            </a:r>
            <a:r>
              <a:rPr lang="en-US" sz="2000" dirty="0">
                <a:solidFill>
                  <a:schemeClr val="tx1"/>
                </a:solidFill>
                <a:cs typeface="2  Mitra" pitchFamily="2" charset="-78"/>
              </a:rPr>
              <a:t>over    </a:t>
            </a:r>
            <a:r>
              <a:rPr lang="fa-IR" sz="2000" dirty="0" smtClean="0">
                <a:solidFill>
                  <a:schemeClr val="tx1"/>
                </a:solidFill>
                <a:cs typeface="2  Mitra" pitchFamily="2" charset="-78"/>
              </a:rPr>
              <a:t>ستون انتخابی</a:t>
            </a:r>
            <a:endParaRPr lang="en-US" sz="2000" dirty="0">
              <a:solidFill>
                <a:schemeClr val="tx1"/>
              </a:solidFill>
              <a:cs typeface="2  Mitra" pitchFamily="2" charset="-78"/>
            </a:endParaRPr>
          </a:p>
        </p:txBody>
      </p:sp>
    </p:spTree>
    <p:extLst>
      <p:ext uri="{BB962C8B-B14F-4D97-AF65-F5344CB8AC3E}">
        <p14:creationId xmlns:p14="http://schemas.microsoft.com/office/powerpoint/2010/main" val="123340526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838200"/>
          </a:xfrm>
        </p:spPr>
        <p:txBody>
          <a:bodyPr/>
          <a:lstStyle/>
          <a:p>
            <a:r>
              <a:rPr lang="fa-IR" dirty="0"/>
              <a:t>کلید کاندید در روابط </a:t>
            </a:r>
            <a:r>
              <a:rPr lang="fa-IR" dirty="0" smtClean="0"/>
              <a:t>حاصله</a:t>
            </a:r>
            <a:endParaRPr lang="en-US" dirty="0"/>
          </a:p>
        </p:txBody>
      </p:sp>
      <p:sp>
        <p:nvSpPr>
          <p:cNvPr id="3" name="Content Placeholder 2"/>
          <p:cNvSpPr>
            <a:spLocks noGrp="1"/>
          </p:cNvSpPr>
          <p:nvPr>
            <p:ph idx="1"/>
          </p:nvPr>
        </p:nvSpPr>
        <p:spPr>
          <a:xfrm>
            <a:off x="381000" y="1676400"/>
            <a:ext cx="8229600" cy="4419600"/>
          </a:xfrm>
        </p:spPr>
        <p:txBody>
          <a:bodyPr>
            <a:normAutofit/>
          </a:bodyPr>
          <a:lstStyle/>
          <a:p>
            <a:pPr marL="0" indent="0" algn="just">
              <a:buNone/>
            </a:pPr>
            <a:r>
              <a:rPr lang="fa-IR" b="1" u="sng" dirty="0" smtClean="0"/>
              <a:t>فرض </a:t>
            </a:r>
            <a:r>
              <a:rPr lang="fa-IR" b="1" u="sng" dirty="0"/>
              <a:t>کنید </a:t>
            </a:r>
            <a:r>
              <a:rPr lang="en-US" b="1" u="sng" dirty="0"/>
              <a:t>A</a:t>
            </a:r>
            <a:r>
              <a:rPr lang="fa-IR" b="1" u="sng" dirty="0"/>
              <a:t> و </a:t>
            </a:r>
            <a:r>
              <a:rPr lang="en-US" b="1" u="sng" dirty="0"/>
              <a:t>B</a:t>
            </a:r>
            <a:r>
              <a:rPr lang="fa-IR" b="1" u="sng" dirty="0"/>
              <a:t> دو رابطه دلخواه باشند </a:t>
            </a:r>
            <a:r>
              <a:rPr lang="fa-IR" b="1" u="sng" dirty="0" smtClean="0"/>
              <a:t>آن گاه:</a:t>
            </a:r>
            <a:endParaRPr lang="en-US" b="1" u="sng" dirty="0" smtClean="0"/>
          </a:p>
          <a:p>
            <a:pPr marL="0" indent="0" algn="just">
              <a:buNone/>
            </a:pPr>
            <a:endParaRPr lang="fa-IR" b="1" u="sng" dirty="0" smtClean="0"/>
          </a:p>
          <a:p>
            <a:pPr marL="0" lvl="0" indent="0" algn="just">
              <a:buNone/>
            </a:pPr>
            <a:r>
              <a:rPr lang="en-US" sz="2800" b="1" dirty="0" smtClean="0">
                <a:solidFill>
                  <a:schemeClr val="accent1">
                    <a:lumMod val="75000"/>
                  </a:schemeClr>
                </a:solidFill>
              </a:rPr>
              <a:t>(</a:t>
            </a:r>
            <a:r>
              <a:rPr lang="fa-IR" sz="2800" b="1" dirty="0" smtClean="0">
                <a:solidFill>
                  <a:schemeClr val="accent1">
                    <a:lumMod val="75000"/>
                  </a:schemeClr>
                </a:solidFill>
              </a:rPr>
              <a:t>σ</a:t>
            </a:r>
            <a:r>
              <a:rPr lang="en-US" sz="2800" b="1" dirty="0" smtClean="0">
                <a:solidFill>
                  <a:schemeClr val="accent1">
                    <a:lumMod val="75000"/>
                  </a:schemeClr>
                </a:solidFill>
              </a:rPr>
              <a:t>)</a:t>
            </a:r>
            <a:r>
              <a:rPr lang="fa-IR" sz="2800" b="1" dirty="0" smtClean="0">
                <a:solidFill>
                  <a:schemeClr val="accent1">
                    <a:lumMod val="75000"/>
                  </a:schemeClr>
                </a:solidFill>
              </a:rPr>
              <a:t>:  </a:t>
            </a:r>
            <a:r>
              <a:rPr lang="fa-IR" dirty="0"/>
              <a:t>هر محدودیت از </a:t>
            </a:r>
            <a:r>
              <a:rPr lang="en-US" dirty="0"/>
              <a:t>A</a:t>
            </a:r>
            <a:r>
              <a:rPr lang="fa-IR" dirty="0"/>
              <a:t> تمام کلیدهای کاندید </a:t>
            </a:r>
            <a:r>
              <a:rPr lang="en-US" dirty="0"/>
              <a:t>A</a:t>
            </a:r>
            <a:r>
              <a:rPr lang="fa-IR" dirty="0"/>
              <a:t> را به ارث می برد</a:t>
            </a:r>
            <a:r>
              <a:rPr lang="fa-IR" dirty="0" smtClean="0"/>
              <a:t>.</a:t>
            </a:r>
          </a:p>
          <a:p>
            <a:pPr marL="457200" lvl="0" indent="-457200" algn="just">
              <a:buFont typeface="+mj-lt"/>
              <a:buAutoNum type="arabicPeriod"/>
            </a:pPr>
            <a:endParaRPr lang="fa-IR" dirty="0" smtClean="0"/>
          </a:p>
          <a:p>
            <a:pPr marL="457200" lvl="0" indent="-457200" algn="just">
              <a:buFont typeface="+mj-lt"/>
              <a:buAutoNum type="arabicPeriod"/>
            </a:pPr>
            <a:endParaRPr lang="fa-IR" dirty="0"/>
          </a:p>
          <a:p>
            <a:pPr marL="0" lvl="0" indent="0" algn="just">
              <a:buNone/>
            </a:pPr>
            <a:r>
              <a:rPr lang="fa-IR" dirty="0" smtClean="0"/>
              <a:t> </a:t>
            </a:r>
            <a:r>
              <a:rPr lang="en-US" b="1" dirty="0" smtClean="0">
                <a:solidFill>
                  <a:schemeClr val="accent1">
                    <a:lumMod val="75000"/>
                  </a:schemeClr>
                </a:solidFill>
              </a:rPr>
              <a:t>)</a:t>
            </a:r>
            <a:r>
              <a:rPr lang="fa-IR" b="1" dirty="0" smtClean="0">
                <a:solidFill>
                  <a:schemeClr val="accent1">
                    <a:lumMod val="75000"/>
                  </a:schemeClr>
                </a:solidFill>
              </a:rPr>
              <a:t>∏</a:t>
            </a:r>
            <a:r>
              <a:rPr lang="en-US" b="1" dirty="0" smtClean="0">
                <a:solidFill>
                  <a:schemeClr val="accent1">
                    <a:lumMod val="75000"/>
                  </a:schemeClr>
                </a:solidFill>
              </a:rPr>
              <a:t>(</a:t>
            </a:r>
            <a:r>
              <a:rPr lang="fa-IR" b="1" dirty="0" smtClean="0">
                <a:solidFill>
                  <a:schemeClr val="accent1">
                    <a:lumMod val="75000"/>
                  </a:schemeClr>
                </a:solidFill>
              </a:rPr>
              <a:t>: </a:t>
            </a:r>
            <a:r>
              <a:rPr lang="fa-IR" dirty="0"/>
              <a:t>اگر تصویر دلخواه بر روی </a:t>
            </a:r>
            <a:r>
              <a:rPr lang="en-US" dirty="0"/>
              <a:t>A</a:t>
            </a:r>
            <a:r>
              <a:rPr lang="fa-IR" dirty="0"/>
              <a:t> شامل هر کلید کاندید </a:t>
            </a:r>
            <a:r>
              <a:rPr lang="en-US" dirty="0" smtClean="0"/>
              <a:t>k</a:t>
            </a:r>
            <a:r>
              <a:rPr lang="fa-IR" dirty="0" smtClean="0"/>
              <a:t> </a:t>
            </a:r>
            <a:r>
              <a:rPr lang="fa-IR" dirty="0"/>
              <a:t>باشد، در این صورت </a:t>
            </a:r>
            <a:r>
              <a:rPr lang="en-US" dirty="0"/>
              <a:t>k</a:t>
            </a:r>
            <a:r>
              <a:rPr lang="fa-IR" dirty="0"/>
              <a:t> یک کلید کاندید برای تصویر خواهد بود. در غیر این صورت، تنها کلید کاندید ترکیب تمام صفات تصویر می باشد.</a:t>
            </a:r>
            <a:endParaRPr lang="en-US" dirty="0"/>
          </a:p>
          <a:p>
            <a:pPr algn="just"/>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120</a:t>
            </a:fld>
            <a:endParaRPr lang="en-US"/>
          </a:p>
        </p:txBody>
      </p:sp>
    </p:spTree>
    <p:extLst>
      <p:ext uri="{BB962C8B-B14F-4D97-AF65-F5344CB8AC3E}">
        <p14:creationId xmlns:p14="http://schemas.microsoft.com/office/powerpoint/2010/main" val="90849703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838200"/>
          </a:xfrm>
        </p:spPr>
        <p:txBody>
          <a:bodyPr/>
          <a:lstStyle/>
          <a:p>
            <a:r>
              <a:rPr lang="fa-IR" dirty="0"/>
              <a:t>کلید کاندید در روابط </a:t>
            </a:r>
            <a:r>
              <a:rPr lang="fa-IR" dirty="0" smtClean="0"/>
              <a:t>حاصله</a:t>
            </a:r>
            <a:endParaRPr lang="en-US" dirty="0"/>
          </a:p>
        </p:txBody>
      </p:sp>
      <p:sp>
        <p:nvSpPr>
          <p:cNvPr id="3" name="Content Placeholder 2"/>
          <p:cNvSpPr>
            <a:spLocks noGrp="1"/>
          </p:cNvSpPr>
          <p:nvPr>
            <p:ph idx="1"/>
          </p:nvPr>
        </p:nvSpPr>
        <p:spPr>
          <a:xfrm>
            <a:off x="381000" y="1676400"/>
            <a:ext cx="8229600" cy="4419600"/>
          </a:xfrm>
        </p:spPr>
        <p:txBody>
          <a:bodyPr>
            <a:normAutofit/>
          </a:bodyPr>
          <a:lstStyle/>
          <a:p>
            <a:pPr marL="0" lvl="0" indent="0" algn="just">
              <a:buNone/>
            </a:pPr>
            <a:r>
              <a:rPr lang="fa-IR" dirty="0" smtClean="0"/>
              <a:t> </a:t>
            </a:r>
            <a:r>
              <a:rPr lang="en-US" b="1" dirty="0" smtClean="0">
                <a:solidFill>
                  <a:schemeClr val="accent1">
                    <a:lumMod val="75000"/>
                  </a:schemeClr>
                </a:solidFill>
              </a:rPr>
              <a:t>)</a:t>
            </a:r>
            <a:r>
              <a:rPr lang="fa-IR" b="1" dirty="0" smtClean="0">
                <a:solidFill>
                  <a:schemeClr val="accent1">
                    <a:lumMod val="75000"/>
                  </a:schemeClr>
                </a:solidFill>
              </a:rPr>
              <a:t>⋃</a:t>
            </a:r>
            <a:r>
              <a:rPr lang="en-US" b="1" dirty="0" smtClean="0">
                <a:solidFill>
                  <a:schemeClr val="accent1">
                    <a:lumMod val="75000"/>
                  </a:schemeClr>
                </a:solidFill>
              </a:rPr>
              <a:t>(</a:t>
            </a:r>
            <a:r>
              <a:rPr lang="fa-IR" b="1" dirty="0" smtClean="0">
                <a:solidFill>
                  <a:schemeClr val="accent1">
                    <a:lumMod val="75000"/>
                  </a:schemeClr>
                </a:solidFill>
              </a:rPr>
              <a:t>: </a:t>
            </a:r>
            <a:r>
              <a:rPr lang="fa-IR" dirty="0" smtClean="0"/>
              <a:t>تنها کلید کاندید برای </a:t>
            </a:r>
            <a:r>
              <a:rPr lang="en-US" dirty="0" smtClean="0"/>
              <a:t>A⋃B</a:t>
            </a:r>
            <a:r>
              <a:rPr lang="fa-IR" dirty="0" smtClean="0"/>
              <a:t> ترکیب تمامی صفات است.</a:t>
            </a:r>
          </a:p>
          <a:p>
            <a:pPr marL="0" lvl="0" indent="0" algn="just">
              <a:buNone/>
            </a:pPr>
            <a:endParaRPr lang="fa-IR" dirty="0" smtClean="0"/>
          </a:p>
          <a:p>
            <a:pPr marL="0" lvl="0" indent="0" algn="just">
              <a:buNone/>
            </a:pPr>
            <a:endParaRPr lang="en-US" dirty="0" smtClean="0"/>
          </a:p>
          <a:p>
            <a:pPr marL="0" lvl="0" indent="0" algn="just">
              <a:buNone/>
            </a:pPr>
            <a:r>
              <a:rPr lang="fa-IR" b="1" dirty="0" smtClean="0">
                <a:solidFill>
                  <a:schemeClr val="accent1">
                    <a:lumMod val="75000"/>
                  </a:schemeClr>
                </a:solidFill>
              </a:rPr>
              <a:t> </a:t>
            </a:r>
            <a:r>
              <a:rPr lang="en-US" b="1" dirty="0" smtClean="0">
                <a:solidFill>
                  <a:schemeClr val="accent1">
                    <a:lumMod val="75000"/>
                  </a:schemeClr>
                </a:solidFill>
              </a:rPr>
              <a:t>)</a:t>
            </a:r>
            <a:r>
              <a:rPr lang="fa-IR" b="1" dirty="0" smtClean="0">
                <a:solidFill>
                  <a:schemeClr val="accent1">
                    <a:lumMod val="75000"/>
                  </a:schemeClr>
                </a:solidFill>
              </a:rPr>
              <a:t>⋂</a:t>
            </a:r>
            <a:r>
              <a:rPr lang="en-US" b="1" dirty="0" smtClean="0">
                <a:solidFill>
                  <a:schemeClr val="accent1">
                    <a:lumMod val="75000"/>
                  </a:schemeClr>
                </a:solidFill>
              </a:rPr>
              <a:t>(</a:t>
            </a:r>
            <a:r>
              <a:rPr lang="fa-IR" b="1" dirty="0" smtClean="0">
                <a:solidFill>
                  <a:schemeClr val="accent1">
                    <a:lumMod val="75000"/>
                  </a:schemeClr>
                </a:solidFill>
              </a:rPr>
              <a:t>:  </a:t>
            </a:r>
            <a:r>
              <a:rPr lang="fa-IR" dirty="0" smtClean="0"/>
              <a:t>هر کلید کاندید </a:t>
            </a:r>
            <a:r>
              <a:rPr lang="en-US" dirty="0" smtClean="0"/>
              <a:t>A</a:t>
            </a:r>
            <a:r>
              <a:rPr lang="fa-IR" dirty="0" smtClean="0"/>
              <a:t> یا </a:t>
            </a:r>
            <a:r>
              <a:rPr lang="en-US" dirty="0" smtClean="0"/>
              <a:t>B</a:t>
            </a:r>
            <a:r>
              <a:rPr lang="fa-IR" dirty="0" smtClean="0"/>
              <a:t> یک کلید کاندید برای </a:t>
            </a:r>
            <a:r>
              <a:rPr lang="en-US" dirty="0" smtClean="0"/>
              <a:t>A⋂B</a:t>
            </a:r>
            <a:r>
              <a:rPr lang="fa-IR" dirty="0" smtClean="0"/>
              <a:t> می باشد.</a:t>
            </a:r>
          </a:p>
          <a:p>
            <a:pPr marL="0" lvl="0" indent="0" algn="just">
              <a:buNone/>
            </a:pPr>
            <a:endParaRPr lang="fa-IR" dirty="0"/>
          </a:p>
          <a:p>
            <a:pPr marL="0" lvl="0" indent="0" algn="just">
              <a:buNone/>
            </a:pPr>
            <a:endParaRPr lang="en-US" dirty="0" smtClean="0"/>
          </a:p>
          <a:p>
            <a:pPr marL="0" lvl="0" indent="0" algn="just">
              <a:buNone/>
            </a:pPr>
            <a:r>
              <a:rPr lang="fa-IR" dirty="0" smtClean="0"/>
              <a:t> </a:t>
            </a:r>
            <a:r>
              <a:rPr lang="fa-IR" sz="2800" b="1" dirty="0" smtClean="0">
                <a:solidFill>
                  <a:schemeClr val="accent1">
                    <a:lumMod val="75000"/>
                  </a:schemeClr>
                </a:solidFill>
              </a:rPr>
              <a:t>(-) : </a:t>
            </a:r>
            <a:r>
              <a:rPr lang="fa-IR" dirty="0" smtClean="0"/>
              <a:t>هر کلید کاندید از </a:t>
            </a:r>
            <a:r>
              <a:rPr lang="en-US" dirty="0" smtClean="0"/>
              <a:t>A</a:t>
            </a:r>
            <a:r>
              <a:rPr lang="fa-IR" dirty="0" smtClean="0"/>
              <a:t> یک کلید کاندید برای </a:t>
            </a:r>
            <a:r>
              <a:rPr lang="en-US" dirty="0" smtClean="0"/>
              <a:t>A-B</a:t>
            </a:r>
            <a:r>
              <a:rPr lang="fa-IR" dirty="0" smtClean="0"/>
              <a:t> می باشد.</a:t>
            </a:r>
            <a:endParaRPr lang="en-US" dirty="0" smtClean="0"/>
          </a:p>
          <a:p>
            <a:pPr marL="0" lvl="0" indent="0" algn="just">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121</a:t>
            </a:fld>
            <a:endParaRPr lang="en-US"/>
          </a:p>
        </p:txBody>
      </p:sp>
    </p:spTree>
    <p:extLst>
      <p:ext uri="{BB962C8B-B14F-4D97-AF65-F5344CB8AC3E}">
        <p14:creationId xmlns:p14="http://schemas.microsoft.com/office/powerpoint/2010/main" val="263262290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838200"/>
          </a:xfrm>
        </p:spPr>
        <p:txBody>
          <a:bodyPr/>
          <a:lstStyle/>
          <a:p>
            <a:r>
              <a:rPr lang="fa-IR" dirty="0"/>
              <a:t>کلید کاندید در روابط </a:t>
            </a:r>
            <a:r>
              <a:rPr lang="fa-IR" dirty="0" smtClean="0"/>
              <a:t>حاصله</a:t>
            </a:r>
            <a:endParaRPr lang="en-US" dirty="0"/>
          </a:p>
        </p:txBody>
      </p:sp>
      <p:sp>
        <p:nvSpPr>
          <p:cNvPr id="3" name="Content Placeholder 2"/>
          <p:cNvSpPr>
            <a:spLocks noGrp="1"/>
          </p:cNvSpPr>
          <p:nvPr>
            <p:ph idx="1"/>
          </p:nvPr>
        </p:nvSpPr>
        <p:spPr>
          <a:xfrm>
            <a:off x="609600" y="1676400"/>
            <a:ext cx="8001000" cy="4419600"/>
          </a:xfrm>
        </p:spPr>
        <p:txBody>
          <a:bodyPr>
            <a:normAutofit lnSpcReduction="10000"/>
          </a:bodyPr>
          <a:lstStyle/>
          <a:p>
            <a:pPr marL="0" lvl="0" indent="0" algn="just">
              <a:buNone/>
            </a:pPr>
            <a:r>
              <a:rPr lang="fa-IR" b="1" dirty="0" smtClean="0">
                <a:solidFill>
                  <a:schemeClr val="accent1">
                    <a:lumMod val="75000"/>
                  </a:schemeClr>
                </a:solidFill>
              </a:rPr>
              <a:t> </a:t>
            </a:r>
            <a:r>
              <a:rPr lang="fa-IR" sz="3200" b="1" dirty="0" smtClean="0">
                <a:solidFill>
                  <a:schemeClr val="accent1">
                    <a:lumMod val="75000"/>
                  </a:schemeClr>
                </a:solidFill>
              </a:rPr>
              <a:t>(×):</a:t>
            </a:r>
            <a:r>
              <a:rPr lang="fa-IR" b="1" dirty="0" smtClean="0">
                <a:solidFill>
                  <a:schemeClr val="accent1">
                    <a:lumMod val="75000"/>
                  </a:schemeClr>
                </a:solidFill>
              </a:rPr>
              <a:t> </a:t>
            </a:r>
            <a:r>
              <a:rPr lang="fa-IR" dirty="0"/>
              <a:t>هر ترکیب مانند </a:t>
            </a:r>
            <a:r>
              <a:rPr lang="en-US" dirty="0" smtClean="0"/>
              <a:t>k</a:t>
            </a:r>
            <a:r>
              <a:rPr lang="fa-IR" dirty="0" smtClean="0"/>
              <a:t>، </a:t>
            </a:r>
            <a:r>
              <a:rPr lang="fa-IR" dirty="0"/>
              <a:t>از یک کلید کاندید </a:t>
            </a:r>
            <a:r>
              <a:rPr lang="en-US" dirty="0"/>
              <a:t>kA</a:t>
            </a:r>
            <a:r>
              <a:rPr lang="fa-IR" dirty="0"/>
              <a:t> از رابطه </a:t>
            </a:r>
            <a:r>
              <a:rPr lang="en-US" dirty="0"/>
              <a:t>A</a:t>
            </a:r>
            <a:r>
              <a:rPr lang="fa-IR" dirty="0"/>
              <a:t> و یک کلید کاندید </a:t>
            </a:r>
            <a:r>
              <a:rPr lang="en-US" dirty="0" err="1"/>
              <a:t>kB</a:t>
            </a:r>
            <a:r>
              <a:rPr lang="fa-IR" dirty="0"/>
              <a:t> از رابطه </a:t>
            </a:r>
            <a:r>
              <a:rPr lang="en-US" dirty="0"/>
              <a:t>B</a:t>
            </a:r>
            <a:r>
              <a:rPr lang="fa-IR" dirty="0"/>
              <a:t> یک کلید کاندید برای </a:t>
            </a:r>
            <a:r>
              <a:rPr lang="en-US" dirty="0"/>
              <a:t>A × B</a:t>
            </a:r>
            <a:r>
              <a:rPr lang="fa-IR" dirty="0"/>
              <a:t> می باشد</a:t>
            </a:r>
            <a:r>
              <a:rPr lang="fa-IR" dirty="0" smtClean="0"/>
              <a:t>.</a:t>
            </a:r>
          </a:p>
          <a:p>
            <a:pPr marL="0" lvl="0" indent="0" algn="just">
              <a:buNone/>
            </a:pPr>
            <a:endParaRPr lang="en-US" dirty="0"/>
          </a:p>
          <a:p>
            <a:pPr marL="0" lvl="0" indent="0" algn="just">
              <a:buNone/>
            </a:pPr>
            <a:r>
              <a:rPr lang="fa-IR" dirty="0" smtClean="0"/>
              <a:t> </a:t>
            </a:r>
            <a:r>
              <a:rPr lang="en-US" b="1" dirty="0" smtClean="0">
                <a:solidFill>
                  <a:schemeClr val="accent1">
                    <a:lumMod val="75000"/>
                  </a:schemeClr>
                </a:solidFill>
              </a:rPr>
              <a:t>)</a:t>
            </a:r>
            <a:r>
              <a:rPr lang="fa-IR" b="1" dirty="0" smtClean="0">
                <a:solidFill>
                  <a:schemeClr val="accent1">
                    <a:lumMod val="75000"/>
                  </a:schemeClr>
                </a:solidFill>
              </a:rPr>
              <a:t>⋈</a:t>
            </a:r>
            <a:r>
              <a:rPr lang="en-US" sz="2800" b="1" dirty="0" smtClean="0">
                <a:solidFill>
                  <a:schemeClr val="accent1">
                    <a:lumMod val="75000"/>
                  </a:schemeClr>
                </a:solidFill>
              </a:rPr>
              <a:t>(</a:t>
            </a:r>
            <a:r>
              <a:rPr lang="fa-IR" b="1" dirty="0" smtClean="0">
                <a:solidFill>
                  <a:schemeClr val="accent1">
                    <a:lumMod val="75000"/>
                  </a:schemeClr>
                </a:solidFill>
              </a:rPr>
              <a:t>: </a:t>
            </a:r>
            <a:r>
              <a:rPr lang="fa-IR" dirty="0" smtClean="0"/>
              <a:t>در حالت خاص هرگاه که صفت الحاقی موجود در </a:t>
            </a:r>
            <a:r>
              <a:rPr lang="en-US" dirty="0" smtClean="0"/>
              <a:t>A</a:t>
            </a:r>
            <a:r>
              <a:rPr lang="fa-IR" dirty="0" smtClean="0"/>
              <a:t> یک کلید کاندید </a:t>
            </a:r>
            <a:r>
              <a:rPr lang="en-US" dirty="0" smtClean="0"/>
              <a:t>A</a:t>
            </a:r>
            <a:r>
              <a:rPr lang="fa-IR" dirty="0" smtClean="0"/>
              <a:t> باشد، هر کلید کاندید </a:t>
            </a:r>
            <a:r>
              <a:rPr lang="en-US" dirty="0" smtClean="0"/>
              <a:t>B</a:t>
            </a:r>
            <a:r>
              <a:rPr lang="fa-IR" dirty="0" smtClean="0"/>
              <a:t> یک کلید کاندید برای الحاق خواهد بود.</a:t>
            </a:r>
          </a:p>
          <a:p>
            <a:pPr marL="0" lvl="0" indent="0" algn="just">
              <a:buNone/>
            </a:pPr>
            <a:endParaRPr lang="en-US" dirty="0" smtClean="0"/>
          </a:p>
          <a:p>
            <a:pPr marL="0" lvl="0" indent="0" algn="just">
              <a:buNone/>
            </a:pPr>
            <a:r>
              <a:rPr lang="fa-IR" dirty="0" smtClean="0"/>
              <a:t> </a:t>
            </a:r>
            <a:r>
              <a:rPr lang="fa-IR" b="1" dirty="0" smtClean="0">
                <a:solidFill>
                  <a:schemeClr val="accent1">
                    <a:lumMod val="75000"/>
                  </a:schemeClr>
                </a:solidFill>
              </a:rPr>
              <a:t>(</a:t>
            </a:r>
            <a:r>
              <a:rPr lang="en-US" b="1" dirty="0" smtClean="0">
                <a:solidFill>
                  <a:schemeClr val="accent1">
                    <a:lumMod val="75000"/>
                  </a:schemeClr>
                </a:solidFill>
              </a:rPr>
              <a:t>EXTEND</a:t>
            </a:r>
            <a:r>
              <a:rPr lang="fa-IR" b="1" dirty="0" smtClean="0">
                <a:solidFill>
                  <a:schemeClr val="accent1">
                    <a:lumMod val="75000"/>
                  </a:schemeClr>
                </a:solidFill>
              </a:rPr>
              <a:t>): </a:t>
            </a:r>
            <a:r>
              <a:rPr lang="fa-IR" dirty="0" smtClean="0"/>
              <a:t>کلیدهای کاندید مربوط به یک توسعه دلخواه از </a:t>
            </a:r>
            <a:r>
              <a:rPr lang="en-US" dirty="0" smtClean="0"/>
              <a:t>A</a:t>
            </a:r>
            <a:r>
              <a:rPr lang="fa-IR" dirty="0" smtClean="0"/>
              <a:t> همان کلیدهای کاندید </a:t>
            </a:r>
            <a:r>
              <a:rPr lang="en-US" dirty="0" smtClean="0"/>
              <a:t>A</a:t>
            </a:r>
            <a:r>
              <a:rPr lang="fa-IR" dirty="0" smtClean="0"/>
              <a:t> می باشند.</a:t>
            </a:r>
          </a:p>
          <a:p>
            <a:pPr marL="0" lvl="0" indent="0" algn="just">
              <a:buNone/>
            </a:pPr>
            <a:endParaRPr lang="en-US" dirty="0" smtClean="0"/>
          </a:p>
          <a:p>
            <a:pPr marL="0" lvl="0" indent="0" algn="just">
              <a:buNone/>
            </a:pPr>
            <a:r>
              <a:rPr lang="fa-IR" dirty="0" smtClean="0"/>
              <a:t> </a:t>
            </a:r>
            <a:r>
              <a:rPr lang="fa-IR" b="1" dirty="0" smtClean="0">
                <a:solidFill>
                  <a:schemeClr val="accent1">
                    <a:lumMod val="75000"/>
                  </a:schemeClr>
                </a:solidFill>
              </a:rPr>
              <a:t>(</a:t>
            </a:r>
            <a:r>
              <a:rPr lang="en-US" b="1" dirty="0" smtClean="0">
                <a:solidFill>
                  <a:schemeClr val="accent1">
                    <a:lumMod val="75000"/>
                  </a:schemeClr>
                </a:solidFill>
              </a:rPr>
              <a:t>SUMMARIZE</a:t>
            </a:r>
            <a:r>
              <a:rPr lang="fa-IR" b="1" dirty="0" smtClean="0">
                <a:solidFill>
                  <a:schemeClr val="accent1">
                    <a:lumMod val="75000"/>
                  </a:schemeClr>
                </a:solidFill>
              </a:rPr>
              <a:t>): </a:t>
            </a:r>
            <a:r>
              <a:rPr lang="fa-IR" dirty="0" smtClean="0"/>
              <a:t>تنها کلید کاندید برای یک خلاصه سازی دلخواه از </a:t>
            </a:r>
            <a:r>
              <a:rPr lang="en-US" dirty="0" smtClean="0"/>
              <a:t>A</a:t>
            </a:r>
            <a:r>
              <a:rPr lang="fa-IR" dirty="0" smtClean="0"/>
              <a:t> مجموعه صفات مشخص شده در عبارت </a:t>
            </a:r>
            <a:r>
              <a:rPr lang="en-US" dirty="0" smtClean="0"/>
              <a:t>BY</a:t>
            </a:r>
            <a:r>
              <a:rPr lang="fa-IR" dirty="0" smtClean="0"/>
              <a:t> می باشد.</a:t>
            </a:r>
            <a:endParaRPr lang="en-US" dirty="0" smtClean="0"/>
          </a:p>
          <a:p>
            <a:pPr marL="0" indent="0" algn="just">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122</a:t>
            </a:fld>
            <a:endParaRPr lang="en-US"/>
          </a:p>
        </p:txBody>
      </p:sp>
    </p:spTree>
    <p:extLst>
      <p:ext uri="{BB962C8B-B14F-4D97-AF65-F5344CB8AC3E}">
        <p14:creationId xmlns:p14="http://schemas.microsoft.com/office/powerpoint/2010/main" val="2632622905"/>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067800" cy="762000"/>
          </a:xfrm>
        </p:spPr>
        <p:txBody>
          <a:bodyPr/>
          <a:lstStyle/>
          <a:p>
            <a:r>
              <a:rPr lang="fa-IR" sz="3600" dirty="0"/>
              <a:t>کاربرد کاتالوگ در پاسخگویی به سوالات مربوط به </a:t>
            </a:r>
            <a:r>
              <a:rPr lang="fa-IR" sz="3600" dirty="0" smtClean="0"/>
              <a:t>جداول</a:t>
            </a:r>
            <a:endParaRPr lang="en-US" sz="3600" dirty="0"/>
          </a:p>
        </p:txBody>
      </p:sp>
      <p:sp>
        <p:nvSpPr>
          <p:cNvPr id="3" name="Content Placeholder 2"/>
          <p:cNvSpPr>
            <a:spLocks noGrp="1"/>
          </p:cNvSpPr>
          <p:nvPr>
            <p:ph idx="1"/>
          </p:nvPr>
        </p:nvSpPr>
        <p:spPr>
          <a:xfrm>
            <a:off x="457200" y="1676400"/>
            <a:ext cx="8305800" cy="4419600"/>
          </a:xfrm>
        </p:spPr>
        <p:txBody>
          <a:bodyPr/>
          <a:lstStyle/>
          <a:p>
            <a:pPr marL="0" indent="0">
              <a:buNone/>
            </a:pPr>
            <a:r>
              <a:rPr lang="fa-IR" dirty="0" smtClean="0"/>
              <a:t>کاتالوگ </a:t>
            </a:r>
            <a:r>
              <a:rPr lang="fa-IR" dirty="0"/>
              <a:t>نوعاً شامل دو متغیر رابطه ای سیستمی به </a:t>
            </a:r>
            <a:r>
              <a:rPr lang="fa-IR" dirty="0" smtClean="0"/>
              <a:t>نام های </a:t>
            </a:r>
            <a:r>
              <a:rPr lang="en-US" dirty="0"/>
              <a:t>TABLE</a:t>
            </a:r>
            <a:r>
              <a:rPr lang="fa-IR" dirty="0"/>
              <a:t> و </a:t>
            </a:r>
            <a:r>
              <a:rPr lang="en-US" dirty="0"/>
              <a:t>COLUMN</a:t>
            </a:r>
            <a:r>
              <a:rPr lang="fa-IR" dirty="0"/>
              <a:t> است که اهداف </a:t>
            </a:r>
            <a:r>
              <a:rPr lang="fa-IR" dirty="0" smtClean="0"/>
              <a:t>آن ها </a:t>
            </a:r>
            <a:r>
              <a:rPr lang="fa-IR" dirty="0"/>
              <a:t>توصیف </a:t>
            </a:r>
            <a:r>
              <a:rPr lang="fa-IR" dirty="0" smtClean="0"/>
              <a:t>جدول های </a:t>
            </a:r>
            <a:r>
              <a:rPr lang="fa-IR" dirty="0"/>
              <a:t>بانک اطلاعاتی و </a:t>
            </a:r>
            <a:r>
              <a:rPr lang="fa-IR" dirty="0" smtClean="0"/>
              <a:t>ستون های </a:t>
            </a:r>
            <a:r>
              <a:rPr lang="fa-IR" dirty="0"/>
              <a:t>آن </a:t>
            </a:r>
            <a:r>
              <a:rPr lang="fa-IR" dirty="0" smtClean="0"/>
              <a:t>جدول هاست.</a:t>
            </a:r>
          </a:p>
          <a:p>
            <a:pPr marL="0" indent="0">
              <a:buNone/>
            </a:pPr>
            <a:endParaRPr lang="en-US" dirty="0"/>
          </a:p>
          <a:p>
            <a:pPr marL="0" indent="0">
              <a:buNone/>
            </a:pPr>
            <a:r>
              <a:rPr lang="fa-IR" b="1" u="sng" dirty="0"/>
              <a:t>مثال 52</a:t>
            </a:r>
            <a:r>
              <a:rPr lang="fa-IR" b="1" u="sng" dirty="0" smtClean="0"/>
              <a:t>:</a:t>
            </a:r>
          </a:p>
          <a:p>
            <a:pPr marL="0" indent="0">
              <a:buNone/>
            </a:pPr>
            <a:r>
              <a:rPr lang="fa-IR" b="1" dirty="0" smtClean="0">
                <a:solidFill>
                  <a:schemeClr val="accent1">
                    <a:lumMod val="75000"/>
                  </a:schemeClr>
                </a:solidFill>
              </a:rPr>
              <a:t>اگر </a:t>
            </a:r>
            <a:r>
              <a:rPr lang="fa-IR" b="1" dirty="0">
                <a:solidFill>
                  <a:schemeClr val="accent1">
                    <a:lumMod val="75000"/>
                  </a:schemeClr>
                </a:solidFill>
              </a:rPr>
              <a:t>بانک شامل دو جدول زیر باشد:</a:t>
            </a:r>
            <a:endParaRPr lang="en-US" b="1" dirty="0">
              <a:solidFill>
                <a:schemeClr val="accent1">
                  <a:lumMod val="75000"/>
                </a:schemeClr>
              </a:solidFill>
            </a:endParaRPr>
          </a:p>
          <a:p>
            <a:endParaRPr lang="en-US" dirty="0" smtClean="0"/>
          </a:p>
          <a:p>
            <a:endParaRPr lang="en-US" dirty="0"/>
          </a:p>
          <a:p>
            <a:endParaRPr lang="fa-IR" dirty="0" smtClean="0"/>
          </a:p>
          <a:p>
            <a:pPr marL="0" indent="0">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123</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980753196"/>
              </p:ext>
            </p:extLst>
          </p:nvPr>
        </p:nvGraphicFramePr>
        <p:xfrm>
          <a:off x="838200" y="4648200"/>
          <a:ext cx="3017520" cy="1191768"/>
        </p:xfrm>
        <a:graphic>
          <a:graphicData uri="http://schemas.openxmlformats.org/drawingml/2006/table">
            <a:tbl>
              <a:tblPr firstRow="1" firstCol="1" bandRow="1"/>
              <a:tblGrid>
                <a:gridCol w="731520"/>
                <a:gridCol w="1280160"/>
                <a:gridCol w="1005840"/>
              </a:tblGrid>
              <a:tr h="0">
                <a:tc>
                  <a:txBody>
                    <a:bodyPr/>
                    <a:lstStyle/>
                    <a:p>
                      <a:pPr algn="ctr">
                        <a:lnSpc>
                          <a:spcPct val="115000"/>
                        </a:lnSpc>
                        <a:spcAft>
                          <a:spcPts val="0"/>
                        </a:spcAft>
                      </a:pPr>
                      <a:r>
                        <a:rPr lang="en-US" sz="2000" dirty="0" smtClean="0">
                          <a:effectLst/>
                          <a:latin typeface="Calibri"/>
                          <a:ea typeface="Calibri"/>
                          <a:cs typeface="Arial"/>
                        </a:rPr>
                        <a:t>DEP#</a:t>
                      </a:r>
                      <a:endParaRPr lang="en-US" sz="11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15000"/>
                        </a:lnSpc>
                        <a:spcAft>
                          <a:spcPts val="0"/>
                        </a:spcAft>
                      </a:pPr>
                      <a:r>
                        <a:rPr lang="en-US" sz="2000" dirty="0" smtClean="0">
                          <a:effectLst/>
                          <a:latin typeface="Calibri"/>
                          <a:ea typeface="Calibri"/>
                          <a:cs typeface="Arial"/>
                        </a:rPr>
                        <a:t>DNAME</a:t>
                      </a:r>
                      <a:endParaRPr lang="en-US" sz="11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15000"/>
                        </a:lnSpc>
                        <a:spcAft>
                          <a:spcPts val="0"/>
                        </a:spcAft>
                      </a:pPr>
                      <a:r>
                        <a:rPr lang="en-US" sz="2000" kern="1200" dirty="0" smtClean="0">
                          <a:solidFill>
                            <a:schemeClr val="tx1"/>
                          </a:solidFill>
                          <a:effectLst/>
                          <a:latin typeface="Calibri"/>
                          <a:ea typeface="Calibri"/>
                          <a:cs typeface="Arial"/>
                        </a:rPr>
                        <a:t>BUDGET</a:t>
                      </a:r>
                      <a:endParaRPr lang="en-US" sz="20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0">
                <a:tc>
                  <a:txBody>
                    <a:bodyPr/>
                    <a:lstStyle/>
                    <a:p>
                      <a:pPr algn="ctr">
                        <a:lnSpc>
                          <a:spcPct val="115000"/>
                        </a:lnSpc>
                        <a:spcAft>
                          <a:spcPts val="0"/>
                        </a:spcAft>
                      </a:pPr>
                      <a:r>
                        <a:rPr lang="en-US" sz="1600" dirty="0" smtClean="0">
                          <a:effectLst/>
                          <a:latin typeface="Calibri"/>
                          <a:ea typeface="Calibri"/>
                          <a:cs typeface="Arial"/>
                        </a:rPr>
                        <a:t>D1</a:t>
                      </a:r>
                      <a:endParaRPr lang="en-US" sz="10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dirty="0" smtClean="0">
                          <a:effectLst/>
                          <a:latin typeface="Calibri"/>
                          <a:ea typeface="Calibri"/>
                          <a:cs typeface="Arial"/>
                        </a:rPr>
                        <a:t>Marketing</a:t>
                      </a:r>
                      <a:endParaRPr lang="en-US" sz="10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kern="1200" dirty="0" smtClean="0">
                          <a:solidFill>
                            <a:schemeClr val="tx1"/>
                          </a:solidFill>
                          <a:effectLst/>
                          <a:latin typeface="Calibri"/>
                          <a:ea typeface="Calibri"/>
                          <a:cs typeface="Arial"/>
                        </a:rPr>
                        <a:t>10M</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600" dirty="0" smtClean="0">
                          <a:effectLst/>
                          <a:latin typeface="Calibri"/>
                          <a:ea typeface="Calibri"/>
                          <a:cs typeface="Arial"/>
                        </a:rPr>
                        <a:t>D2</a:t>
                      </a:r>
                      <a:endParaRPr lang="en-US" sz="10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dirty="0" smtClean="0">
                          <a:effectLst/>
                          <a:latin typeface="Calibri"/>
                          <a:ea typeface="Calibri"/>
                          <a:cs typeface="Arial"/>
                        </a:rPr>
                        <a:t>Development</a:t>
                      </a:r>
                      <a:endParaRPr lang="en-US" sz="10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kern="1200" dirty="0" smtClean="0">
                          <a:solidFill>
                            <a:schemeClr val="tx1"/>
                          </a:solidFill>
                          <a:effectLst/>
                          <a:latin typeface="Calibri"/>
                          <a:ea typeface="Calibri"/>
                          <a:cs typeface="Arial"/>
                        </a:rPr>
                        <a:t>12M</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600" dirty="0" smtClean="0">
                          <a:effectLst/>
                          <a:latin typeface="Calibri"/>
                          <a:ea typeface="Calibri"/>
                          <a:cs typeface="Arial"/>
                        </a:rPr>
                        <a:t>D3</a:t>
                      </a:r>
                      <a:endParaRPr lang="en-US" sz="10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dirty="0" smtClean="0">
                          <a:effectLst/>
                          <a:latin typeface="Calibri"/>
                          <a:ea typeface="Calibri"/>
                          <a:cs typeface="Arial"/>
                        </a:rPr>
                        <a:t>Research</a:t>
                      </a:r>
                      <a:endParaRPr lang="en-US" sz="10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kern="1200" dirty="0" smtClean="0">
                          <a:solidFill>
                            <a:schemeClr val="tx1"/>
                          </a:solidFill>
                          <a:effectLst/>
                          <a:latin typeface="Calibri"/>
                          <a:ea typeface="Calibri"/>
                          <a:cs typeface="Arial"/>
                        </a:rPr>
                        <a:t>5M</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983082948"/>
              </p:ext>
            </p:extLst>
          </p:nvPr>
        </p:nvGraphicFramePr>
        <p:xfrm>
          <a:off x="4267200" y="4627282"/>
          <a:ext cx="4114800" cy="1472184"/>
        </p:xfrm>
        <a:graphic>
          <a:graphicData uri="http://schemas.openxmlformats.org/drawingml/2006/table">
            <a:tbl>
              <a:tblPr firstRow="1" firstCol="1" bandRow="1"/>
              <a:tblGrid>
                <a:gridCol w="822960"/>
                <a:gridCol w="1280160"/>
                <a:gridCol w="1097280"/>
                <a:gridCol w="914400"/>
              </a:tblGrid>
              <a:tr h="0">
                <a:tc>
                  <a:txBody>
                    <a:bodyPr/>
                    <a:lstStyle/>
                    <a:p>
                      <a:pPr algn="ctr">
                        <a:lnSpc>
                          <a:spcPct val="115000"/>
                        </a:lnSpc>
                        <a:spcAft>
                          <a:spcPts val="0"/>
                        </a:spcAft>
                      </a:pPr>
                      <a:r>
                        <a:rPr lang="en-US" sz="2000" dirty="0" smtClean="0">
                          <a:effectLst/>
                          <a:latin typeface="Calibri"/>
                          <a:ea typeface="Calibri"/>
                          <a:cs typeface="Arial"/>
                        </a:rPr>
                        <a:t>EMP#</a:t>
                      </a:r>
                      <a:endParaRPr lang="en-US" sz="11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15000"/>
                        </a:lnSpc>
                        <a:spcAft>
                          <a:spcPts val="0"/>
                        </a:spcAft>
                      </a:pPr>
                      <a:r>
                        <a:rPr lang="en-US" sz="2000" dirty="0" smtClean="0">
                          <a:effectLst/>
                          <a:latin typeface="Calibri"/>
                          <a:ea typeface="Calibri"/>
                          <a:cs typeface="Arial"/>
                        </a:rPr>
                        <a:t>ENAME</a:t>
                      </a:r>
                      <a:endParaRPr lang="en-US" sz="11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15000"/>
                        </a:lnSpc>
                        <a:spcAft>
                          <a:spcPts val="0"/>
                        </a:spcAft>
                      </a:pPr>
                      <a:r>
                        <a:rPr lang="en-US" sz="2000" dirty="0" smtClean="0">
                          <a:effectLst/>
                          <a:latin typeface="Calibri"/>
                          <a:ea typeface="Calibri"/>
                          <a:cs typeface="Arial"/>
                        </a:rPr>
                        <a:t>DEP#</a:t>
                      </a:r>
                      <a:endParaRPr lang="en-US" sz="11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15000"/>
                        </a:lnSpc>
                        <a:spcAft>
                          <a:spcPts val="0"/>
                        </a:spcAft>
                      </a:pPr>
                      <a:r>
                        <a:rPr lang="en-US" sz="2000" kern="1200" dirty="0" smtClean="0">
                          <a:solidFill>
                            <a:schemeClr val="tx1"/>
                          </a:solidFill>
                          <a:effectLst/>
                          <a:latin typeface="Calibri"/>
                          <a:ea typeface="Calibri"/>
                          <a:cs typeface="Arial"/>
                        </a:rPr>
                        <a:t>SALARY</a:t>
                      </a:r>
                      <a:endParaRPr lang="en-US" sz="20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0">
                <a:tc>
                  <a:txBody>
                    <a:bodyPr/>
                    <a:lstStyle/>
                    <a:p>
                      <a:pPr algn="ctr">
                        <a:lnSpc>
                          <a:spcPct val="115000"/>
                        </a:lnSpc>
                        <a:spcAft>
                          <a:spcPts val="0"/>
                        </a:spcAft>
                      </a:pPr>
                      <a:r>
                        <a:rPr lang="en-US" sz="1600" kern="1200" smtClean="0">
                          <a:solidFill>
                            <a:schemeClr val="tx1"/>
                          </a:solidFill>
                          <a:effectLst/>
                          <a:latin typeface="Calibri"/>
                          <a:ea typeface="Calibri"/>
                          <a:cs typeface="Arial"/>
                        </a:rPr>
                        <a:t>E1</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kern="1200" dirty="0" smtClean="0">
                          <a:solidFill>
                            <a:schemeClr val="tx1"/>
                          </a:solidFill>
                          <a:effectLst/>
                          <a:latin typeface="Calibri"/>
                          <a:ea typeface="Calibri"/>
                          <a:cs typeface="Arial"/>
                        </a:rPr>
                        <a:t>Lopez</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kern="1200" dirty="0" smtClean="0">
                          <a:solidFill>
                            <a:schemeClr val="tx1"/>
                          </a:solidFill>
                          <a:effectLst/>
                          <a:latin typeface="Calibri"/>
                          <a:ea typeface="Calibri"/>
                          <a:cs typeface="Arial"/>
                        </a:rPr>
                        <a:t>D1</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kern="1200" dirty="0" smtClean="0">
                          <a:solidFill>
                            <a:schemeClr val="tx1"/>
                          </a:solidFill>
                          <a:effectLst/>
                          <a:latin typeface="Calibri"/>
                          <a:ea typeface="Calibri"/>
                          <a:cs typeface="Arial"/>
                        </a:rPr>
                        <a:t>40K</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600" kern="1200" dirty="0" smtClean="0">
                          <a:solidFill>
                            <a:schemeClr val="tx1"/>
                          </a:solidFill>
                          <a:effectLst/>
                          <a:latin typeface="Calibri"/>
                          <a:ea typeface="Calibri"/>
                          <a:cs typeface="Arial"/>
                        </a:rPr>
                        <a:t>E2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kern="1200" dirty="0" smtClean="0">
                          <a:solidFill>
                            <a:schemeClr val="tx1"/>
                          </a:solidFill>
                          <a:effectLst/>
                          <a:latin typeface="Calibri"/>
                          <a:ea typeface="Calibri"/>
                          <a:cs typeface="Arial"/>
                        </a:rPr>
                        <a:t>Cheng</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kern="1200" dirty="0" smtClean="0">
                          <a:solidFill>
                            <a:schemeClr val="tx1"/>
                          </a:solidFill>
                          <a:effectLst/>
                          <a:latin typeface="Calibri"/>
                          <a:ea typeface="Calibri"/>
                          <a:cs typeface="Arial"/>
                        </a:rPr>
                        <a:t>D1</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kern="1200" dirty="0" smtClean="0">
                          <a:solidFill>
                            <a:schemeClr val="tx1"/>
                          </a:solidFill>
                          <a:effectLst/>
                          <a:latin typeface="Calibri"/>
                          <a:ea typeface="Calibri"/>
                          <a:cs typeface="Arial"/>
                        </a:rPr>
                        <a:t>42K</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600" kern="1200" dirty="0" smtClean="0">
                          <a:solidFill>
                            <a:schemeClr val="tx1"/>
                          </a:solidFill>
                          <a:effectLst/>
                          <a:latin typeface="Calibri"/>
                          <a:ea typeface="Calibri"/>
                          <a:cs typeface="Arial"/>
                        </a:rPr>
                        <a:t>E3</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kern="1200" dirty="0" err="1" smtClean="0">
                          <a:solidFill>
                            <a:schemeClr val="tx1"/>
                          </a:solidFill>
                          <a:effectLst/>
                          <a:latin typeface="Calibri"/>
                          <a:ea typeface="Calibri"/>
                          <a:cs typeface="Arial"/>
                        </a:rPr>
                        <a:t>Finzi</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kern="1200" dirty="0" smtClean="0">
                          <a:solidFill>
                            <a:schemeClr val="tx1"/>
                          </a:solidFill>
                          <a:effectLst/>
                          <a:latin typeface="Calibri"/>
                          <a:ea typeface="Calibri"/>
                          <a:cs typeface="Arial"/>
                        </a:rPr>
                        <a:t>D2</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kern="1200" dirty="0" smtClean="0">
                          <a:solidFill>
                            <a:schemeClr val="tx1"/>
                          </a:solidFill>
                          <a:effectLst/>
                          <a:latin typeface="Calibri"/>
                          <a:ea typeface="Calibri"/>
                          <a:cs typeface="Arial"/>
                        </a:rPr>
                        <a:t>30K</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600" kern="1200" dirty="0" smtClean="0">
                          <a:solidFill>
                            <a:schemeClr val="tx1"/>
                          </a:solidFill>
                          <a:effectLst/>
                          <a:latin typeface="Calibri"/>
                          <a:ea typeface="Calibri"/>
                          <a:cs typeface="Arial"/>
                        </a:rPr>
                        <a:t>E4</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kern="1200" dirty="0" smtClean="0">
                          <a:solidFill>
                            <a:schemeClr val="tx1"/>
                          </a:solidFill>
                          <a:effectLst/>
                          <a:latin typeface="Calibri"/>
                          <a:ea typeface="Calibri"/>
                          <a:cs typeface="Arial"/>
                        </a:rPr>
                        <a:t>Saito</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kern="1200" dirty="0" smtClean="0">
                          <a:solidFill>
                            <a:schemeClr val="tx1"/>
                          </a:solidFill>
                          <a:effectLst/>
                          <a:latin typeface="Calibri"/>
                          <a:ea typeface="Calibri"/>
                          <a:cs typeface="Arial"/>
                        </a:rPr>
                        <a:t>D2</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kern="1200" dirty="0" smtClean="0">
                          <a:solidFill>
                            <a:schemeClr val="tx1"/>
                          </a:solidFill>
                          <a:effectLst/>
                          <a:latin typeface="Calibri"/>
                          <a:ea typeface="Calibri"/>
                          <a:cs typeface="Arial"/>
                        </a:rPr>
                        <a:t>35K</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Rectangle 6"/>
          <p:cNvSpPr/>
          <p:nvPr/>
        </p:nvSpPr>
        <p:spPr>
          <a:xfrm>
            <a:off x="1905000" y="4191000"/>
            <a:ext cx="669350" cy="369332"/>
          </a:xfrm>
          <a:prstGeom prst="rect">
            <a:avLst/>
          </a:prstGeom>
        </p:spPr>
        <p:txBody>
          <a:bodyPr wrap="none">
            <a:spAutoFit/>
          </a:bodyPr>
          <a:lstStyle/>
          <a:p>
            <a:r>
              <a:rPr lang="en-US" dirty="0">
                <a:latin typeface="Calibri"/>
                <a:ea typeface="Calibri"/>
                <a:cs typeface="Arial"/>
              </a:rPr>
              <a:t>DEPT</a:t>
            </a:r>
            <a:endParaRPr lang="en-US" dirty="0"/>
          </a:p>
        </p:txBody>
      </p:sp>
      <p:sp>
        <p:nvSpPr>
          <p:cNvPr id="8" name="Rectangle 7"/>
          <p:cNvSpPr/>
          <p:nvPr/>
        </p:nvSpPr>
        <p:spPr>
          <a:xfrm>
            <a:off x="6248400" y="4191000"/>
            <a:ext cx="723851" cy="410882"/>
          </a:xfrm>
          <a:prstGeom prst="rect">
            <a:avLst/>
          </a:prstGeom>
        </p:spPr>
        <p:txBody>
          <a:bodyPr wrap="none">
            <a:spAutoFit/>
          </a:bodyPr>
          <a:lstStyle/>
          <a:p>
            <a:pPr algn="ctr">
              <a:lnSpc>
                <a:spcPct val="115000"/>
              </a:lnSpc>
              <a:spcAft>
                <a:spcPts val="0"/>
              </a:spcAft>
            </a:pPr>
            <a:r>
              <a:rPr lang="en-US" dirty="0">
                <a:latin typeface="Calibri"/>
                <a:ea typeface="Calibri"/>
                <a:cs typeface="Arial"/>
              </a:rPr>
              <a:t>EMPT</a:t>
            </a:r>
            <a:endParaRPr lang="en-US" sz="1050" dirty="0">
              <a:latin typeface="Calibri"/>
              <a:ea typeface="Calibri"/>
              <a:cs typeface="Arial"/>
            </a:endParaRPr>
          </a:p>
        </p:txBody>
      </p:sp>
    </p:spTree>
    <p:extLst>
      <p:ext uri="{BB962C8B-B14F-4D97-AF65-F5344CB8AC3E}">
        <p14:creationId xmlns:p14="http://schemas.microsoft.com/office/powerpoint/2010/main" val="338900285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295400"/>
            <a:ext cx="7543800" cy="1295400"/>
          </a:xfrm>
        </p:spPr>
        <p:txBody>
          <a:bodyPr>
            <a:normAutofit/>
          </a:bodyPr>
          <a:lstStyle/>
          <a:p>
            <a:pPr marL="0" indent="0">
              <a:buNone/>
            </a:pPr>
            <a:r>
              <a:rPr lang="fa-IR" b="1" u="sng" dirty="0"/>
              <a:t>مثال 52</a:t>
            </a:r>
            <a:r>
              <a:rPr lang="fa-IR" b="1" u="sng" dirty="0" smtClean="0"/>
              <a:t>:</a:t>
            </a:r>
            <a:endParaRPr lang="en-US" dirty="0" smtClean="0"/>
          </a:p>
          <a:p>
            <a:pPr marL="0" indent="0">
              <a:buNone/>
            </a:pPr>
            <a:r>
              <a:rPr lang="fa-IR" dirty="0" smtClean="0"/>
              <a:t>متغیرهای </a:t>
            </a:r>
            <a:r>
              <a:rPr lang="en-US" dirty="0"/>
              <a:t>TABLE</a:t>
            </a:r>
            <a:r>
              <a:rPr lang="fa-IR" dirty="0"/>
              <a:t> و </a:t>
            </a:r>
            <a:r>
              <a:rPr lang="en-US" dirty="0"/>
              <a:t>COLUMN</a:t>
            </a:r>
            <a:r>
              <a:rPr lang="fa-IR" dirty="0"/>
              <a:t> به صورت زیر خواهند بود:</a:t>
            </a:r>
            <a:endParaRPr lang="en-US" dirty="0"/>
          </a:p>
          <a:p>
            <a:endParaRPr lang="en-US" dirty="0"/>
          </a:p>
        </p:txBody>
      </p:sp>
      <p:sp>
        <p:nvSpPr>
          <p:cNvPr id="4" name="Slide Number Placeholder 3"/>
          <p:cNvSpPr>
            <a:spLocks noGrp="1"/>
          </p:cNvSpPr>
          <p:nvPr>
            <p:ph type="sldNum" sz="quarter" idx="12"/>
          </p:nvPr>
        </p:nvSpPr>
        <p:spPr>
          <a:xfrm>
            <a:off x="152400" y="6324600"/>
            <a:ext cx="762000" cy="365125"/>
          </a:xfrm>
        </p:spPr>
        <p:txBody>
          <a:bodyPr/>
          <a:lstStyle/>
          <a:p>
            <a:fld id="{B6F15528-21DE-4FAA-801E-634DDDAF4B2B}" type="slidenum">
              <a:rPr lang="en-US" smtClean="0"/>
              <a:pPr/>
              <a:t>124</a:t>
            </a:fld>
            <a:endParaRPr lang="en-US"/>
          </a:p>
        </p:txBody>
      </p:sp>
      <p:sp>
        <p:nvSpPr>
          <p:cNvPr id="5" name="Title 1"/>
          <p:cNvSpPr>
            <a:spLocks noGrp="1"/>
          </p:cNvSpPr>
          <p:nvPr>
            <p:ph type="title"/>
          </p:nvPr>
        </p:nvSpPr>
        <p:spPr>
          <a:xfrm>
            <a:off x="0" y="457200"/>
            <a:ext cx="9067800" cy="762000"/>
          </a:xfrm>
        </p:spPr>
        <p:txBody>
          <a:bodyPr/>
          <a:lstStyle/>
          <a:p>
            <a:r>
              <a:rPr lang="fa-IR" sz="3600" dirty="0"/>
              <a:t>کاربرد کاتالوگ در پاسخگویی به سوالات مربوط به </a:t>
            </a:r>
            <a:r>
              <a:rPr lang="fa-IR" sz="3600" dirty="0" smtClean="0"/>
              <a:t>جداول</a:t>
            </a:r>
            <a:endParaRPr lang="en-US" sz="3600" dirty="0"/>
          </a:p>
        </p:txBody>
      </p:sp>
      <p:graphicFrame>
        <p:nvGraphicFramePr>
          <p:cNvPr id="8" name="Table 7"/>
          <p:cNvGraphicFramePr>
            <a:graphicFrameLocks noGrp="1"/>
          </p:cNvGraphicFramePr>
          <p:nvPr>
            <p:extLst>
              <p:ext uri="{D42A27DB-BD31-4B8C-83A1-F6EECF244321}">
                <p14:modId xmlns:p14="http://schemas.microsoft.com/office/powerpoint/2010/main" val="3667858927"/>
              </p:ext>
            </p:extLst>
          </p:nvPr>
        </p:nvGraphicFramePr>
        <p:xfrm>
          <a:off x="4572000" y="2716892"/>
          <a:ext cx="3840480" cy="1051560"/>
        </p:xfrm>
        <a:graphic>
          <a:graphicData uri="http://schemas.openxmlformats.org/drawingml/2006/table">
            <a:tbl>
              <a:tblPr firstRow="1" firstCol="1" bandRow="1"/>
              <a:tblGrid>
                <a:gridCol w="1188720"/>
                <a:gridCol w="1005840"/>
                <a:gridCol w="1188720"/>
                <a:gridCol w="457200"/>
              </a:tblGrid>
              <a:tr h="0">
                <a:tc>
                  <a:txBody>
                    <a:bodyPr/>
                    <a:lstStyle/>
                    <a:p>
                      <a:pPr algn="ctr">
                        <a:lnSpc>
                          <a:spcPct val="115000"/>
                        </a:lnSpc>
                        <a:spcAft>
                          <a:spcPts val="0"/>
                        </a:spcAft>
                      </a:pPr>
                      <a:r>
                        <a:rPr lang="en-US" sz="1800" dirty="0" smtClean="0">
                          <a:effectLst/>
                          <a:latin typeface="Calibri"/>
                          <a:ea typeface="Calibri"/>
                          <a:cs typeface="Arial"/>
                        </a:rPr>
                        <a:t>TABNAME</a:t>
                      </a:r>
                      <a:endParaRPr lang="en-US" sz="105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15000"/>
                        </a:lnSpc>
                        <a:spcAft>
                          <a:spcPts val="0"/>
                        </a:spcAft>
                      </a:pPr>
                      <a:r>
                        <a:rPr lang="en-US" sz="1800" dirty="0" err="1" smtClean="0">
                          <a:effectLst/>
                          <a:latin typeface="Calibri"/>
                          <a:ea typeface="Calibri"/>
                          <a:cs typeface="Arial"/>
                        </a:rPr>
                        <a:t>ColCount</a:t>
                      </a:r>
                      <a:endParaRPr lang="en-US" sz="105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15000"/>
                        </a:lnSpc>
                        <a:spcAft>
                          <a:spcPts val="0"/>
                        </a:spcAft>
                      </a:pPr>
                      <a:r>
                        <a:rPr lang="en-US" sz="1800" kern="1200" dirty="0" err="1" smtClean="0">
                          <a:solidFill>
                            <a:schemeClr val="tx1"/>
                          </a:solidFill>
                          <a:effectLst/>
                          <a:latin typeface="Calibri"/>
                          <a:ea typeface="Calibri"/>
                          <a:cs typeface="Arial"/>
                        </a:rPr>
                        <a:t>RowCount</a:t>
                      </a:r>
                      <a:endParaRPr lang="en-US" sz="18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15000"/>
                        </a:lnSpc>
                        <a:spcAft>
                          <a:spcPts val="0"/>
                        </a:spcAft>
                      </a:pPr>
                      <a:r>
                        <a:rPr lang="en-US" sz="1800" kern="1200" dirty="0" smtClean="0">
                          <a:solidFill>
                            <a:schemeClr val="tx1"/>
                          </a:solidFill>
                          <a:effectLst/>
                          <a:latin typeface="Calibri"/>
                          <a:ea typeface="Calibri"/>
                          <a:cs typeface="Arial"/>
                        </a:rPr>
                        <a:t>…</a:t>
                      </a:r>
                      <a:endParaRPr lang="en-US" sz="18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0">
                <a:tc>
                  <a:txBody>
                    <a:bodyPr/>
                    <a:lstStyle/>
                    <a:p>
                      <a:pPr algn="ctr">
                        <a:lnSpc>
                          <a:spcPct val="115000"/>
                        </a:lnSpc>
                        <a:spcAft>
                          <a:spcPts val="0"/>
                        </a:spcAft>
                      </a:pPr>
                      <a:r>
                        <a:rPr lang="en-US" sz="1400" dirty="0" smtClean="0">
                          <a:effectLst/>
                          <a:latin typeface="Calibri"/>
                          <a:ea typeface="Calibri"/>
                          <a:cs typeface="Arial"/>
                        </a:rPr>
                        <a:t>DEPT</a:t>
                      </a:r>
                      <a:endParaRPr lang="en-US" sz="9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dirty="0" smtClean="0">
                          <a:effectLst/>
                          <a:latin typeface="Calibri"/>
                          <a:ea typeface="Calibri"/>
                          <a:cs typeface="Arial"/>
                        </a:rPr>
                        <a:t>3</a:t>
                      </a:r>
                      <a:endParaRPr lang="en-US" sz="9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kern="1200" dirty="0" smtClean="0">
                          <a:solidFill>
                            <a:schemeClr val="tx1"/>
                          </a:solidFill>
                          <a:effectLst/>
                          <a:latin typeface="Calibri"/>
                          <a:ea typeface="Calibri"/>
                          <a:cs typeface="Arial"/>
                        </a:rPr>
                        <a:t>3</a:t>
                      </a:r>
                      <a:endParaRPr lang="en-US" sz="14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kern="1200" dirty="0" smtClean="0">
                          <a:solidFill>
                            <a:schemeClr val="tx1"/>
                          </a:solidFill>
                          <a:effectLst/>
                          <a:latin typeface="Calibri"/>
                          <a:ea typeface="Calibri"/>
                          <a:cs typeface="Arial"/>
                        </a:rPr>
                        <a:t>…</a:t>
                      </a:r>
                      <a:endParaRPr lang="en-US" sz="14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400" dirty="0" smtClean="0">
                          <a:effectLst/>
                          <a:latin typeface="Calibri"/>
                          <a:ea typeface="Calibri"/>
                          <a:cs typeface="Arial"/>
                        </a:rPr>
                        <a:t>EMPT</a:t>
                      </a:r>
                      <a:endParaRPr lang="en-US" sz="9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dirty="0" smtClean="0">
                          <a:effectLst/>
                          <a:latin typeface="Calibri"/>
                          <a:ea typeface="Calibri"/>
                          <a:cs typeface="Arial"/>
                        </a:rPr>
                        <a:t>4</a:t>
                      </a:r>
                      <a:endParaRPr lang="en-US" sz="9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kern="1200" dirty="0" smtClean="0">
                          <a:solidFill>
                            <a:schemeClr val="tx1"/>
                          </a:solidFill>
                          <a:effectLst/>
                          <a:latin typeface="Calibri"/>
                          <a:ea typeface="Calibri"/>
                          <a:cs typeface="Arial"/>
                        </a:rPr>
                        <a:t>4</a:t>
                      </a:r>
                      <a:endParaRPr lang="en-US" sz="14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US" sz="14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endParaRPr lang="en-US" sz="9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900" dirty="0" smtClean="0">
                          <a:effectLst/>
                          <a:latin typeface="Calibri"/>
                          <a:ea typeface="Calibri"/>
                          <a:cs typeface="Arial"/>
                        </a:rPr>
                        <a:t>…</a:t>
                      </a:r>
                      <a:endParaRPr lang="en-US" sz="9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400" kern="1200" dirty="0" smtClean="0">
                          <a:solidFill>
                            <a:schemeClr val="tx1"/>
                          </a:solidFill>
                          <a:effectLst/>
                          <a:latin typeface="Calibri"/>
                          <a:ea typeface="Calibri"/>
                          <a:cs typeface="Arial"/>
                        </a:rPr>
                        <a:t>…</a:t>
                      </a:r>
                      <a:endParaRPr lang="en-US" sz="14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US" sz="14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869457399"/>
              </p:ext>
            </p:extLst>
          </p:nvPr>
        </p:nvGraphicFramePr>
        <p:xfrm>
          <a:off x="4876800" y="4259489"/>
          <a:ext cx="3566160" cy="2593848"/>
        </p:xfrm>
        <a:graphic>
          <a:graphicData uri="http://schemas.openxmlformats.org/drawingml/2006/table">
            <a:tbl>
              <a:tblPr firstRow="1" firstCol="1" bandRow="1"/>
              <a:tblGrid>
                <a:gridCol w="1188720"/>
                <a:gridCol w="1280160"/>
                <a:gridCol w="1097280"/>
              </a:tblGrid>
              <a:tr h="0">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2000" dirty="0" smtClean="0">
                          <a:effectLst/>
                          <a:latin typeface="Calibri"/>
                          <a:ea typeface="Calibri"/>
                          <a:cs typeface="Arial"/>
                        </a:rPr>
                        <a:t>TABNAME</a:t>
                      </a:r>
                      <a:endParaRPr lang="en-US" sz="1100" dirty="0" smtClean="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15000"/>
                        </a:lnSpc>
                        <a:spcAft>
                          <a:spcPts val="0"/>
                        </a:spcAft>
                      </a:pPr>
                      <a:r>
                        <a:rPr lang="en-US" sz="2000" dirty="0" err="1" smtClean="0">
                          <a:effectLst/>
                          <a:latin typeface="Calibri"/>
                          <a:ea typeface="Calibri"/>
                          <a:cs typeface="Arial"/>
                        </a:rPr>
                        <a:t>ColName</a:t>
                      </a:r>
                      <a:endParaRPr lang="en-US" sz="11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15000"/>
                        </a:lnSpc>
                        <a:spcAft>
                          <a:spcPts val="0"/>
                        </a:spcAft>
                      </a:pPr>
                      <a:r>
                        <a:rPr lang="en-US" sz="2000" dirty="0" smtClean="0">
                          <a:effectLst/>
                          <a:latin typeface="Calibri"/>
                          <a:ea typeface="Calibri"/>
                          <a:cs typeface="Arial"/>
                        </a:rPr>
                        <a:t>...</a:t>
                      </a:r>
                      <a:endParaRPr lang="en-US" sz="11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0">
                <a:tc>
                  <a:txBody>
                    <a:bodyPr/>
                    <a:lstStyle/>
                    <a:p>
                      <a:pPr algn="ctr">
                        <a:lnSpc>
                          <a:spcPct val="115000"/>
                        </a:lnSpc>
                        <a:spcAft>
                          <a:spcPts val="0"/>
                        </a:spcAft>
                      </a:pPr>
                      <a:r>
                        <a:rPr lang="en-US" sz="1600" dirty="0" smtClean="0">
                          <a:effectLst/>
                          <a:latin typeface="Calibri"/>
                          <a:ea typeface="Calibri"/>
                          <a:cs typeface="Arial"/>
                        </a:rPr>
                        <a:t>DEPT</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1600" dirty="0" smtClean="0">
                          <a:effectLst/>
                          <a:latin typeface="Calibri"/>
                          <a:ea typeface="Calibri"/>
                          <a:cs typeface="Arial"/>
                        </a:rPr>
                        <a:t>DEP#</a:t>
                      </a:r>
                      <a:endParaRPr lang="en-US" sz="1000" dirty="0" smtClean="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dirty="0" smtClean="0">
                          <a:effectLst/>
                          <a:latin typeface="Calibri"/>
                          <a:ea typeface="Calibri"/>
                          <a:cs typeface="Arial"/>
                        </a:rPr>
                        <a:t>DEPT</a:t>
                      </a:r>
                      <a:endParaRPr lang="en-US" sz="1600" kern="1200" dirty="0" smtClean="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dirty="0" smtClean="0">
                          <a:effectLst/>
                          <a:latin typeface="Calibri"/>
                          <a:ea typeface="Calibri"/>
                          <a:cs typeface="Arial"/>
                        </a:rPr>
                        <a:t>DNAME</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3528">
                <a:tc>
                  <a:txBody>
                    <a:bodyPr/>
                    <a:lstStyle/>
                    <a:p>
                      <a:pPr algn="ctr">
                        <a:lnSpc>
                          <a:spcPct val="115000"/>
                        </a:lnSpc>
                        <a:spcAft>
                          <a:spcPts val="0"/>
                        </a:spcAft>
                      </a:pPr>
                      <a:r>
                        <a:rPr lang="en-US" sz="1600" dirty="0" smtClean="0">
                          <a:effectLst/>
                          <a:latin typeface="Calibri"/>
                          <a:ea typeface="Calibri"/>
                          <a:cs typeface="Arial"/>
                        </a:rPr>
                        <a:t>DEPT</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1600" kern="1200" dirty="0" smtClean="0">
                          <a:solidFill>
                            <a:schemeClr val="tx1"/>
                          </a:solidFill>
                          <a:effectLst/>
                          <a:latin typeface="Calibri"/>
                          <a:ea typeface="Calibri"/>
                          <a:cs typeface="Arial"/>
                        </a:rPr>
                        <a:t>BUDGET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dirty="0" smtClean="0">
                          <a:effectLst/>
                          <a:latin typeface="Calibri"/>
                          <a:ea typeface="Calibri"/>
                          <a:cs typeface="Arial"/>
                        </a:rPr>
                        <a:t>EMPT</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1600" dirty="0" smtClean="0">
                          <a:effectLst/>
                          <a:latin typeface="Calibri"/>
                          <a:ea typeface="Calibri"/>
                          <a:cs typeface="Arial"/>
                        </a:rPr>
                        <a:t>EMP#</a:t>
                      </a:r>
                      <a:endParaRPr lang="en-US" sz="1000" dirty="0" smtClean="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400" smtClean="0">
                          <a:effectLst/>
                          <a:latin typeface="Calibri"/>
                          <a:ea typeface="Calibri"/>
                          <a:cs typeface="Arial"/>
                        </a:rPr>
                        <a:t>EMPT</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dirty="0" smtClean="0">
                          <a:effectLst/>
                          <a:latin typeface="Calibri"/>
                          <a:ea typeface="Calibri"/>
                          <a:cs typeface="Arial"/>
                        </a:rPr>
                        <a:t>ENAME</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400" smtClean="0">
                          <a:effectLst/>
                          <a:latin typeface="Calibri"/>
                          <a:ea typeface="Calibri"/>
                          <a:cs typeface="Arial"/>
                        </a:rPr>
                        <a:t>EMPT</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1600" dirty="0" smtClean="0">
                          <a:effectLst/>
                          <a:latin typeface="Calibri"/>
                          <a:ea typeface="Calibri"/>
                          <a:cs typeface="Arial"/>
                        </a:rPr>
                        <a:t>DEP#</a:t>
                      </a:r>
                      <a:endParaRPr lang="en-US" sz="1000" dirty="0" smtClean="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400" dirty="0" smtClean="0">
                          <a:effectLst/>
                          <a:latin typeface="Calibri"/>
                          <a:ea typeface="Calibri"/>
                          <a:cs typeface="Arial"/>
                        </a:rPr>
                        <a:t>EMPT</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kern="1200" dirty="0" smtClean="0">
                          <a:solidFill>
                            <a:schemeClr val="tx1"/>
                          </a:solidFill>
                          <a:effectLst/>
                          <a:latin typeface="Calibri"/>
                          <a:ea typeface="Calibri"/>
                          <a:cs typeface="Arial"/>
                        </a:rPr>
                        <a:t>SALARY</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kern="1200" dirty="0" smtClean="0">
                          <a:solidFill>
                            <a:schemeClr val="tx1"/>
                          </a:solidFill>
                          <a:effectLst/>
                          <a:latin typeface="Calibri"/>
                          <a:ea typeface="Calibri"/>
                          <a:cs typeface="Arial"/>
                        </a:rPr>
                        <a:t>…</a:t>
                      </a: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endParaRPr lang="en-US" sz="1600" kern="1200" dirty="0">
                        <a:solidFill>
                          <a:schemeClr val="tx1"/>
                        </a:solidFill>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6193" y="3127536"/>
            <a:ext cx="3278967" cy="121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997" y="5174886"/>
            <a:ext cx="2166937" cy="9211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414293" y="2758204"/>
            <a:ext cx="669350" cy="369332"/>
          </a:xfrm>
          <a:prstGeom prst="rect">
            <a:avLst/>
          </a:prstGeom>
        </p:spPr>
        <p:txBody>
          <a:bodyPr wrap="none">
            <a:spAutoFit/>
          </a:bodyPr>
          <a:lstStyle/>
          <a:p>
            <a:r>
              <a:rPr lang="en-US" dirty="0">
                <a:latin typeface="Calibri"/>
                <a:ea typeface="Calibri"/>
                <a:cs typeface="Arial"/>
              </a:rPr>
              <a:t>DEPT</a:t>
            </a:r>
            <a:endParaRPr lang="en-US" dirty="0"/>
          </a:p>
        </p:txBody>
      </p:sp>
      <p:sp>
        <p:nvSpPr>
          <p:cNvPr id="13" name="Rectangle 12"/>
          <p:cNvSpPr/>
          <p:nvPr/>
        </p:nvSpPr>
        <p:spPr>
          <a:xfrm>
            <a:off x="457697" y="4748654"/>
            <a:ext cx="723851" cy="410882"/>
          </a:xfrm>
          <a:prstGeom prst="rect">
            <a:avLst/>
          </a:prstGeom>
        </p:spPr>
        <p:txBody>
          <a:bodyPr wrap="none">
            <a:spAutoFit/>
          </a:bodyPr>
          <a:lstStyle/>
          <a:p>
            <a:pPr algn="ctr">
              <a:lnSpc>
                <a:spcPct val="115000"/>
              </a:lnSpc>
              <a:spcAft>
                <a:spcPts val="0"/>
              </a:spcAft>
            </a:pPr>
            <a:r>
              <a:rPr lang="en-US" dirty="0">
                <a:latin typeface="Calibri"/>
                <a:ea typeface="Calibri"/>
                <a:cs typeface="Arial"/>
              </a:rPr>
              <a:t>EMPT</a:t>
            </a:r>
            <a:endParaRPr lang="en-US" sz="1050" dirty="0">
              <a:latin typeface="Calibri"/>
              <a:ea typeface="Calibri"/>
              <a:cs typeface="Arial"/>
            </a:endParaRPr>
          </a:p>
        </p:txBody>
      </p:sp>
      <p:sp>
        <p:nvSpPr>
          <p:cNvPr id="10" name="Rectangle 9"/>
          <p:cNvSpPr/>
          <p:nvPr/>
        </p:nvSpPr>
        <p:spPr>
          <a:xfrm>
            <a:off x="7315200" y="2286000"/>
            <a:ext cx="1281889" cy="369332"/>
          </a:xfrm>
          <a:prstGeom prst="rect">
            <a:avLst/>
          </a:prstGeom>
        </p:spPr>
        <p:txBody>
          <a:bodyPr wrap="none">
            <a:spAutoFit/>
          </a:bodyPr>
          <a:lstStyle/>
          <a:p>
            <a:pPr algn="r" rtl="1"/>
            <a:r>
              <a:rPr lang="fa-IR" dirty="0" smtClean="0">
                <a:cs typeface="2  Mitra" pitchFamily="2" charset="-78"/>
              </a:rPr>
              <a:t>متغیر </a:t>
            </a:r>
            <a:r>
              <a:rPr lang="en-US" dirty="0">
                <a:cs typeface="2  Mitra" pitchFamily="2" charset="-78"/>
              </a:rPr>
              <a:t>TABLE</a:t>
            </a:r>
          </a:p>
        </p:txBody>
      </p:sp>
      <p:sp>
        <p:nvSpPr>
          <p:cNvPr id="15" name="Rectangle 14"/>
          <p:cNvSpPr/>
          <p:nvPr/>
        </p:nvSpPr>
        <p:spPr>
          <a:xfrm>
            <a:off x="7020659" y="3883550"/>
            <a:ext cx="1556836" cy="369332"/>
          </a:xfrm>
          <a:prstGeom prst="rect">
            <a:avLst/>
          </a:prstGeom>
        </p:spPr>
        <p:txBody>
          <a:bodyPr wrap="none">
            <a:spAutoFit/>
          </a:bodyPr>
          <a:lstStyle/>
          <a:p>
            <a:pPr algn="r" rtl="1"/>
            <a:r>
              <a:rPr lang="fa-IR" dirty="0" smtClean="0">
                <a:cs typeface="2  Mitra" pitchFamily="2" charset="-78"/>
              </a:rPr>
              <a:t>متغیر </a:t>
            </a:r>
            <a:r>
              <a:rPr lang="en-US" dirty="0"/>
              <a:t>COLUMN</a:t>
            </a:r>
            <a:endParaRPr lang="en-US" dirty="0">
              <a:cs typeface="2  Mitra" pitchFamily="2" charset="-78"/>
            </a:endParaRPr>
          </a:p>
        </p:txBody>
      </p:sp>
      <p:sp>
        <p:nvSpPr>
          <p:cNvPr id="11" name="Right Brace 10"/>
          <p:cNvSpPr/>
          <p:nvPr/>
        </p:nvSpPr>
        <p:spPr>
          <a:xfrm>
            <a:off x="3810000" y="2942870"/>
            <a:ext cx="685800" cy="3153130"/>
          </a:xfrm>
          <a:prstGeom prst="rightBrace">
            <a:avLst>
              <a:gd name="adj1" fmla="val 45370"/>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0074863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arn(inVertical)">
                                      <p:cBhvr>
                                        <p:cTn id="16" dur="500"/>
                                        <p:tgtEl>
                                          <p:spTgt spid="15"/>
                                        </p:tgtEl>
                                      </p:cBhvr>
                                    </p:animEffect>
                                  </p:childTnLst>
                                </p:cTn>
                              </p:par>
                              <p:par>
                                <p:cTn id="17" presetID="16" presetClass="entr" presetSubtype="21"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1"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0"/>
            <a:ext cx="8610600" cy="4572000"/>
          </a:xfrm>
        </p:spPr>
        <p:txBody>
          <a:bodyPr/>
          <a:lstStyle/>
          <a:p>
            <a:pPr marL="0" indent="0">
              <a:buNone/>
            </a:pPr>
            <a:r>
              <a:rPr lang="fa-IR" dirty="0"/>
              <a:t>کاتالوگ باید خود توصیف (</a:t>
            </a:r>
            <a:r>
              <a:rPr lang="en-US" dirty="0"/>
              <a:t>Self descriptor</a:t>
            </a:r>
            <a:r>
              <a:rPr lang="fa-IR" dirty="0"/>
              <a:t>) باشد یعنی باید حاوی اطلاعاتی باشد که متغیرهای رابطه ای کاتالوگ را توصیف نماید</a:t>
            </a:r>
            <a:r>
              <a:rPr lang="fa-IR" dirty="0" smtClean="0"/>
              <a:t>.</a:t>
            </a:r>
          </a:p>
          <a:p>
            <a:pPr marL="0" indent="0">
              <a:buNone/>
            </a:pPr>
            <a:endParaRPr lang="en-US" dirty="0"/>
          </a:p>
          <a:p>
            <a:pPr marL="0" indent="0">
              <a:buNone/>
            </a:pPr>
            <a:r>
              <a:rPr lang="fa-IR" dirty="0"/>
              <a:t>حال می خواهیم بدانیم </a:t>
            </a:r>
            <a:r>
              <a:rPr lang="fa-IR"/>
              <a:t>که </a:t>
            </a:r>
            <a:r>
              <a:rPr lang="fa-IR" b="1" smtClean="0">
                <a:solidFill>
                  <a:schemeClr val="accent1">
                    <a:lumMod val="75000"/>
                  </a:schemeClr>
                </a:solidFill>
              </a:rPr>
              <a:t>محتویات (نام) </a:t>
            </a:r>
            <a:r>
              <a:rPr lang="fa-IR" b="1" dirty="0" smtClean="0">
                <a:solidFill>
                  <a:schemeClr val="accent1">
                    <a:lumMod val="75000"/>
                  </a:schemeClr>
                </a:solidFill>
              </a:rPr>
              <a:t>ستون های </a:t>
            </a:r>
            <a:r>
              <a:rPr lang="fa-IR" b="1" dirty="0">
                <a:solidFill>
                  <a:schemeClr val="accent1">
                    <a:lumMod val="75000"/>
                  </a:schemeClr>
                </a:solidFill>
              </a:rPr>
              <a:t>متغیر رابطه ای </a:t>
            </a:r>
            <a:r>
              <a:rPr lang="en-US" b="1" dirty="0">
                <a:solidFill>
                  <a:schemeClr val="accent1">
                    <a:lumMod val="75000"/>
                  </a:schemeClr>
                </a:solidFill>
              </a:rPr>
              <a:t>DEPT</a:t>
            </a:r>
            <a:r>
              <a:rPr lang="fa-IR" b="1" dirty="0">
                <a:solidFill>
                  <a:schemeClr val="accent1">
                    <a:lumMod val="75000"/>
                  </a:schemeClr>
                </a:solidFill>
              </a:rPr>
              <a:t> چیست. </a:t>
            </a:r>
            <a:r>
              <a:rPr lang="fa-IR" dirty="0"/>
              <a:t>عبارت زیر ( در زبان </a:t>
            </a:r>
            <a:r>
              <a:rPr lang="en-US" dirty="0"/>
              <a:t>Tutorial D</a:t>
            </a:r>
            <a:r>
              <a:rPr lang="fa-IR" dirty="0"/>
              <a:t> که در کتاب دیت استفاده شده) این کار را می کند.</a:t>
            </a:r>
            <a:endParaRPr lang="en-US" dirty="0"/>
          </a:p>
          <a:p>
            <a:pPr marL="0" indent="0" algn="l" rtl="0">
              <a:buNone/>
            </a:pPr>
            <a:r>
              <a:rPr lang="en-US" sz="2000" dirty="0"/>
              <a:t>( COLUMN   where  TABNAME = ‘DEPT’ )   { COLNAME }</a:t>
            </a:r>
          </a:p>
          <a:p>
            <a:pPr marL="0" indent="0">
              <a:buNone/>
            </a:pPr>
            <a:endParaRPr lang="fa-IR" dirty="0" smtClean="0"/>
          </a:p>
          <a:p>
            <a:pPr marL="0" indent="0">
              <a:buNone/>
            </a:pPr>
            <a:endParaRPr lang="fa-IR" dirty="0" smtClean="0"/>
          </a:p>
          <a:p>
            <a:pPr marL="0" indent="0">
              <a:buNone/>
            </a:pPr>
            <a:r>
              <a:rPr lang="fa-IR" dirty="0" smtClean="0"/>
              <a:t>یا </a:t>
            </a:r>
            <a:r>
              <a:rPr lang="fa-IR" dirty="0"/>
              <a:t>مثلاً می خواهیم بدانیم </a:t>
            </a:r>
            <a:r>
              <a:rPr lang="fa-IR" b="1" dirty="0">
                <a:solidFill>
                  <a:schemeClr val="accent1">
                    <a:lumMod val="75000"/>
                  </a:schemeClr>
                </a:solidFill>
              </a:rPr>
              <a:t>کدام متغیر رابطه ای حاوی ستونی به نام </a:t>
            </a:r>
            <a:r>
              <a:rPr lang="en-US" b="1" dirty="0">
                <a:solidFill>
                  <a:schemeClr val="accent1">
                    <a:lumMod val="75000"/>
                  </a:schemeClr>
                </a:solidFill>
              </a:rPr>
              <a:t>EMP#</a:t>
            </a:r>
            <a:r>
              <a:rPr lang="fa-IR" b="1" dirty="0">
                <a:solidFill>
                  <a:schemeClr val="accent1">
                    <a:lumMod val="75000"/>
                  </a:schemeClr>
                </a:solidFill>
              </a:rPr>
              <a:t> است؟</a:t>
            </a:r>
            <a:endParaRPr lang="en-US" b="1" dirty="0">
              <a:solidFill>
                <a:schemeClr val="accent1">
                  <a:lumMod val="75000"/>
                </a:schemeClr>
              </a:solidFill>
            </a:endParaRPr>
          </a:p>
          <a:p>
            <a:pPr marL="0" indent="0" algn="l" rtl="0">
              <a:buNone/>
            </a:pPr>
            <a:r>
              <a:rPr lang="en-US" sz="2000" dirty="0"/>
              <a:t>( COLUMN   where  COLNAME = ‘EMP#’ )   { TABNAME </a:t>
            </a:r>
            <a:r>
              <a:rPr lang="en-US" sz="2000" dirty="0" smtClean="0"/>
              <a:t>}</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125</a:t>
            </a:fld>
            <a:endParaRPr lang="en-US"/>
          </a:p>
        </p:txBody>
      </p:sp>
      <p:sp>
        <p:nvSpPr>
          <p:cNvPr id="6" name="Title 1"/>
          <p:cNvSpPr>
            <a:spLocks noGrp="1"/>
          </p:cNvSpPr>
          <p:nvPr>
            <p:ph type="title"/>
          </p:nvPr>
        </p:nvSpPr>
        <p:spPr>
          <a:xfrm>
            <a:off x="0" y="457200"/>
            <a:ext cx="9067800" cy="762000"/>
          </a:xfrm>
        </p:spPr>
        <p:txBody>
          <a:bodyPr/>
          <a:lstStyle/>
          <a:p>
            <a:r>
              <a:rPr lang="fa-IR" sz="3600" dirty="0"/>
              <a:t>کاربرد کاتالوگ در پاسخگویی به سوالات مربوط به </a:t>
            </a:r>
            <a:r>
              <a:rPr lang="fa-IR" sz="3600" dirty="0" smtClean="0"/>
              <a:t>جداول</a:t>
            </a:r>
            <a:endParaRPr lang="en-US" sz="3600" dirty="0"/>
          </a:p>
        </p:txBody>
      </p:sp>
    </p:spTree>
    <p:extLst>
      <p:ext uri="{BB962C8B-B14F-4D97-AF65-F5344CB8AC3E}">
        <p14:creationId xmlns:p14="http://schemas.microsoft.com/office/powerpoint/2010/main" val="428123098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randombar(horizontal)">
                                      <p:cBhvr>
                                        <p:cTn id="12" dur="500"/>
                                        <p:tgtEl>
                                          <p:spTgt spid="3">
                                            <p:txEl>
                                              <p:pRg st="6" end="6"/>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animEffect transition="in" filter="randombar(horizontal)">
                                      <p:cBhvr>
                                        <p:cTn id="1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1066800"/>
          </a:xfrm>
        </p:spPr>
        <p:txBody>
          <a:bodyPr/>
          <a:lstStyle/>
          <a:p>
            <a:pPr algn="ctr"/>
            <a:r>
              <a:rPr lang="fa-IR" sz="4400" dirty="0"/>
              <a:t>کاربرد رابطه </a:t>
            </a:r>
            <a:r>
              <a:rPr lang="en-US" sz="4400" dirty="0"/>
              <a:t>DEE</a:t>
            </a:r>
            <a:r>
              <a:rPr lang="fa-IR" sz="4400" dirty="0"/>
              <a:t> و </a:t>
            </a:r>
            <a:r>
              <a:rPr lang="en-US" sz="4400" dirty="0"/>
              <a:t>DUM</a:t>
            </a:r>
            <a:r>
              <a:rPr lang="fa-IR" sz="4400" dirty="0"/>
              <a:t> در جبر رابطه </a:t>
            </a:r>
            <a:r>
              <a:rPr lang="fa-IR" sz="4400" dirty="0" smtClean="0"/>
              <a:t>ای</a:t>
            </a:r>
            <a:endParaRPr lang="en-US" sz="4400" dirty="0"/>
          </a:p>
        </p:txBody>
      </p:sp>
      <p:sp>
        <p:nvSpPr>
          <p:cNvPr id="3" name="Content Placeholder 2"/>
          <p:cNvSpPr>
            <a:spLocks noGrp="1"/>
          </p:cNvSpPr>
          <p:nvPr>
            <p:ph idx="1"/>
          </p:nvPr>
        </p:nvSpPr>
        <p:spPr/>
        <p:txBody>
          <a:bodyPr/>
          <a:lstStyle/>
          <a:p>
            <a:pPr marL="0" indent="0">
              <a:buNone/>
            </a:pPr>
            <a:r>
              <a:rPr lang="fa-IR" dirty="0" smtClean="0"/>
              <a:t>در </a:t>
            </a:r>
            <a:r>
              <a:rPr lang="fa-IR" dirty="0"/>
              <a:t>حساب معمولی عدد ویژه " 1 " وجود دارد که دارای خاصیت </a:t>
            </a:r>
            <a:r>
              <a:rPr lang="en-US" dirty="0"/>
              <a:t>n*1=1*n=n</a:t>
            </a:r>
            <a:r>
              <a:rPr lang="fa-IR" dirty="0"/>
              <a:t> می باشد یعنی 1 در عمل ضرب عضو خنثی است. </a:t>
            </a:r>
            <a:endParaRPr lang="fa-IR" dirty="0" smtClean="0"/>
          </a:p>
          <a:p>
            <a:pPr marL="0" indent="0">
              <a:buNone/>
            </a:pPr>
            <a:endParaRPr lang="fa-IR" dirty="0" smtClean="0"/>
          </a:p>
          <a:p>
            <a:pPr marL="0" indent="0">
              <a:buNone/>
            </a:pPr>
            <a:r>
              <a:rPr lang="fa-IR" dirty="0" smtClean="0"/>
              <a:t>همچنین </a:t>
            </a:r>
            <a:r>
              <a:rPr lang="fa-IR" dirty="0"/>
              <a:t>عدد "0" در حساب معمولی دارای خاصیت </a:t>
            </a:r>
            <a:r>
              <a:rPr lang="en-US" dirty="0"/>
              <a:t>n*0=0*n=0</a:t>
            </a:r>
            <a:r>
              <a:rPr lang="fa-IR" dirty="0"/>
              <a:t> می باشد. </a:t>
            </a:r>
            <a:endParaRPr lang="fa-IR" dirty="0" smtClean="0"/>
          </a:p>
          <a:p>
            <a:pPr marL="0" indent="0">
              <a:buNone/>
            </a:pPr>
            <a:endParaRPr lang="fa-IR" dirty="0" smtClean="0"/>
          </a:p>
          <a:p>
            <a:pPr marL="0" indent="0">
              <a:buNone/>
            </a:pPr>
            <a:r>
              <a:rPr lang="fa-IR" dirty="0" smtClean="0"/>
              <a:t>می </a:t>
            </a:r>
            <a:r>
              <a:rPr lang="fa-IR" dirty="0"/>
              <a:t>خواهیم ببینیم معادل این دو رقم 0 و 1 در جبر رابطه ای </a:t>
            </a:r>
            <a:r>
              <a:rPr lang="fa-IR" dirty="0" smtClean="0"/>
              <a:t>چیست؟</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126</a:t>
            </a:fld>
            <a:endParaRPr lang="en-US"/>
          </a:p>
        </p:txBody>
      </p:sp>
    </p:spTree>
    <p:extLst>
      <p:ext uri="{BB962C8B-B14F-4D97-AF65-F5344CB8AC3E}">
        <p14:creationId xmlns:p14="http://schemas.microsoft.com/office/powerpoint/2010/main" val="33913674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1066800"/>
          </a:xfrm>
        </p:spPr>
        <p:txBody>
          <a:bodyPr/>
          <a:lstStyle/>
          <a:p>
            <a:pPr algn="ctr"/>
            <a:r>
              <a:rPr lang="fa-IR" sz="4400" dirty="0"/>
              <a:t>کاربرد رابطه </a:t>
            </a:r>
            <a:r>
              <a:rPr lang="en-US" sz="4400" dirty="0"/>
              <a:t>DEE</a:t>
            </a:r>
            <a:r>
              <a:rPr lang="fa-IR" sz="4400" dirty="0"/>
              <a:t> و </a:t>
            </a:r>
            <a:r>
              <a:rPr lang="en-US" sz="4400" dirty="0"/>
              <a:t>DUM</a:t>
            </a:r>
            <a:r>
              <a:rPr lang="fa-IR" sz="4400" dirty="0"/>
              <a:t> در جبر رابطه </a:t>
            </a:r>
            <a:r>
              <a:rPr lang="fa-IR" sz="4400" dirty="0" smtClean="0"/>
              <a:t>ای</a:t>
            </a:r>
            <a:endParaRPr lang="en-US" sz="4400" dirty="0"/>
          </a:p>
        </p:txBody>
      </p:sp>
      <p:sp>
        <p:nvSpPr>
          <p:cNvPr id="3" name="Content Placeholder 2"/>
          <p:cNvSpPr>
            <a:spLocks noGrp="1"/>
          </p:cNvSpPr>
          <p:nvPr>
            <p:ph idx="1"/>
          </p:nvPr>
        </p:nvSpPr>
        <p:spPr/>
        <p:txBody>
          <a:bodyPr/>
          <a:lstStyle/>
          <a:p>
            <a:r>
              <a:rPr lang="fa-IR" dirty="0" smtClean="0"/>
              <a:t>یادآوری </a:t>
            </a:r>
            <a:r>
              <a:rPr lang="fa-IR" dirty="0"/>
              <a:t>می کنیم که </a:t>
            </a:r>
            <a:r>
              <a:rPr lang="en-US" dirty="0"/>
              <a:t>DEE</a:t>
            </a:r>
            <a:r>
              <a:rPr lang="fa-IR" dirty="0"/>
              <a:t> و </a:t>
            </a:r>
            <a:r>
              <a:rPr lang="en-US" dirty="0"/>
              <a:t>DUM</a:t>
            </a:r>
            <a:r>
              <a:rPr lang="fa-IR" dirty="0"/>
              <a:t> هر دو رابطه ای از درجه صفر هستند که مجموعه صفات خاصه </a:t>
            </a:r>
            <a:r>
              <a:rPr lang="fa-IR" dirty="0" smtClean="0"/>
              <a:t>آن ها تهی </a:t>
            </a:r>
            <a:r>
              <a:rPr lang="fa-IR" dirty="0"/>
              <a:t>است. </a:t>
            </a:r>
            <a:r>
              <a:rPr lang="en-US" dirty="0"/>
              <a:t>DEE</a:t>
            </a:r>
            <a:r>
              <a:rPr lang="fa-IR" dirty="0"/>
              <a:t> فقط حاوی یک تاپل صفر است و </a:t>
            </a:r>
            <a:r>
              <a:rPr lang="en-US" dirty="0"/>
              <a:t>DUM</a:t>
            </a:r>
            <a:r>
              <a:rPr lang="fa-IR" dirty="0"/>
              <a:t> هیچ تاپلی ندارد</a:t>
            </a:r>
            <a:r>
              <a:rPr lang="fa-IR" dirty="0" smtClean="0"/>
              <a:t>.</a:t>
            </a:r>
          </a:p>
          <a:p>
            <a:endParaRPr lang="en-US" dirty="0"/>
          </a:p>
          <a:p>
            <a:r>
              <a:rPr lang="en-US" dirty="0"/>
              <a:t>DEE</a:t>
            </a:r>
            <a:r>
              <a:rPr lang="fa-IR" dirty="0"/>
              <a:t> مانند عدد "1" در ضرب حساب معمولی عمل می کند. یعنی برای تمام رابطه های </a:t>
            </a:r>
            <a:r>
              <a:rPr lang="en-US" dirty="0"/>
              <a:t>R</a:t>
            </a:r>
            <a:r>
              <a:rPr lang="fa-IR" dirty="0"/>
              <a:t> داریم:</a:t>
            </a:r>
            <a:endParaRPr lang="en-US" dirty="0"/>
          </a:p>
          <a:p>
            <a:pPr marL="0" indent="0" algn="l" rtl="0">
              <a:buNone/>
            </a:pPr>
            <a:r>
              <a:rPr lang="en-US" dirty="0"/>
              <a:t>R  TIMES  DEE </a:t>
            </a:r>
            <a:r>
              <a:rPr lang="fa-IR" dirty="0" smtClean="0"/>
              <a:t>=</a:t>
            </a:r>
            <a:r>
              <a:rPr lang="en-US" dirty="0" smtClean="0"/>
              <a:t> </a:t>
            </a:r>
            <a:r>
              <a:rPr lang="en-US" dirty="0"/>
              <a:t>DEE  TIMES  R </a:t>
            </a:r>
            <a:r>
              <a:rPr lang="fa-IR" dirty="0" smtClean="0"/>
              <a:t> =</a:t>
            </a:r>
            <a:r>
              <a:rPr lang="en-US" dirty="0" smtClean="0"/>
              <a:t>R</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127</a:t>
            </a:fld>
            <a:endParaRPr lang="en-US"/>
          </a:p>
        </p:txBody>
      </p:sp>
    </p:spTree>
    <p:extLst>
      <p:ext uri="{BB962C8B-B14F-4D97-AF65-F5344CB8AC3E}">
        <p14:creationId xmlns:p14="http://schemas.microsoft.com/office/powerpoint/2010/main" val="36842062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676400"/>
            <a:ext cx="8534400" cy="4419600"/>
          </a:xfrm>
        </p:spPr>
        <p:txBody>
          <a:bodyPr/>
          <a:lstStyle/>
          <a:p>
            <a:pPr marL="0" indent="0">
              <a:buNone/>
            </a:pPr>
            <a:r>
              <a:rPr lang="fa-IR" dirty="0"/>
              <a:t>به عبارت دیگر، </a:t>
            </a:r>
            <a:r>
              <a:rPr lang="en-US" dirty="0"/>
              <a:t>DEE</a:t>
            </a:r>
            <a:r>
              <a:rPr lang="fa-IR" dirty="0"/>
              <a:t> در عملگر </a:t>
            </a:r>
            <a:r>
              <a:rPr lang="en-US" dirty="0"/>
              <a:t>TIMES</a:t>
            </a:r>
            <a:r>
              <a:rPr lang="fa-IR" dirty="0"/>
              <a:t> و </a:t>
            </a:r>
            <a:r>
              <a:rPr lang="en-US" dirty="0"/>
              <a:t>JOIN</a:t>
            </a:r>
            <a:r>
              <a:rPr lang="fa-IR" dirty="0"/>
              <a:t> به عنوان رابطه همانی عمل می کند</a:t>
            </a:r>
            <a:r>
              <a:rPr lang="fa-IR" dirty="0" smtClean="0"/>
              <a:t>.</a:t>
            </a:r>
          </a:p>
          <a:p>
            <a:pPr marL="0" indent="0">
              <a:buNone/>
            </a:pPr>
            <a:r>
              <a:rPr lang="fa-IR" dirty="0" smtClean="0"/>
              <a:t> </a:t>
            </a:r>
          </a:p>
          <a:p>
            <a:pPr marL="0" indent="0">
              <a:buNone/>
            </a:pPr>
            <a:endParaRPr lang="fa-IR" dirty="0" smtClean="0"/>
          </a:p>
          <a:p>
            <a:pPr marL="0" indent="0">
              <a:buNone/>
            </a:pPr>
            <a:r>
              <a:rPr lang="fa-IR" dirty="0" smtClean="0"/>
              <a:t>ولی </a:t>
            </a:r>
            <a:r>
              <a:rPr lang="fa-IR" dirty="0"/>
              <a:t>هیچ رابطه ای وجود ندارد که در عمل </a:t>
            </a:r>
            <a:r>
              <a:rPr lang="en-US" dirty="0"/>
              <a:t>TIMES</a:t>
            </a:r>
            <a:r>
              <a:rPr lang="fa-IR" dirty="0"/>
              <a:t> مثل صفر در ضرب حساب معمولی عمل کند. اما رفتار </a:t>
            </a:r>
            <a:r>
              <a:rPr lang="en-US" dirty="0"/>
              <a:t>DUM</a:t>
            </a:r>
            <a:r>
              <a:rPr lang="fa-IR" dirty="0"/>
              <a:t> تا حدودی شبیه صفر است به طوری که برای تمام رابطه های </a:t>
            </a:r>
            <a:r>
              <a:rPr lang="en-US" dirty="0"/>
              <a:t>R</a:t>
            </a:r>
            <a:r>
              <a:rPr lang="fa-IR" dirty="0"/>
              <a:t> داریم</a:t>
            </a:r>
            <a:r>
              <a:rPr lang="fa-IR" dirty="0" smtClean="0"/>
              <a:t>:</a:t>
            </a:r>
          </a:p>
          <a:p>
            <a:pPr marL="0" indent="0">
              <a:buNone/>
            </a:pPr>
            <a:endParaRPr lang="en-US" dirty="0"/>
          </a:p>
          <a:p>
            <a:pPr marL="0" indent="0" algn="l" rtl="0">
              <a:buNone/>
            </a:pPr>
            <a:r>
              <a:rPr lang="en-US" dirty="0"/>
              <a:t>R  TIMES  DUM=DUM  TIMES  R</a:t>
            </a:r>
            <a:r>
              <a:rPr lang="en-US" dirty="0" smtClean="0"/>
              <a:t>≡</a:t>
            </a:r>
            <a:r>
              <a:rPr lang="fa-IR" dirty="0" smtClean="0"/>
              <a:t> </a:t>
            </a:r>
            <a:r>
              <a:rPr lang="en-US" dirty="0" smtClean="0"/>
              <a:t>an </a:t>
            </a:r>
            <a:r>
              <a:rPr lang="en-US" dirty="0"/>
              <a:t>empty relation with the same heading as R</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128</a:t>
            </a:fld>
            <a:endParaRPr lang="en-US"/>
          </a:p>
        </p:txBody>
      </p:sp>
      <p:sp>
        <p:nvSpPr>
          <p:cNvPr id="6" name="Title 1"/>
          <p:cNvSpPr>
            <a:spLocks noGrp="1"/>
          </p:cNvSpPr>
          <p:nvPr>
            <p:ph type="title"/>
          </p:nvPr>
        </p:nvSpPr>
        <p:spPr>
          <a:xfrm>
            <a:off x="0" y="457200"/>
            <a:ext cx="9144000" cy="1066800"/>
          </a:xfrm>
        </p:spPr>
        <p:txBody>
          <a:bodyPr/>
          <a:lstStyle/>
          <a:p>
            <a:pPr algn="ctr"/>
            <a:r>
              <a:rPr lang="fa-IR" sz="4400" dirty="0"/>
              <a:t>کاربرد رابطه </a:t>
            </a:r>
            <a:r>
              <a:rPr lang="en-US" sz="4400" dirty="0"/>
              <a:t>DEE</a:t>
            </a:r>
            <a:r>
              <a:rPr lang="fa-IR" sz="4400" dirty="0"/>
              <a:t> و </a:t>
            </a:r>
            <a:r>
              <a:rPr lang="en-US" sz="4400" dirty="0"/>
              <a:t>DUM</a:t>
            </a:r>
            <a:r>
              <a:rPr lang="fa-IR" sz="4400" dirty="0"/>
              <a:t> در جبر رابطه </a:t>
            </a:r>
            <a:r>
              <a:rPr lang="fa-IR" sz="4400" dirty="0" smtClean="0"/>
              <a:t>ای</a:t>
            </a:r>
            <a:endParaRPr lang="en-US" sz="4400" dirty="0"/>
          </a:p>
        </p:txBody>
      </p:sp>
    </p:spTree>
    <p:extLst>
      <p:ext uri="{BB962C8B-B14F-4D97-AF65-F5344CB8AC3E}">
        <p14:creationId xmlns:p14="http://schemas.microsoft.com/office/powerpoint/2010/main" val="244841828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09600"/>
            <a:ext cx="8305800" cy="3276600"/>
          </a:xfrm>
        </p:spPr>
        <p:txBody>
          <a:bodyPr/>
          <a:lstStyle/>
          <a:p>
            <a:pPr marL="0" indent="0">
              <a:buNone/>
            </a:pPr>
            <a:r>
              <a:rPr lang="fa-IR" b="1" dirty="0">
                <a:solidFill>
                  <a:schemeClr val="accent1">
                    <a:lumMod val="75000"/>
                  </a:schemeClr>
                </a:solidFill>
              </a:rPr>
              <a:t>حال اکثر عملگرهای جبر رابطه ای را بر روی </a:t>
            </a:r>
            <a:r>
              <a:rPr lang="en-US" b="1" dirty="0">
                <a:solidFill>
                  <a:schemeClr val="accent1">
                    <a:lumMod val="75000"/>
                  </a:schemeClr>
                </a:solidFill>
              </a:rPr>
              <a:t>DEE</a:t>
            </a:r>
            <a:r>
              <a:rPr lang="fa-IR" b="1" dirty="0">
                <a:solidFill>
                  <a:schemeClr val="accent1">
                    <a:lumMod val="75000"/>
                  </a:schemeClr>
                </a:solidFill>
              </a:rPr>
              <a:t> و </a:t>
            </a:r>
            <a:r>
              <a:rPr lang="en-US" b="1" dirty="0">
                <a:solidFill>
                  <a:schemeClr val="accent1">
                    <a:lumMod val="75000"/>
                  </a:schemeClr>
                </a:solidFill>
              </a:rPr>
              <a:t>DUM</a:t>
            </a:r>
            <a:r>
              <a:rPr lang="fa-IR" b="1" dirty="0">
                <a:solidFill>
                  <a:schemeClr val="accent1">
                    <a:lumMod val="75000"/>
                  </a:schemeClr>
                </a:solidFill>
              </a:rPr>
              <a:t> بررسی می کنیم</a:t>
            </a:r>
            <a:r>
              <a:rPr lang="fa-IR" b="1" dirty="0" smtClean="0">
                <a:solidFill>
                  <a:schemeClr val="accent1">
                    <a:lumMod val="75000"/>
                  </a:schemeClr>
                </a:solidFill>
              </a:rPr>
              <a:t>.</a:t>
            </a:r>
          </a:p>
          <a:p>
            <a:endParaRPr lang="en-US" dirty="0"/>
          </a:p>
          <a:p>
            <a:pPr lvl="0"/>
            <a:r>
              <a:rPr lang="fa-IR" dirty="0"/>
              <a:t>ابتدا توجه کنید که فقط رابطه هایی که با </a:t>
            </a:r>
            <a:r>
              <a:rPr lang="en-US" dirty="0"/>
              <a:t>DEE</a:t>
            </a:r>
            <a:r>
              <a:rPr lang="fa-IR" dirty="0"/>
              <a:t> و </a:t>
            </a:r>
            <a:r>
              <a:rPr lang="en-US" dirty="0"/>
              <a:t>DUM</a:t>
            </a:r>
            <a:r>
              <a:rPr lang="fa-IR" dirty="0"/>
              <a:t> همنوع هستند، خود رابطه های </a:t>
            </a:r>
            <a:r>
              <a:rPr lang="en-US" dirty="0"/>
              <a:t>DEE</a:t>
            </a:r>
            <a:r>
              <a:rPr lang="fa-IR" dirty="0"/>
              <a:t> و </a:t>
            </a:r>
            <a:r>
              <a:rPr lang="en-US" dirty="0"/>
              <a:t>DUM</a:t>
            </a:r>
            <a:r>
              <a:rPr lang="fa-IR" dirty="0"/>
              <a:t> می باشند پس </a:t>
            </a:r>
            <a:r>
              <a:rPr lang="en-US" dirty="0"/>
              <a:t>∩ , ∪</a:t>
            </a:r>
            <a:r>
              <a:rPr lang="fa-IR" dirty="0"/>
              <a:t> و – فقط برای ترکیب این دو تعریف شده است.</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129</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142620888"/>
              </p:ext>
            </p:extLst>
          </p:nvPr>
        </p:nvGraphicFramePr>
        <p:xfrm>
          <a:off x="1981200" y="3810000"/>
          <a:ext cx="5212080" cy="1542288"/>
        </p:xfrm>
        <a:graphic>
          <a:graphicData uri="http://schemas.openxmlformats.org/drawingml/2006/table">
            <a:tbl>
              <a:tblPr firstRow="1" firstCol="1" bandRow="1"/>
              <a:tblGrid>
                <a:gridCol w="1508760"/>
                <a:gridCol w="1508760"/>
                <a:gridCol w="731520"/>
                <a:gridCol w="731520"/>
                <a:gridCol w="731520"/>
              </a:tblGrid>
              <a:tr h="0">
                <a:tc>
                  <a:txBody>
                    <a:bodyPr/>
                    <a:lstStyle/>
                    <a:p>
                      <a:pPr algn="ctr">
                        <a:lnSpc>
                          <a:spcPct val="115000"/>
                        </a:lnSpc>
                        <a:spcAft>
                          <a:spcPts val="0"/>
                        </a:spcAft>
                      </a:pPr>
                      <a:r>
                        <a:rPr lang="fa-IR" sz="2400" b="1" dirty="0">
                          <a:effectLst/>
                          <a:latin typeface="Tahoma"/>
                          <a:ea typeface="Calibri"/>
                          <a:cs typeface="B Nazanin" pitchFamily="2" charset="-78"/>
                        </a:rPr>
                        <a:t>عملوند اول</a:t>
                      </a:r>
                      <a:endParaRPr lang="en-US" sz="1600" b="1" dirty="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ctr">
                        <a:lnSpc>
                          <a:spcPct val="115000"/>
                        </a:lnSpc>
                        <a:spcAft>
                          <a:spcPts val="0"/>
                        </a:spcAft>
                      </a:pPr>
                      <a:r>
                        <a:rPr lang="fa-IR" sz="2400" b="1" dirty="0">
                          <a:effectLst/>
                          <a:latin typeface="Tahoma"/>
                          <a:ea typeface="Calibri"/>
                          <a:cs typeface="B Nazanin" pitchFamily="2" charset="-78"/>
                        </a:rPr>
                        <a:t>عملوند دوم</a:t>
                      </a:r>
                      <a:endParaRPr lang="en-US" sz="1600" b="1" dirty="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ctr">
                        <a:lnSpc>
                          <a:spcPct val="115000"/>
                        </a:lnSpc>
                        <a:spcAft>
                          <a:spcPts val="0"/>
                        </a:spcAft>
                      </a:pPr>
                      <a:r>
                        <a:rPr lang="en-US" sz="2400" b="1">
                          <a:effectLst/>
                          <a:latin typeface="Cambria Math"/>
                          <a:ea typeface="Calibri"/>
                          <a:cs typeface="B Nazanin" pitchFamily="2" charset="-78"/>
                        </a:rPr>
                        <a:t>∪</a:t>
                      </a:r>
                      <a:endParaRPr lang="en-US" sz="1600" b="1">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EBF5"/>
                    </a:solidFill>
                  </a:tcPr>
                </a:tc>
                <a:tc>
                  <a:txBody>
                    <a:bodyPr/>
                    <a:lstStyle/>
                    <a:p>
                      <a:pPr algn="ctr">
                        <a:lnSpc>
                          <a:spcPct val="115000"/>
                        </a:lnSpc>
                        <a:spcAft>
                          <a:spcPts val="0"/>
                        </a:spcAft>
                      </a:pPr>
                      <a:r>
                        <a:rPr lang="en-US" sz="2400" b="1" dirty="0">
                          <a:effectLst/>
                          <a:latin typeface="Cambria Math"/>
                          <a:ea typeface="Calibri"/>
                          <a:cs typeface="B Nazanin" pitchFamily="2" charset="-78"/>
                        </a:rPr>
                        <a:t>∩</a:t>
                      </a:r>
                      <a:endParaRPr lang="en-US" sz="1600" b="1" dirty="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EBF5"/>
                    </a:solidFill>
                  </a:tcPr>
                </a:tc>
                <a:tc>
                  <a:txBody>
                    <a:bodyPr/>
                    <a:lstStyle/>
                    <a:p>
                      <a:pPr algn="ctr">
                        <a:lnSpc>
                          <a:spcPct val="115000"/>
                        </a:lnSpc>
                        <a:spcAft>
                          <a:spcPts val="0"/>
                        </a:spcAft>
                      </a:pPr>
                      <a:r>
                        <a:rPr lang="en-US" sz="2400" b="1" dirty="0">
                          <a:effectLst/>
                          <a:latin typeface="Tahoma"/>
                          <a:ea typeface="Calibri"/>
                          <a:cs typeface="B Nazanin" pitchFamily="2" charset="-78"/>
                        </a:rPr>
                        <a:t>-</a:t>
                      </a:r>
                      <a:endParaRPr lang="en-US" sz="1600" b="1" dirty="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EBF5"/>
                    </a:solidFill>
                  </a:tcPr>
                </a:tc>
              </a:tr>
              <a:tr h="0">
                <a:tc>
                  <a:txBody>
                    <a:bodyPr/>
                    <a:lstStyle/>
                    <a:p>
                      <a:pPr algn="ctr">
                        <a:lnSpc>
                          <a:spcPct val="115000"/>
                        </a:lnSpc>
                        <a:spcAft>
                          <a:spcPts val="0"/>
                        </a:spcAft>
                      </a:pPr>
                      <a:r>
                        <a:rPr lang="en-US" sz="1600">
                          <a:effectLst/>
                          <a:latin typeface="Tahoma"/>
                          <a:ea typeface="Calibri"/>
                          <a:cs typeface="B Nazanin" pitchFamily="2" charset="-78"/>
                        </a:rPr>
                        <a:t>DUM</a:t>
                      </a:r>
                      <a:endParaRPr lang="en-US" sz="11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a:lnSpc>
                          <a:spcPct val="115000"/>
                        </a:lnSpc>
                        <a:spcAft>
                          <a:spcPts val="0"/>
                        </a:spcAft>
                      </a:pPr>
                      <a:r>
                        <a:rPr lang="en-US" sz="1600">
                          <a:effectLst/>
                          <a:latin typeface="Tahoma"/>
                          <a:ea typeface="Calibri"/>
                          <a:cs typeface="B Nazanin" pitchFamily="2" charset="-78"/>
                        </a:rPr>
                        <a:t>DUM</a:t>
                      </a:r>
                      <a:endParaRPr lang="en-US" sz="11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a:lnSpc>
                          <a:spcPct val="115000"/>
                        </a:lnSpc>
                        <a:spcAft>
                          <a:spcPts val="0"/>
                        </a:spcAft>
                      </a:pPr>
                      <a:r>
                        <a:rPr lang="en-US" sz="1600">
                          <a:effectLst/>
                          <a:latin typeface="Tahoma"/>
                          <a:ea typeface="Calibri"/>
                          <a:cs typeface="B Nazanin" pitchFamily="2" charset="-78"/>
                        </a:rPr>
                        <a:t>DUM</a:t>
                      </a:r>
                      <a:endParaRPr lang="en-US" sz="11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a:effectLst/>
                          <a:latin typeface="Tahoma"/>
                          <a:ea typeface="Calibri"/>
                          <a:cs typeface="B Nazanin" pitchFamily="2" charset="-78"/>
                        </a:rPr>
                        <a:t>DUM</a:t>
                      </a:r>
                      <a:endParaRPr lang="en-US" sz="11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a:effectLst/>
                          <a:latin typeface="Tahoma"/>
                          <a:ea typeface="Calibri"/>
                          <a:cs typeface="B Nazanin" pitchFamily="2" charset="-78"/>
                        </a:rPr>
                        <a:t>DUM</a:t>
                      </a:r>
                      <a:endParaRPr lang="en-US" sz="11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600">
                          <a:effectLst/>
                          <a:latin typeface="Tahoma"/>
                          <a:ea typeface="Calibri"/>
                          <a:cs typeface="B Nazanin" pitchFamily="2" charset="-78"/>
                        </a:rPr>
                        <a:t>DUM</a:t>
                      </a:r>
                      <a:endParaRPr lang="en-US" sz="11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a:lnSpc>
                          <a:spcPct val="115000"/>
                        </a:lnSpc>
                        <a:spcAft>
                          <a:spcPts val="0"/>
                        </a:spcAft>
                      </a:pPr>
                      <a:r>
                        <a:rPr lang="en-US" sz="1600">
                          <a:effectLst/>
                          <a:latin typeface="Tahoma"/>
                          <a:ea typeface="Calibri"/>
                          <a:cs typeface="B Nazanin" pitchFamily="2" charset="-78"/>
                        </a:rPr>
                        <a:t>DEE</a:t>
                      </a:r>
                      <a:endParaRPr lang="en-US" sz="11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a:lnSpc>
                          <a:spcPct val="115000"/>
                        </a:lnSpc>
                        <a:spcAft>
                          <a:spcPts val="0"/>
                        </a:spcAft>
                      </a:pPr>
                      <a:r>
                        <a:rPr lang="en-US" sz="1600">
                          <a:effectLst/>
                          <a:latin typeface="Tahoma"/>
                          <a:ea typeface="Calibri"/>
                          <a:cs typeface="B Nazanin" pitchFamily="2" charset="-78"/>
                        </a:rPr>
                        <a:t>DEE</a:t>
                      </a:r>
                      <a:endParaRPr lang="en-US" sz="11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a:effectLst/>
                          <a:latin typeface="Tahoma"/>
                          <a:ea typeface="Calibri"/>
                          <a:cs typeface="B Nazanin" pitchFamily="2" charset="-78"/>
                        </a:rPr>
                        <a:t>DUM</a:t>
                      </a:r>
                      <a:endParaRPr lang="en-US" sz="11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a:effectLst/>
                          <a:latin typeface="Tahoma"/>
                          <a:ea typeface="Calibri"/>
                          <a:cs typeface="B Nazanin" pitchFamily="2" charset="-78"/>
                        </a:rPr>
                        <a:t>DUM</a:t>
                      </a:r>
                      <a:endParaRPr lang="en-US" sz="11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600">
                          <a:effectLst/>
                          <a:latin typeface="Tahoma"/>
                          <a:ea typeface="Calibri"/>
                          <a:cs typeface="B Nazanin" pitchFamily="2" charset="-78"/>
                        </a:rPr>
                        <a:t>DEE</a:t>
                      </a:r>
                      <a:endParaRPr lang="en-US" sz="11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a:lnSpc>
                          <a:spcPct val="115000"/>
                        </a:lnSpc>
                        <a:spcAft>
                          <a:spcPts val="0"/>
                        </a:spcAft>
                      </a:pPr>
                      <a:r>
                        <a:rPr lang="en-US" sz="1600">
                          <a:effectLst/>
                          <a:latin typeface="Tahoma"/>
                          <a:ea typeface="Calibri"/>
                          <a:cs typeface="B Nazanin" pitchFamily="2" charset="-78"/>
                        </a:rPr>
                        <a:t>DUM</a:t>
                      </a:r>
                      <a:endParaRPr lang="en-US" sz="11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a:lnSpc>
                          <a:spcPct val="115000"/>
                        </a:lnSpc>
                        <a:spcAft>
                          <a:spcPts val="0"/>
                        </a:spcAft>
                      </a:pPr>
                      <a:r>
                        <a:rPr lang="en-US" sz="1600">
                          <a:effectLst/>
                          <a:latin typeface="Tahoma"/>
                          <a:ea typeface="Calibri"/>
                          <a:cs typeface="B Nazanin" pitchFamily="2" charset="-78"/>
                        </a:rPr>
                        <a:t>DEE</a:t>
                      </a:r>
                      <a:endParaRPr lang="en-US" sz="11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a:effectLst/>
                          <a:latin typeface="Tahoma"/>
                          <a:ea typeface="Calibri"/>
                          <a:cs typeface="B Nazanin" pitchFamily="2" charset="-78"/>
                        </a:rPr>
                        <a:t>DUM</a:t>
                      </a:r>
                      <a:endParaRPr lang="en-US" sz="11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a:effectLst/>
                          <a:latin typeface="Tahoma"/>
                          <a:ea typeface="Calibri"/>
                          <a:cs typeface="B Nazanin" pitchFamily="2" charset="-78"/>
                        </a:rPr>
                        <a:t>DEE</a:t>
                      </a:r>
                      <a:endParaRPr lang="en-US" sz="11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600">
                          <a:effectLst/>
                          <a:latin typeface="Tahoma"/>
                          <a:ea typeface="Calibri"/>
                          <a:cs typeface="B Nazanin" pitchFamily="2" charset="-78"/>
                        </a:rPr>
                        <a:t>DEE</a:t>
                      </a:r>
                      <a:endParaRPr lang="en-US" sz="11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a:lnSpc>
                          <a:spcPct val="115000"/>
                        </a:lnSpc>
                        <a:spcAft>
                          <a:spcPts val="0"/>
                        </a:spcAft>
                      </a:pPr>
                      <a:r>
                        <a:rPr lang="en-US" sz="1600" dirty="0">
                          <a:effectLst/>
                          <a:latin typeface="Tahoma"/>
                          <a:ea typeface="Calibri"/>
                          <a:cs typeface="B Nazanin" pitchFamily="2" charset="-78"/>
                        </a:rPr>
                        <a:t>DEE</a:t>
                      </a:r>
                      <a:endParaRPr lang="en-US" sz="1100" dirty="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a:lnSpc>
                          <a:spcPct val="115000"/>
                        </a:lnSpc>
                        <a:spcAft>
                          <a:spcPts val="0"/>
                        </a:spcAft>
                      </a:pPr>
                      <a:r>
                        <a:rPr lang="en-US" sz="1600" dirty="0">
                          <a:effectLst/>
                          <a:latin typeface="Tahoma"/>
                          <a:ea typeface="Calibri"/>
                          <a:cs typeface="B Nazanin" pitchFamily="2" charset="-78"/>
                        </a:rPr>
                        <a:t>DEE</a:t>
                      </a:r>
                      <a:endParaRPr lang="en-US" sz="1100" dirty="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dirty="0">
                          <a:effectLst/>
                          <a:latin typeface="Tahoma"/>
                          <a:ea typeface="Calibri"/>
                          <a:cs typeface="B Nazanin" pitchFamily="2" charset="-78"/>
                        </a:rPr>
                        <a:t>DEE</a:t>
                      </a:r>
                      <a:endParaRPr lang="en-US" sz="1100" dirty="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dirty="0">
                          <a:effectLst/>
                          <a:latin typeface="Tahoma"/>
                          <a:ea typeface="Calibri"/>
                          <a:cs typeface="B Nazanin" pitchFamily="2" charset="-78"/>
                        </a:rPr>
                        <a:t>DUM</a:t>
                      </a:r>
                      <a:endParaRPr lang="en-US" sz="1100" dirty="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Rectangle 5"/>
          <p:cNvSpPr/>
          <p:nvPr/>
        </p:nvSpPr>
        <p:spPr>
          <a:xfrm>
            <a:off x="1905000" y="5714999"/>
            <a:ext cx="5354351" cy="461665"/>
          </a:xfrm>
          <a:prstGeom prst="rect">
            <a:avLst/>
          </a:prstGeom>
        </p:spPr>
        <p:txBody>
          <a:bodyPr wrap="none">
            <a:spAutoFit/>
          </a:bodyPr>
          <a:lstStyle/>
          <a:p>
            <a:pPr rtl="1"/>
            <a:r>
              <a:rPr lang="fa-IR" sz="2400" dirty="0">
                <a:cs typeface="B Nazanin" pitchFamily="2" charset="-78"/>
              </a:rPr>
              <a:t>ستون ∪ شبیه </a:t>
            </a:r>
            <a:r>
              <a:rPr lang="en-US" sz="2400" dirty="0">
                <a:cs typeface="B Nazanin" pitchFamily="2" charset="-78"/>
              </a:rPr>
              <a:t>OR</a:t>
            </a:r>
            <a:r>
              <a:rPr lang="fa-IR" sz="2400" dirty="0">
                <a:cs typeface="B Nazanin" pitchFamily="2" charset="-78"/>
              </a:rPr>
              <a:t> و ستون ∩ شبیه </a:t>
            </a:r>
            <a:r>
              <a:rPr lang="en-US" sz="2400" dirty="0">
                <a:cs typeface="B Nazanin" pitchFamily="2" charset="-78"/>
              </a:rPr>
              <a:t>AND</a:t>
            </a:r>
            <a:r>
              <a:rPr lang="fa-IR" sz="2400" dirty="0">
                <a:cs typeface="B Nazanin" pitchFamily="2" charset="-78"/>
              </a:rPr>
              <a:t> می باشد.</a:t>
            </a:r>
            <a:endParaRPr lang="en-US" sz="2400" dirty="0">
              <a:cs typeface="B Nazanin" pitchFamily="2" charset="-78"/>
            </a:endParaRPr>
          </a:p>
        </p:txBody>
      </p:sp>
    </p:spTree>
    <p:extLst>
      <p:ext uri="{BB962C8B-B14F-4D97-AF65-F5344CB8AC3E}">
        <p14:creationId xmlns:p14="http://schemas.microsoft.com/office/powerpoint/2010/main" val="1084359909"/>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322040" y="6037590"/>
            <a:ext cx="8136160" cy="3632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fa-IR" sz="4000" dirty="0"/>
              <a:t>عملگر پرتو</a:t>
            </a:r>
            <a:endParaRPr lang="en-US" sz="4000" dirty="0"/>
          </a:p>
        </p:txBody>
      </p:sp>
      <p:sp>
        <p:nvSpPr>
          <p:cNvPr id="3" name="Content Placeholder 2"/>
          <p:cNvSpPr>
            <a:spLocks noGrp="1"/>
          </p:cNvSpPr>
          <p:nvPr>
            <p:ph idx="1"/>
          </p:nvPr>
        </p:nvSpPr>
        <p:spPr>
          <a:xfrm>
            <a:off x="381000" y="1676400"/>
            <a:ext cx="8229600" cy="1828800"/>
          </a:xfrm>
        </p:spPr>
        <p:txBody>
          <a:bodyPr>
            <a:normAutofit/>
          </a:bodyPr>
          <a:lstStyle/>
          <a:p>
            <a:pPr marL="0" indent="0">
              <a:buNone/>
            </a:pPr>
            <a:r>
              <a:rPr lang="fa-IR" b="1" u="sng" dirty="0"/>
              <a:t>مثال 3</a:t>
            </a:r>
            <a:r>
              <a:rPr lang="fa-IR" b="1" u="sng" dirty="0" smtClean="0"/>
              <a:t>:</a:t>
            </a:r>
          </a:p>
          <a:p>
            <a:pPr marL="0" indent="0">
              <a:buNone/>
            </a:pPr>
            <a:r>
              <a:rPr lang="fa-IR" b="1" dirty="0" smtClean="0">
                <a:solidFill>
                  <a:schemeClr val="accent1">
                    <a:lumMod val="75000"/>
                  </a:schemeClr>
                </a:solidFill>
              </a:rPr>
              <a:t> </a:t>
            </a:r>
            <a:r>
              <a:rPr lang="fa-IR" b="1" dirty="0">
                <a:solidFill>
                  <a:schemeClr val="accent1">
                    <a:lumMod val="75000"/>
                  </a:schemeClr>
                </a:solidFill>
              </a:rPr>
              <a:t>ستون شهر </a:t>
            </a:r>
            <a:r>
              <a:rPr lang="fa-IR" b="1" dirty="0" smtClean="0">
                <a:solidFill>
                  <a:schemeClr val="accent1">
                    <a:lumMod val="75000"/>
                  </a:schemeClr>
                </a:solidFill>
              </a:rPr>
              <a:t>را از </a:t>
            </a:r>
            <a:r>
              <a:rPr lang="fa-IR" b="1" dirty="0">
                <a:solidFill>
                  <a:schemeClr val="accent1">
                    <a:lumMod val="75000"/>
                  </a:schemeClr>
                </a:solidFill>
              </a:rPr>
              <a:t>جدول </a:t>
            </a:r>
            <a:r>
              <a:rPr lang="en-US" b="1" dirty="0">
                <a:solidFill>
                  <a:schemeClr val="accent1">
                    <a:lumMod val="75000"/>
                  </a:schemeClr>
                </a:solidFill>
              </a:rPr>
              <a:t>S</a:t>
            </a:r>
            <a:r>
              <a:rPr lang="fa-IR" b="1" dirty="0">
                <a:solidFill>
                  <a:schemeClr val="accent1">
                    <a:lumMod val="75000"/>
                  </a:schemeClr>
                </a:solidFill>
              </a:rPr>
              <a:t> چاپ </a:t>
            </a:r>
            <a:r>
              <a:rPr lang="fa-IR" b="1" dirty="0" smtClean="0">
                <a:solidFill>
                  <a:schemeClr val="accent1">
                    <a:lumMod val="75000"/>
                  </a:schemeClr>
                </a:solidFill>
              </a:rPr>
              <a:t>کنید</a:t>
            </a:r>
            <a:r>
              <a:rPr lang="fa-IR" b="1" dirty="0">
                <a:solidFill>
                  <a:schemeClr val="accent1">
                    <a:lumMod val="75000"/>
                  </a:schemeClr>
                </a:solidFill>
              </a:rPr>
              <a:t>.</a:t>
            </a:r>
            <a:endParaRPr lang="en-US" b="1" dirty="0">
              <a:solidFill>
                <a:schemeClr val="accent1">
                  <a:lumMod val="75000"/>
                </a:schemeClr>
              </a:solidFill>
            </a:endParaRPr>
          </a:p>
          <a:p>
            <a:pPr>
              <a:buFont typeface="Wingdings" pitchFamily="2" charset="2"/>
              <a:buChar char="ü"/>
            </a:pPr>
            <a:endParaRPr lang="en-US" dirty="0"/>
          </a:p>
        </p:txBody>
      </p:sp>
      <p:sp>
        <p:nvSpPr>
          <p:cNvPr id="4" name="Slide Number Placeholder 3"/>
          <p:cNvSpPr>
            <a:spLocks noGrp="1"/>
          </p:cNvSpPr>
          <p:nvPr>
            <p:ph type="sldNum" sz="quarter" idx="12"/>
          </p:nvPr>
        </p:nvSpPr>
        <p:spPr>
          <a:xfrm>
            <a:off x="8229600" y="6413500"/>
            <a:ext cx="762000" cy="365125"/>
          </a:xfrm>
        </p:spPr>
        <p:txBody>
          <a:bodyPr/>
          <a:lstStyle/>
          <a:p>
            <a:fld id="{B6F15528-21DE-4FAA-801E-634DDDAF4B2B}" type="slidenum">
              <a:rPr lang="en-US" smtClean="0"/>
              <a:pPr/>
              <a:t>13</a:t>
            </a:fld>
            <a:endParaRPr lang="en-US" dirty="0"/>
          </a:p>
        </p:txBody>
      </p:sp>
      <p:sp>
        <p:nvSpPr>
          <p:cNvPr id="6" name="Rectangle 5"/>
          <p:cNvSpPr/>
          <p:nvPr/>
        </p:nvSpPr>
        <p:spPr>
          <a:xfrm>
            <a:off x="629555" y="3611890"/>
            <a:ext cx="1947640" cy="9144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800" dirty="0">
                <a:solidFill>
                  <a:schemeClr val="tx1"/>
                </a:solidFill>
              </a:rPr>
              <a:t>π </a:t>
            </a:r>
            <a:r>
              <a:rPr lang="en-US" sz="2800" baseline="-25000" dirty="0">
                <a:solidFill>
                  <a:schemeClr val="tx1"/>
                </a:solidFill>
              </a:rPr>
              <a:t>city</a:t>
            </a:r>
            <a:r>
              <a:rPr lang="en-US" sz="2800" dirty="0">
                <a:solidFill>
                  <a:schemeClr val="tx1"/>
                </a:solidFill>
              </a:rPr>
              <a:t> </a:t>
            </a:r>
            <a:r>
              <a:rPr lang="en-US" sz="2400" dirty="0">
                <a:solidFill>
                  <a:schemeClr val="tx1"/>
                </a:solidFill>
              </a:rPr>
              <a:t>(S)</a:t>
            </a:r>
            <a:r>
              <a:rPr lang="en-US" sz="2800" dirty="0">
                <a:solidFill>
                  <a:schemeClr val="tx1"/>
                </a:solidFill>
              </a:rPr>
              <a:t> </a:t>
            </a:r>
            <a:endParaRPr lang="fa-IR" sz="2800" dirty="0">
              <a:solidFill>
                <a:schemeClr val="tx1"/>
              </a:solidFill>
            </a:endParaRPr>
          </a:p>
        </p:txBody>
      </p:sp>
      <p:sp>
        <p:nvSpPr>
          <p:cNvPr id="7" name="Rectangle 6"/>
          <p:cNvSpPr/>
          <p:nvPr/>
        </p:nvSpPr>
        <p:spPr>
          <a:xfrm>
            <a:off x="3260041" y="4404380"/>
            <a:ext cx="2454959" cy="9144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dirty="0">
                <a:solidFill>
                  <a:schemeClr val="tx1"/>
                </a:solidFill>
              </a:rPr>
              <a:t>project  S[city]</a:t>
            </a:r>
          </a:p>
        </p:txBody>
      </p:sp>
      <p:sp>
        <p:nvSpPr>
          <p:cNvPr id="8" name="Rectangle 7"/>
          <p:cNvSpPr/>
          <p:nvPr/>
        </p:nvSpPr>
        <p:spPr>
          <a:xfrm>
            <a:off x="6400800" y="5186690"/>
            <a:ext cx="1947640" cy="9906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400" dirty="0">
                <a:solidFill>
                  <a:schemeClr val="tx1"/>
                </a:solidFill>
              </a:rPr>
              <a:t>project:</a:t>
            </a:r>
          </a:p>
          <a:p>
            <a:r>
              <a:rPr lang="en-US" sz="2400" dirty="0">
                <a:solidFill>
                  <a:schemeClr val="tx1"/>
                </a:solidFill>
              </a:rPr>
              <a:t>S   over    city</a:t>
            </a:r>
          </a:p>
        </p:txBody>
      </p:sp>
      <p:sp>
        <p:nvSpPr>
          <p:cNvPr id="9" name="TextBox 8"/>
          <p:cNvSpPr txBox="1"/>
          <p:nvPr/>
        </p:nvSpPr>
        <p:spPr>
          <a:xfrm>
            <a:off x="322040" y="3807480"/>
            <a:ext cx="364202" cy="523220"/>
          </a:xfrm>
          <a:prstGeom prst="rect">
            <a:avLst/>
          </a:prstGeom>
          <a:noFill/>
        </p:spPr>
        <p:txBody>
          <a:bodyPr wrap="none" rtlCol="0">
            <a:spAutoFit/>
          </a:bodyPr>
          <a:lstStyle/>
          <a:p>
            <a:r>
              <a:rPr lang="fa-IR" sz="2800" b="1" dirty="0" smtClean="0"/>
              <a:t>1</a:t>
            </a:r>
            <a:endParaRPr lang="en-US" sz="2800" b="1" dirty="0"/>
          </a:p>
        </p:txBody>
      </p:sp>
      <p:sp>
        <p:nvSpPr>
          <p:cNvPr id="10" name="TextBox 9"/>
          <p:cNvSpPr txBox="1"/>
          <p:nvPr/>
        </p:nvSpPr>
        <p:spPr>
          <a:xfrm>
            <a:off x="2895839" y="4599970"/>
            <a:ext cx="364202" cy="523220"/>
          </a:xfrm>
          <a:prstGeom prst="rect">
            <a:avLst/>
          </a:prstGeom>
          <a:noFill/>
        </p:spPr>
        <p:txBody>
          <a:bodyPr wrap="none" rtlCol="0">
            <a:spAutoFit/>
          </a:bodyPr>
          <a:lstStyle/>
          <a:p>
            <a:r>
              <a:rPr lang="fa-IR" sz="2800" b="1" dirty="0" smtClean="0"/>
              <a:t>2</a:t>
            </a:r>
            <a:endParaRPr lang="en-US" sz="2800" b="1" dirty="0"/>
          </a:p>
        </p:txBody>
      </p:sp>
      <p:sp>
        <p:nvSpPr>
          <p:cNvPr id="11" name="TextBox 10"/>
          <p:cNvSpPr txBox="1"/>
          <p:nvPr/>
        </p:nvSpPr>
        <p:spPr>
          <a:xfrm>
            <a:off x="6036598" y="5420380"/>
            <a:ext cx="364202" cy="523220"/>
          </a:xfrm>
          <a:prstGeom prst="rect">
            <a:avLst/>
          </a:prstGeom>
          <a:noFill/>
        </p:spPr>
        <p:txBody>
          <a:bodyPr wrap="none" rtlCol="0">
            <a:spAutoFit/>
          </a:bodyPr>
          <a:lstStyle/>
          <a:p>
            <a:r>
              <a:rPr lang="fa-IR" sz="2800" b="1" dirty="0" smtClean="0"/>
              <a:t>3</a:t>
            </a:r>
            <a:endParaRPr lang="en-US" sz="2800" b="1" dirty="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141" y="5267325"/>
            <a:ext cx="1590675" cy="1352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040" y="685799"/>
            <a:ext cx="3259360" cy="23240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336233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 calcmode="lin" valueType="num">
                                      <p:cBhvr>
                                        <p:cTn id="12" dur="500" fill="hold"/>
                                        <p:tgtEl>
                                          <p:spTgt spid="1028"/>
                                        </p:tgtEl>
                                        <p:attrNameLst>
                                          <p:attrName>ppt_w</p:attrName>
                                        </p:attrNameLst>
                                      </p:cBhvr>
                                      <p:tavLst>
                                        <p:tav tm="0">
                                          <p:val>
                                            <p:fltVal val="0"/>
                                          </p:val>
                                        </p:tav>
                                        <p:tav tm="100000">
                                          <p:val>
                                            <p:strVal val="#ppt_w"/>
                                          </p:val>
                                        </p:tav>
                                      </p:tavLst>
                                    </p:anim>
                                    <p:anim calcmode="lin" valueType="num">
                                      <p:cBhvr>
                                        <p:cTn id="13" dur="500" fill="hold"/>
                                        <p:tgtEl>
                                          <p:spTgt spid="1028"/>
                                        </p:tgtEl>
                                        <p:attrNameLst>
                                          <p:attrName>ppt_h</p:attrName>
                                        </p:attrNameLst>
                                      </p:cBhvr>
                                      <p:tavLst>
                                        <p:tav tm="0">
                                          <p:val>
                                            <p:fltVal val="0"/>
                                          </p:val>
                                        </p:tav>
                                        <p:tav tm="100000">
                                          <p:val>
                                            <p:strVal val="#ppt_h"/>
                                          </p:val>
                                        </p:tav>
                                      </p:tavLst>
                                    </p:anim>
                                    <p:animEffect transition="in" filter="fade">
                                      <p:cBhvr>
                                        <p:cTn id="14" dur="500"/>
                                        <p:tgtEl>
                                          <p:spTgt spid="1028"/>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randombar(horizontal)">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500"/>
                                        <p:tgtEl>
                                          <p:spTgt spid="11"/>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randombar(horizontal)">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838200"/>
            <a:ext cx="8382000" cy="5181600"/>
          </a:xfrm>
        </p:spPr>
        <p:txBody>
          <a:bodyPr/>
          <a:lstStyle/>
          <a:p>
            <a:pPr>
              <a:buFont typeface="Wingdings" pitchFamily="2" charset="2"/>
              <a:buChar char="ü"/>
            </a:pPr>
            <a:r>
              <a:rPr lang="fa-IR" dirty="0"/>
              <a:t>هر محدودیت از </a:t>
            </a:r>
            <a:r>
              <a:rPr lang="en-US" dirty="0"/>
              <a:t>DEE</a:t>
            </a:r>
            <a:r>
              <a:rPr lang="fa-IR" dirty="0"/>
              <a:t> در صورتی منجر به </a:t>
            </a:r>
            <a:r>
              <a:rPr lang="en-US" dirty="0"/>
              <a:t>DEE</a:t>
            </a:r>
            <a:r>
              <a:rPr lang="fa-IR" dirty="0"/>
              <a:t> می شود که شرط محدودیت درست باشد و در صورتی منجر به </a:t>
            </a:r>
            <a:r>
              <a:rPr lang="en-US" dirty="0"/>
              <a:t>DUM</a:t>
            </a:r>
            <a:r>
              <a:rPr lang="fa-IR" dirty="0"/>
              <a:t> می شود که شرط محدودیت نادرست باشد. </a:t>
            </a:r>
            <a:endParaRPr lang="fa-IR" dirty="0" smtClean="0"/>
          </a:p>
          <a:p>
            <a:pPr lvl="0">
              <a:buFont typeface="Wingdings" pitchFamily="2" charset="2"/>
              <a:buChar char="ü"/>
            </a:pPr>
            <a:endParaRPr lang="fa-IR" dirty="0" smtClean="0"/>
          </a:p>
          <a:p>
            <a:pPr lvl="0">
              <a:buFont typeface="Wingdings" pitchFamily="2" charset="2"/>
              <a:buChar char="ü"/>
            </a:pPr>
            <a:endParaRPr lang="fa-IR" dirty="0" smtClean="0"/>
          </a:p>
          <a:p>
            <a:pPr lvl="0">
              <a:buFont typeface="Wingdings" pitchFamily="2" charset="2"/>
              <a:buChar char="ü"/>
            </a:pPr>
            <a:r>
              <a:rPr lang="fa-IR" dirty="0" smtClean="0"/>
              <a:t>هر </a:t>
            </a:r>
            <a:r>
              <a:rPr lang="fa-IR" dirty="0"/>
              <a:t>محدودیت از </a:t>
            </a:r>
            <a:r>
              <a:rPr lang="en-US" dirty="0"/>
              <a:t>DUM</a:t>
            </a:r>
            <a:r>
              <a:rPr lang="fa-IR" dirty="0"/>
              <a:t> منجر به </a:t>
            </a:r>
            <a:r>
              <a:rPr lang="en-US" dirty="0"/>
              <a:t>DUM</a:t>
            </a:r>
            <a:r>
              <a:rPr lang="fa-IR" dirty="0"/>
              <a:t> می شود</a:t>
            </a:r>
            <a:r>
              <a:rPr lang="fa-IR" dirty="0" smtClean="0"/>
              <a:t>.</a:t>
            </a:r>
          </a:p>
          <a:p>
            <a:pPr lvl="0">
              <a:buFont typeface="Wingdings" pitchFamily="2" charset="2"/>
              <a:buChar char="ü"/>
            </a:pPr>
            <a:endParaRPr lang="fa-IR" dirty="0" smtClean="0"/>
          </a:p>
          <a:p>
            <a:pPr lvl="0">
              <a:buFont typeface="Wingdings" pitchFamily="2" charset="2"/>
              <a:buChar char="ü"/>
            </a:pPr>
            <a:endParaRPr lang="en-US" dirty="0"/>
          </a:p>
          <a:p>
            <a:pPr lvl="0">
              <a:buFont typeface="Wingdings" pitchFamily="2" charset="2"/>
              <a:buChar char="ü"/>
            </a:pPr>
            <a:r>
              <a:rPr lang="fa-IR" dirty="0"/>
              <a:t>تصویر هر رابطه ای روی هیچ صفتی، وقتی منجر به </a:t>
            </a:r>
            <a:r>
              <a:rPr lang="en-US" dirty="0"/>
              <a:t>DUM</a:t>
            </a:r>
            <a:r>
              <a:rPr lang="fa-IR" dirty="0"/>
              <a:t> می شود که رابطه اصلی تهی باشد وگرنه برابر </a:t>
            </a:r>
            <a:r>
              <a:rPr lang="en-US" dirty="0"/>
              <a:t>DEE</a:t>
            </a:r>
            <a:r>
              <a:rPr lang="fa-IR" dirty="0"/>
              <a:t> می گردد. </a:t>
            </a:r>
            <a:endParaRPr lang="fa-IR" dirty="0" smtClean="0"/>
          </a:p>
          <a:p>
            <a:pPr marL="320040" lvl="1" indent="0">
              <a:buNone/>
            </a:pPr>
            <a:r>
              <a:rPr lang="fa-IR" dirty="0" smtClean="0"/>
              <a:t>به </a:t>
            </a:r>
            <a:r>
              <a:rPr lang="fa-IR" dirty="0"/>
              <a:t>طور خاص تصویر </a:t>
            </a:r>
            <a:r>
              <a:rPr lang="en-US" dirty="0"/>
              <a:t>DEE</a:t>
            </a:r>
            <a:r>
              <a:rPr lang="fa-IR" dirty="0"/>
              <a:t> یا </a:t>
            </a:r>
            <a:r>
              <a:rPr lang="en-US" dirty="0"/>
              <a:t>DUM</a:t>
            </a:r>
            <a:r>
              <a:rPr lang="fa-IR" dirty="0"/>
              <a:t> ، بر روی هیچ صفتی ، برابر با ورودی آن است</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130</a:t>
            </a:fld>
            <a:endParaRPr lang="en-US"/>
          </a:p>
        </p:txBody>
      </p:sp>
    </p:spTree>
    <p:extLst>
      <p:ext uri="{BB962C8B-B14F-4D97-AF65-F5344CB8AC3E}">
        <p14:creationId xmlns:p14="http://schemas.microsoft.com/office/powerpoint/2010/main" val="1054825565"/>
      </p:ext>
    </p:extLst>
  </p:cSld>
  <p:clrMapOvr>
    <a:masterClrMapping/>
  </p:clrMapOvr>
  <mc:AlternateContent xmlns:mc="http://schemas.openxmlformats.org/markup-compatibility/2006" xmlns:p14="http://schemas.microsoft.com/office/powerpoint/2010/main">
    <mc:Choice Requires="p14">
      <p:transition spd="slow" p14:dur="1200">
        <p14:prism dir="d"/>
      </p:transition>
    </mc:Choice>
    <mc:Fallback xmlns="">
      <p:transition spd="slow">
        <p:fade/>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762000"/>
            <a:ext cx="8382000" cy="5334000"/>
          </a:xfrm>
        </p:spPr>
        <p:txBody>
          <a:bodyPr>
            <a:normAutofit/>
          </a:bodyPr>
          <a:lstStyle/>
          <a:p>
            <a:pPr>
              <a:buFont typeface="Wingdings" pitchFamily="2" charset="2"/>
              <a:buChar char="ü"/>
            </a:pPr>
            <a:r>
              <a:rPr lang="fa-IR" dirty="0"/>
              <a:t>در مورد عملگر تقسیم ( تقسیم دو عملوندی ) قواعد زیر را داریم</a:t>
            </a:r>
            <a:r>
              <a:rPr lang="fa-IR" dirty="0" smtClean="0"/>
              <a:t>:</a:t>
            </a:r>
          </a:p>
          <a:p>
            <a:pPr lvl="0">
              <a:buFont typeface="Wingdings" pitchFamily="2" charset="2"/>
              <a:buChar char="ü"/>
            </a:pPr>
            <a:endParaRPr lang="en-US" dirty="0"/>
          </a:p>
          <a:p>
            <a:pPr marL="0" indent="0" algn="l" rtl="0">
              <a:buNone/>
            </a:pPr>
            <a:r>
              <a:rPr lang="en-US" dirty="0"/>
              <a:t>R ÷ DEE = DEE ÷ R = R</a:t>
            </a:r>
          </a:p>
          <a:p>
            <a:pPr marL="0" indent="0" algn="l" rtl="0">
              <a:buNone/>
            </a:pPr>
            <a:r>
              <a:rPr lang="en-US" dirty="0"/>
              <a:t>R ÷ DUM = DUM ÷ R = R </a:t>
            </a:r>
            <a:r>
              <a:rPr lang="fa-IR" dirty="0"/>
              <a:t>رابطه </a:t>
            </a:r>
            <a:r>
              <a:rPr lang="fa-IR" dirty="0" smtClean="0"/>
              <a:t>خالی</a:t>
            </a:r>
          </a:p>
          <a:p>
            <a:pPr algn="l" rtl="0">
              <a:buFont typeface="Wingdings" pitchFamily="2" charset="2"/>
              <a:buChar char="ü"/>
            </a:pPr>
            <a:endParaRPr lang="en-US" dirty="0"/>
          </a:p>
          <a:p>
            <a:pPr marL="0" indent="0">
              <a:buNone/>
            </a:pPr>
            <a:r>
              <a:rPr lang="fa-IR" dirty="0"/>
              <a:t>منظور از رابطه خالی </a:t>
            </a:r>
            <a:r>
              <a:rPr lang="en-US" dirty="0"/>
              <a:t>R</a:t>
            </a:r>
            <a:r>
              <a:rPr lang="fa-IR" dirty="0"/>
              <a:t> ، رابطه ای است تهی که عنوان آن همانند رابطه </a:t>
            </a:r>
            <a:r>
              <a:rPr lang="en-US" dirty="0"/>
              <a:t>R</a:t>
            </a:r>
            <a:r>
              <a:rPr lang="fa-IR" dirty="0"/>
              <a:t> است</a:t>
            </a:r>
            <a:r>
              <a:rPr lang="fa-IR" dirty="0" smtClean="0"/>
              <a:t>.</a:t>
            </a:r>
          </a:p>
          <a:p>
            <a:pPr marL="320040" lvl="1" indent="0" algn="ctr">
              <a:buNone/>
            </a:pPr>
            <a:r>
              <a:rPr lang="fa-IR" dirty="0" smtClean="0"/>
              <a:t>اگر </a:t>
            </a:r>
            <a:r>
              <a:rPr lang="en-US" dirty="0" smtClean="0"/>
              <a:t>R</a:t>
            </a:r>
            <a:r>
              <a:rPr lang="fa-IR" dirty="0" smtClean="0"/>
              <a:t> غیر تهی باشد     </a:t>
            </a:r>
            <a:r>
              <a:rPr lang="en-US" dirty="0" smtClean="0"/>
              <a:t>DEE</a:t>
            </a:r>
            <a:endParaRPr lang="en-US" dirty="0"/>
          </a:p>
          <a:p>
            <a:pPr marL="0" indent="0" algn="l" rtl="0">
              <a:buNone/>
            </a:pPr>
            <a:r>
              <a:rPr lang="en-US" dirty="0"/>
              <a:t>R ÷ </a:t>
            </a:r>
            <a:r>
              <a:rPr lang="en-US" dirty="0" smtClean="0"/>
              <a:t>R </a:t>
            </a:r>
            <a:r>
              <a:rPr lang="en-US" dirty="0"/>
              <a:t>=</a:t>
            </a:r>
            <a:endParaRPr lang="fa-IR" dirty="0" smtClean="0"/>
          </a:p>
          <a:p>
            <a:pPr marL="274320" lvl="2" indent="0" algn="ctr">
              <a:buNone/>
            </a:pPr>
            <a:r>
              <a:rPr lang="fa-IR" sz="2200" dirty="0"/>
              <a:t>اگر </a:t>
            </a:r>
            <a:r>
              <a:rPr lang="en-US" sz="2200" dirty="0"/>
              <a:t>R</a:t>
            </a:r>
            <a:r>
              <a:rPr lang="fa-IR" sz="2200" dirty="0"/>
              <a:t> </a:t>
            </a:r>
            <a:r>
              <a:rPr lang="fa-IR" sz="2200" dirty="0" smtClean="0"/>
              <a:t>تهی </a:t>
            </a:r>
            <a:r>
              <a:rPr lang="fa-IR" sz="2200" dirty="0"/>
              <a:t>باشد     </a:t>
            </a:r>
            <a:r>
              <a:rPr lang="en-US" sz="2200" dirty="0" smtClean="0"/>
              <a:t>DUM     </a:t>
            </a:r>
            <a:endParaRPr lang="en-US" sz="2200" dirty="0"/>
          </a:p>
          <a:p>
            <a:pPr marL="0" indent="0">
              <a:buNone/>
            </a:pPr>
            <a:endParaRPr lang="fa-IR" dirty="0"/>
          </a:p>
          <a:p>
            <a:pPr marL="0" indent="0" algn="ctr">
              <a:buNone/>
            </a:pPr>
            <a:r>
              <a:rPr lang="fa-IR" dirty="0"/>
              <a:t>با توجه به نکات تقسیم متوجه می شویم که در جبر رابطه ای مانند حساب معمولی مشکل تقسیم عدد بر صفر را نداریم و عمل تقسیم در جبر رابطه ای بسته است.</a:t>
            </a:r>
            <a:endParaRPr lang="en-US" dirty="0"/>
          </a:p>
          <a:p>
            <a:pPr>
              <a:buFont typeface="Wingdings" pitchFamily="2" charset="2"/>
              <a:buChar char="ü"/>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131</a:t>
            </a:fld>
            <a:endParaRPr lang="en-US"/>
          </a:p>
        </p:txBody>
      </p:sp>
      <p:sp>
        <p:nvSpPr>
          <p:cNvPr id="2" name="Left Brace 1"/>
          <p:cNvSpPr/>
          <p:nvPr/>
        </p:nvSpPr>
        <p:spPr>
          <a:xfrm>
            <a:off x="2133600" y="3276600"/>
            <a:ext cx="609600" cy="1143000"/>
          </a:xfrm>
          <a:prstGeom prst="leftBrace">
            <a:avLst>
              <a:gd name="adj1" fmla="val 16666"/>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3214257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solidFill>
                  <a:schemeClr val="tx1"/>
                </a:solidFill>
                <a:cs typeface="B Nazanin" pitchFamily="2" charset="-78"/>
              </a:rPr>
              <a:t>پایان فصل </a:t>
            </a:r>
            <a:r>
              <a:rPr lang="fa-IR" dirty="0" smtClean="0">
                <a:solidFill>
                  <a:schemeClr val="tx1"/>
                </a:solidFill>
                <a:cs typeface="B Nazanin" pitchFamily="2" charset="-78"/>
              </a:rPr>
              <a:t>چهارم</a:t>
            </a:r>
            <a:endParaRPr lang="en-US" dirty="0"/>
          </a:p>
        </p:txBody>
      </p:sp>
      <p:sp>
        <p:nvSpPr>
          <p:cNvPr id="4" name="Slide Number Placeholder 3"/>
          <p:cNvSpPr>
            <a:spLocks noGrp="1"/>
          </p:cNvSpPr>
          <p:nvPr>
            <p:ph type="sldNum" sz="quarter" idx="12"/>
          </p:nvPr>
        </p:nvSpPr>
        <p:spPr>
          <a:xfrm>
            <a:off x="7620000" y="6248400"/>
            <a:ext cx="762000" cy="365125"/>
          </a:xfrm>
        </p:spPr>
        <p:txBody>
          <a:bodyPr/>
          <a:lstStyle/>
          <a:p>
            <a:fld id="{B6F15528-21DE-4FAA-801E-634DDDAF4B2B}" type="slidenum">
              <a:rPr lang="en-US" smtClean="0"/>
              <a:pPr/>
              <a:t>132</a:t>
            </a:fld>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3788" b="3788"/>
          <a:stretch>
            <a:fillRect/>
          </a:stretch>
        </p:blipFill>
        <p:spPr>
          <a:xfrm>
            <a:off x="777875" y="457200"/>
            <a:ext cx="7543800" cy="4648200"/>
          </a:xfrm>
        </p:spPr>
      </p:pic>
    </p:spTree>
    <p:extLst>
      <p:ext uri="{BB962C8B-B14F-4D97-AF65-F5344CB8AC3E}">
        <p14:creationId xmlns:p14="http://schemas.microsoft.com/office/powerpoint/2010/main" val="686127604"/>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a:t>عملگر پرتو</a:t>
            </a:r>
            <a:endParaRPr lang="en-US" sz="4000" dirty="0"/>
          </a:p>
        </p:txBody>
      </p:sp>
      <p:sp>
        <p:nvSpPr>
          <p:cNvPr id="3" name="Content Placeholder 2"/>
          <p:cNvSpPr>
            <a:spLocks noGrp="1"/>
          </p:cNvSpPr>
          <p:nvPr>
            <p:ph idx="1"/>
          </p:nvPr>
        </p:nvSpPr>
        <p:spPr>
          <a:xfrm>
            <a:off x="381000" y="1676400"/>
            <a:ext cx="8229600" cy="1828800"/>
          </a:xfrm>
        </p:spPr>
        <p:txBody>
          <a:bodyPr>
            <a:normAutofit/>
          </a:bodyPr>
          <a:lstStyle/>
          <a:p>
            <a:pPr marL="0" indent="0">
              <a:buNone/>
            </a:pPr>
            <a:r>
              <a:rPr lang="fa-IR" b="1" u="sng" dirty="0"/>
              <a:t>مثال </a:t>
            </a:r>
            <a:r>
              <a:rPr lang="fa-IR" b="1" u="sng" dirty="0" smtClean="0"/>
              <a:t>4:</a:t>
            </a:r>
          </a:p>
          <a:p>
            <a:pPr marL="0" indent="0">
              <a:buNone/>
            </a:pPr>
            <a:r>
              <a:rPr lang="fa-IR" b="1" dirty="0" smtClean="0">
                <a:solidFill>
                  <a:schemeClr val="accent1">
                    <a:lumMod val="75000"/>
                  </a:schemeClr>
                </a:solidFill>
              </a:rPr>
              <a:t>ستون </a:t>
            </a:r>
            <a:r>
              <a:rPr lang="fa-IR" b="1" dirty="0">
                <a:solidFill>
                  <a:schemeClr val="accent1">
                    <a:lumMod val="75000"/>
                  </a:schemeClr>
                </a:solidFill>
              </a:rPr>
              <a:t>های </a:t>
            </a:r>
            <a:r>
              <a:rPr lang="en-US" b="1" dirty="0" err="1">
                <a:solidFill>
                  <a:schemeClr val="accent1">
                    <a:lumMod val="75000"/>
                  </a:schemeClr>
                </a:solidFill>
              </a:rPr>
              <a:t>Qty</a:t>
            </a:r>
            <a:r>
              <a:rPr lang="fa-IR" b="1" dirty="0">
                <a:solidFill>
                  <a:schemeClr val="accent1">
                    <a:lumMod val="75000"/>
                  </a:schemeClr>
                </a:solidFill>
              </a:rPr>
              <a:t> و </a:t>
            </a:r>
            <a:r>
              <a:rPr lang="en-US" b="1" dirty="0">
                <a:solidFill>
                  <a:schemeClr val="accent1">
                    <a:lumMod val="75000"/>
                  </a:schemeClr>
                </a:solidFill>
              </a:rPr>
              <a:t>P#</a:t>
            </a:r>
            <a:r>
              <a:rPr lang="fa-IR" b="1" dirty="0">
                <a:solidFill>
                  <a:schemeClr val="accent1">
                    <a:lumMod val="75000"/>
                  </a:schemeClr>
                </a:solidFill>
              </a:rPr>
              <a:t> را از جدول </a:t>
            </a:r>
            <a:r>
              <a:rPr lang="en-US" b="1" dirty="0">
                <a:solidFill>
                  <a:schemeClr val="accent1">
                    <a:lumMod val="75000"/>
                  </a:schemeClr>
                </a:solidFill>
              </a:rPr>
              <a:t>SP</a:t>
            </a:r>
            <a:r>
              <a:rPr lang="fa-IR" b="1" dirty="0">
                <a:solidFill>
                  <a:schemeClr val="accent1">
                    <a:lumMod val="75000"/>
                  </a:schemeClr>
                </a:solidFill>
              </a:rPr>
              <a:t> نمایش دهید.</a:t>
            </a:r>
            <a:r>
              <a:rPr lang="en-US" b="1" dirty="0">
                <a:solidFill>
                  <a:schemeClr val="accent1">
                    <a:lumMod val="75000"/>
                  </a:schemeClr>
                </a:solidFill>
              </a:rPr>
              <a:t> </a:t>
            </a:r>
          </a:p>
        </p:txBody>
      </p:sp>
      <p:sp>
        <p:nvSpPr>
          <p:cNvPr id="4" name="Slide Number Placeholder 3"/>
          <p:cNvSpPr>
            <a:spLocks noGrp="1"/>
          </p:cNvSpPr>
          <p:nvPr>
            <p:ph type="sldNum" sz="quarter" idx="12"/>
          </p:nvPr>
        </p:nvSpPr>
        <p:spPr>
          <a:xfrm>
            <a:off x="8229600" y="6413500"/>
            <a:ext cx="762000" cy="365125"/>
          </a:xfrm>
        </p:spPr>
        <p:txBody>
          <a:bodyPr/>
          <a:lstStyle/>
          <a:p>
            <a:fld id="{B6F15528-21DE-4FAA-801E-634DDDAF4B2B}" type="slidenum">
              <a:rPr lang="en-US" smtClean="0"/>
              <a:pPr/>
              <a:t>14</a:t>
            </a:fld>
            <a:endParaRPr lang="en-US" dirty="0"/>
          </a:p>
        </p:txBody>
      </p:sp>
      <p:sp>
        <p:nvSpPr>
          <p:cNvPr id="6" name="Rectangle 5"/>
          <p:cNvSpPr/>
          <p:nvPr/>
        </p:nvSpPr>
        <p:spPr>
          <a:xfrm>
            <a:off x="3505200" y="4216096"/>
            <a:ext cx="1947640" cy="9144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800" dirty="0">
                <a:solidFill>
                  <a:schemeClr val="tx1"/>
                </a:solidFill>
              </a:rPr>
              <a:t>π</a:t>
            </a:r>
            <a:r>
              <a:rPr lang="en-US" sz="2800" baseline="-25000" dirty="0">
                <a:solidFill>
                  <a:schemeClr val="tx1"/>
                </a:solidFill>
              </a:rPr>
              <a:t> P#,</a:t>
            </a:r>
            <a:r>
              <a:rPr lang="en-US" sz="2800" baseline="-25000" dirty="0" err="1">
                <a:solidFill>
                  <a:schemeClr val="tx1"/>
                </a:solidFill>
              </a:rPr>
              <a:t>Qty</a:t>
            </a:r>
            <a:r>
              <a:rPr lang="en-US" sz="2800" dirty="0">
                <a:solidFill>
                  <a:schemeClr val="tx1"/>
                </a:solidFill>
              </a:rPr>
              <a:t> </a:t>
            </a:r>
            <a:r>
              <a:rPr lang="en-US" sz="2000" dirty="0">
                <a:solidFill>
                  <a:schemeClr val="tx1"/>
                </a:solidFill>
              </a:rPr>
              <a:t>(SP)</a:t>
            </a:r>
            <a:endParaRPr lang="fa-IR" sz="2000" dirty="0">
              <a:solidFill>
                <a:schemeClr val="tx1"/>
              </a:solidFill>
            </a:endParaRPr>
          </a:p>
        </p:txBody>
      </p:sp>
      <p:sp>
        <p:nvSpPr>
          <p:cNvPr id="12" name="Text Box 2"/>
          <p:cNvSpPr txBox="1">
            <a:spLocks noChangeArrowheads="1"/>
          </p:cNvSpPr>
          <p:nvPr/>
        </p:nvSpPr>
        <p:spPr bwMode="auto">
          <a:xfrm>
            <a:off x="6324600" y="4361189"/>
            <a:ext cx="1885950" cy="143001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b="0" i="0" u="none" strike="noStrike" cap="none" normalizeH="0" baseline="0" dirty="0" smtClean="0">
                <a:ln>
                  <a:noFill/>
                </a:ln>
                <a:solidFill>
                  <a:schemeClr val="tx1"/>
                </a:solidFill>
                <a:effectLst/>
                <a:latin typeface="Arial" pitchFamily="34" charset="0"/>
                <a:ea typeface="Arial" pitchFamily="34" charset="0"/>
                <a:cs typeface="Arial" pitchFamily="34" charset="0"/>
              </a:rPr>
              <a:t>خروجی</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Calibri" pitchFamily="34" charset="0"/>
                <a:ea typeface="Arial" pitchFamily="34" charset="0"/>
                <a:cs typeface="Arial" pitchFamily="34" charset="0"/>
              </a:rPr>
              <a:t>P1	300</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Calibri" pitchFamily="34" charset="0"/>
                <a:ea typeface="Arial" pitchFamily="34" charset="0"/>
                <a:cs typeface="Arial" pitchFamily="34" charset="0"/>
              </a:rPr>
              <a:t>P2	200</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Calibri" pitchFamily="34" charset="0"/>
                <a:ea typeface="Arial" pitchFamily="34" charset="0"/>
                <a:cs typeface="Arial" pitchFamily="34" charset="0"/>
              </a:rPr>
              <a:t>P3	400</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Calibri" pitchFamily="34" charset="0"/>
                <a:ea typeface="Arial" pitchFamily="34" charset="0"/>
                <a:cs typeface="Arial" pitchFamily="34" charset="0"/>
              </a:rPr>
              <a:t>P2	400</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6" name="Straight Connector 15"/>
          <p:cNvCxnSpPr/>
          <p:nvPr/>
        </p:nvCxnSpPr>
        <p:spPr>
          <a:xfrm>
            <a:off x="6324600" y="4711092"/>
            <a:ext cx="1885950" cy="0"/>
          </a:xfrm>
          <a:prstGeom prst="line">
            <a:avLst/>
          </a:prstGeom>
        </p:spPr>
        <p:style>
          <a:lnRef idx="1">
            <a:schemeClr val="accent1"/>
          </a:lnRef>
          <a:fillRef idx="0">
            <a:schemeClr val="accent1"/>
          </a:fillRef>
          <a:effectRef idx="0">
            <a:schemeClr val="accent1"/>
          </a:effectRef>
          <a:fontRef idx="minor">
            <a:schemeClr val="tx1"/>
          </a:fontRef>
        </p:style>
      </p:cxn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838200"/>
            <a:ext cx="1866900" cy="2800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2259958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randombar(horizontal)">
                                      <p:cBhvr>
                                        <p:cTn id="12" dur="500"/>
                                        <p:tgtEl>
                                          <p:spTgt spid="16"/>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indent="0"/>
            <a:r>
              <a:rPr lang="fa-IR" u="sng" dirty="0"/>
              <a:t>تذکر: </a:t>
            </a:r>
            <a:endParaRPr lang="en-US" u="sng" dirty="0"/>
          </a:p>
        </p:txBody>
      </p:sp>
      <p:sp>
        <p:nvSpPr>
          <p:cNvPr id="3" name="Content Placeholder 2"/>
          <p:cNvSpPr>
            <a:spLocks noGrp="1"/>
          </p:cNvSpPr>
          <p:nvPr>
            <p:ph idx="1"/>
          </p:nvPr>
        </p:nvSpPr>
        <p:spPr>
          <a:xfrm>
            <a:off x="2590800" y="1676400"/>
            <a:ext cx="6248400" cy="2362200"/>
          </a:xfrm>
        </p:spPr>
        <p:txBody>
          <a:bodyPr>
            <a:normAutofit lnSpcReduction="10000"/>
          </a:bodyPr>
          <a:lstStyle/>
          <a:p>
            <a:pPr marL="0" indent="0">
              <a:buNone/>
            </a:pPr>
            <a:r>
              <a:rPr lang="fa-IR" dirty="0" smtClean="0"/>
              <a:t>با </a:t>
            </a:r>
            <a:r>
              <a:rPr lang="fa-IR" dirty="0"/>
              <a:t>ترکیب کردن عملگرهای </a:t>
            </a:r>
            <a:r>
              <a:rPr lang="en-US" dirty="0">
                <a:sym typeface="Symbol"/>
              </a:rPr>
              <a:t></a:t>
            </a:r>
            <a:r>
              <a:rPr lang="fa-IR" dirty="0"/>
              <a:t> و </a:t>
            </a:r>
            <a:r>
              <a:rPr lang="en-US" dirty="0"/>
              <a:t>π</a:t>
            </a:r>
            <a:r>
              <a:rPr lang="fa-IR" dirty="0"/>
              <a:t> می توان اطلاعات بیشتری را از جدول بدست آورد</a:t>
            </a:r>
            <a:r>
              <a:rPr lang="fa-IR" dirty="0" smtClean="0"/>
              <a:t>.</a:t>
            </a:r>
          </a:p>
          <a:p>
            <a:pPr marL="0" indent="0">
              <a:buNone/>
            </a:pPr>
            <a:endParaRPr lang="fa-IR" dirty="0" smtClean="0"/>
          </a:p>
          <a:p>
            <a:pPr marL="0" indent="0">
              <a:buNone/>
            </a:pPr>
            <a:r>
              <a:rPr lang="fa-IR" b="1" u="sng" dirty="0" smtClean="0"/>
              <a:t>مثال 5:</a:t>
            </a:r>
          </a:p>
          <a:p>
            <a:pPr marL="0" indent="0">
              <a:buNone/>
            </a:pPr>
            <a:r>
              <a:rPr lang="fa-IR" b="1" dirty="0">
                <a:solidFill>
                  <a:schemeClr val="accent1">
                    <a:lumMod val="75000"/>
                  </a:schemeClr>
                </a:solidFill>
              </a:rPr>
              <a:t>شماره تهیه کنندگانی و قطعات تولیدی </a:t>
            </a:r>
            <a:r>
              <a:rPr lang="fa-IR" b="1" dirty="0" smtClean="0">
                <a:solidFill>
                  <a:schemeClr val="accent1">
                    <a:lumMod val="75000"/>
                  </a:schemeClr>
                </a:solidFill>
              </a:rPr>
              <a:t>آن ها </a:t>
            </a:r>
            <a:r>
              <a:rPr lang="fa-IR" b="1" dirty="0">
                <a:solidFill>
                  <a:schemeClr val="accent1">
                    <a:lumMod val="75000"/>
                  </a:schemeClr>
                </a:solidFill>
              </a:rPr>
              <a:t>را چاپ کنید به شرط آنکه قطعه تولیدی </a:t>
            </a:r>
            <a:r>
              <a:rPr lang="fa-IR" b="1" dirty="0" smtClean="0">
                <a:solidFill>
                  <a:schemeClr val="accent1">
                    <a:lumMod val="75000"/>
                  </a:schemeClr>
                </a:solidFill>
              </a:rPr>
              <a:t>آن ها </a:t>
            </a:r>
            <a:r>
              <a:rPr lang="fa-IR" b="1" dirty="0">
                <a:solidFill>
                  <a:schemeClr val="accent1">
                    <a:lumMod val="75000"/>
                  </a:schemeClr>
                </a:solidFill>
              </a:rPr>
              <a:t>بیشتر از 200 عدد باشد.</a:t>
            </a:r>
            <a:endParaRPr lang="en-US" b="1" dirty="0">
              <a:solidFill>
                <a:schemeClr val="accent1">
                  <a:lumMod val="75000"/>
                </a:scheme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15</a:t>
            </a:fld>
            <a:endParaRPr lang="en-US"/>
          </a:p>
        </p:txBody>
      </p:sp>
      <p:sp>
        <p:nvSpPr>
          <p:cNvPr id="13" name="Rectangle 12"/>
          <p:cNvSpPr/>
          <p:nvPr/>
        </p:nvSpPr>
        <p:spPr>
          <a:xfrm>
            <a:off x="3733800" y="4902199"/>
            <a:ext cx="3453189" cy="584775"/>
          </a:xfrm>
          <a:prstGeom prst="rect">
            <a:avLst/>
          </a:prstGeom>
          <a:solidFill>
            <a:schemeClr val="accent1">
              <a:lumMod val="20000"/>
              <a:lumOff val="80000"/>
            </a:schemeClr>
          </a:solidFill>
          <a:ln>
            <a:solidFill>
              <a:schemeClr val="accent1"/>
            </a:solidFill>
          </a:ln>
        </p:spPr>
        <p:txBody>
          <a:bodyPr wrap="none">
            <a:spAutoFit/>
          </a:bodyPr>
          <a:lstStyle/>
          <a:p>
            <a:r>
              <a:rPr lang="en-US" sz="3200" dirty="0"/>
              <a:t>π </a:t>
            </a:r>
            <a:r>
              <a:rPr lang="en-US" sz="3200" baseline="-25000" dirty="0"/>
              <a:t>S#,P# </a:t>
            </a:r>
            <a:r>
              <a:rPr lang="en-US" sz="3200" dirty="0"/>
              <a:t>(</a:t>
            </a:r>
            <a:r>
              <a:rPr lang="en-US" sz="3200" dirty="0">
                <a:sym typeface="Symbol"/>
              </a:rPr>
              <a:t></a:t>
            </a:r>
            <a:r>
              <a:rPr lang="en-US" sz="3200" dirty="0"/>
              <a:t> </a:t>
            </a:r>
            <a:r>
              <a:rPr lang="en-US" sz="3200" baseline="-25000" dirty="0" err="1"/>
              <a:t>Qty</a:t>
            </a:r>
            <a:r>
              <a:rPr lang="en-US" sz="3200" baseline="-25000" dirty="0"/>
              <a:t>&gt;200</a:t>
            </a:r>
            <a:r>
              <a:rPr lang="en-US" sz="3200" dirty="0"/>
              <a:t> </a:t>
            </a:r>
            <a:r>
              <a:rPr lang="en-US" sz="2400" dirty="0"/>
              <a:t>(SP)</a:t>
            </a:r>
            <a:r>
              <a:rPr lang="en-US" sz="3200" dirty="0"/>
              <a:t>)</a:t>
            </a:r>
          </a:p>
        </p:txBody>
      </p:sp>
      <p:graphicFrame>
        <p:nvGraphicFramePr>
          <p:cNvPr id="15" name="Table 14"/>
          <p:cNvGraphicFramePr>
            <a:graphicFrameLocks noGrp="1"/>
          </p:cNvGraphicFramePr>
          <p:nvPr>
            <p:extLst>
              <p:ext uri="{D42A27DB-BD31-4B8C-83A1-F6EECF244321}">
                <p14:modId xmlns:p14="http://schemas.microsoft.com/office/powerpoint/2010/main" val="2194585442"/>
              </p:ext>
            </p:extLst>
          </p:nvPr>
        </p:nvGraphicFramePr>
        <p:xfrm>
          <a:off x="685800" y="4724813"/>
          <a:ext cx="1143000" cy="1402080"/>
        </p:xfrm>
        <a:graphic>
          <a:graphicData uri="http://schemas.openxmlformats.org/drawingml/2006/table">
            <a:tbl>
              <a:tblPr firstRow="1" firstCol="1" bandRow="1">
                <a:tableStyleId>{5C22544A-7EE6-4342-B048-85BDC9FD1C3A}</a:tableStyleId>
              </a:tblPr>
              <a:tblGrid>
                <a:gridCol w="569847"/>
                <a:gridCol w="573153"/>
              </a:tblGrid>
              <a:tr h="0">
                <a:tc>
                  <a:txBody>
                    <a:bodyPr/>
                    <a:lstStyle/>
                    <a:p>
                      <a:pPr algn="ctr">
                        <a:lnSpc>
                          <a:spcPct val="115000"/>
                        </a:lnSpc>
                        <a:spcAft>
                          <a:spcPts val="0"/>
                        </a:spcAft>
                      </a:pPr>
                      <a:r>
                        <a:rPr lang="en-US" sz="1600" dirty="0">
                          <a:solidFill>
                            <a:schemeClr val="tx1"/>
                          </a:solidFill>
                          <a:effectLst/>
                        </a:rPr>
                        <a:t>S#</a:t>
                      </a:r>
                      <a:endParaRPr lang="en-US" sz="1600" dirty="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algn="ctr">
                        <a:lnSpc>
                          <a:spcPct val="115000"/>
                        </a:lnSpc>
                        <a:spcAft>
                          <a:spcPts val="0"/>
                        </a:spcAft>
                      </a:pPr>
                      <a:r>
                        <a:rPr lang="en-US" sz="1600" dirty="0">
                          <a:solidFill>
                            <a:schemeClr val="tx1"/>
                          </a:solidFill>
                          <a:effectLst/>
                        </a:rPr>
                        <a:t>P#</a:t>
                      </a:r>
                      <a:endParaRPr lang="en-US" sz="1600" dirty="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r>
              <a:tr h="0">
                <a:tc>
                  <a:txBody>
                    <a:bodyPr/>
                    <a:lstStyle/>
                    <a:p>
                      <a:pPr algn="ctr">
                        <a:lnSpc>
                          <a:spcPct val="115000"/>
                        </a:lnSpc>
                        <a:spcAft>
                          <a:spcPts val="0"/>
                        </a:spcAft>
                      </a:pPr>
                      <a:r>
                        <a:rPr lang="en-US" sz="1600" b="1">
                          <a:solidFill>
                            <a:schemeClr val="tx1"/>
                          </a:solidFill>
                          <a:effectLst/>
                        </a:rPr>
                        <a:t>S1</a:t>
                      </a:r>
                    </a:p>
                    <a:p>
                      <a:pPr algn="ctr">
                        <a:lnSpc>
                          <a:spcPct val="115000"/>
                        </a:lnSpc>
                        <a:spcAft>
                          <a:spcPts val="0"/>
                        </a:spcAft>
                      </a:pPr>
                      <a:r>
                        <a:rPr lang="en-US" sz="1600" b="1">
                          <a:solidFill>
                            <a:schemeClr val="tx1"/>
                          </a:solidFill>
                          <a:effectLst/>
                        </a:rPr>
                        <a:t>S1</a:t>
                      </a:r>
                    </a:p>
                    <a:p>
                      <a:pPr algn="ctr">
                        <a:lnSpc>
                          <a:spcPct val="115000"/>
                        </a:lnSpc>
                        <a:spcAft>
                          <a:spcPts val="0"/>
                        </a:spcAft>
                      </a:pPr>
                      <a:r>
                        <a:rPr lang="en-US" sz="1600" b="1">
                          <a:solidFill>
                            <a:schemeClr val="tx1"/>
                          </a:solidFill>
                          <a:effectLst/>
                        </a:rPr>
                        <a:t>S2</a:t>
                      </a:r>
                    </a:p>
                    <a:p>
                      <a:pPr algn="ctr">
                        <a:lnSpc>
                          <a:spcPct val="115000"/>
                        </a:lnSpc>
                        <a:spcAft>
                          <a:spcPts val="0"/>
                        </a:spcAft>
                      </a:pPr>
                      <a:r>
                        <a:rPr lang="en-US" sz="1600" b="1">
                          <a:solidFill>
                            <a:schemeClr val="tx1"/>
                          </a:solidFill>
                          <a:effectLst/>
                        </a:rPr>
                        <a:t>S2</a:t>
                      </a:r>
                      <a:endParaRPr lang="en-US" sz="1600" b="1">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US" sz="1600" b="1" dirty="0">
                          <a:solidFill>
                            <a:schemeClr val="tx1"/>
                          </a:solidFill>
                          <a:effectLst/>
                        </a:rPr>
                        <a:t>P1</a:t>
                      </a:r>
                    </a:p>
                    <a:p>
                      <a:pPr algn="ctr">
                        <a:lnSpc>
                          <a:spcPct val="115000"/>
                        </a:lnSpc>
                        <a:spcAft>
                          <a:spcPts val="0"/>
                        </a:spcAft>
                      </a:pPr>
                      <a:r>
                        <a:rPr lang="en-US" sz="1600" b="1" dirty="0">
                          <a:solidFill>
                            <a:schemeClr val="tx1"/>
                          </a:solidFill>
                          <a:effectLst/>
                        </a:rPr>
                        <a:t>P3</a:t>
                      </a:r>
                    </a:p>
                    <a:p>
                      <a:pPr algn="ctr">
                        <a:lnSpc>
                          <a:spcPct val="115000"/>
                        </a:lnSpc>
                        <a:spcAft>
                          <a:spcPts val="0"/>
                        </a:spcAft>
                      </a:pPr>
                      <a:r>
                        <a:rPr lang="en-US" sz="1600" b="1" dirty="0">
                          <a:solidFill>
                            <a:schemeClr val="tx1"/>
                          </a:solidFill>
                          <a:effectLst/>
                        </a:rPr>
                        <a:t>P1</a:t>
                      </a:r>
                    </a:p>
                    <a:p>
                      <a:pPr algn="ctr">
                        <a:lnSpc>
                          <a:spcPct val="115000"/>
                        </a:lnSpc>
                        <a:spcAft>
                          <a:spcPts val="0"/>
                        </a:spcAft>
                      </a:pPr>
                      <a:r>
                        <a:rPr lang="en-US" sz="1600" b="1" dirty="0">
                          <a:solidFill>
                            <a:schemeClr val="tx1"/>
                          </a:solidFill>
                          <a:effectLst/>
                        </a:rPr>
                        <a:t>P2</a:t>
                      </a:r>
                      <a:endParaRPr lang="en-US" sz="1600" b="1" dirty="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16" name="Rectangle 4"/>
          <p:cNvSpPr>
            <a:spLocks noChangeArrowheads="1"/>
          </p:cNvSpPr>
          <p:nvPr/>
        </p:nvSpPr>
        <p:spPr bwMode="auto">
          <a:xfrm>
            <a:off x="367393" y="4350351"/>
            <a:ext cx="170905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a-I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خروجی</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250" y="533400"/>
            <a:ext cx="1866900" cy="2800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278727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randombar(horizontal)">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عملگرهای ∪ ، ∩ و –</a:t>
            </a:r>
            <a:endParaRPr lang="en-US" dirty="0"/>
          </a:p>
        </p:txBody>
      </p:sp>
      <p:sp>
        <p:nvSpPr>
          <p:cNvPr id="3" name="Content Placeholder 2"/>
          <p:cNvSpPr>
            <a:spLocks noGrp="1"/>
          </p:cNvSpPr>
          <p:nvPr>
            <p:ph idx="1"/>
          </p:nvPr>
        </p:nvSpPr>
        <p:spPr>
          <a:xfrm>
            <a:off x="3124200" y="1828800"/>
            <a:ext cx="5181600" cy="4038600"/>
          </a:xfrm>
        </p:spPr>
        <p:txBody>
          <a:bodyPr>
            <a:normAutofit/>
          </a:bodyPr>
          <a:lstStyle/>
          <a:p>
            <a:pPr marL="0" indent="0">
              <a:buNone/>
            </a:pPr>
            <a:r>
              <a:rPr lang="fa-IR" b="1" u="sng" dirty="0">
                <a:solidFill>
                  <a:schemeClr val="accent1">
                    <a:lumMod val="75000"/>
                  </a:schemeClr>
                </a:solidFill>
              </a:rPr>
              <a:t>اجتماع دو </a:t>
            </a:r>
            <a:r>
              <a:rPr lang="fa-IR" b="1" u="sng" dirty="0" smtClean="0">
                <a:solidFill>
                  <a:schemeClr val="accent1">
                    <a:lumMod val="75000"/>
                  </a:schemeClr>
                </a:solidFill>
              </a:rPr>
              <a:t>رابطه</a:t>
            </a:r>
            <a:r>
              <a:rPr lang="fa-IR" u="sng" dirty="0" smtClean="0"/>
              <a:t>:</a:t>
            </a:r>
          </a:p>
          <a:p>
            <a:pPr marL="0" indent="0">
              <a:buNone/>
            </a:pPr>
            <a:r>
              <a:rPr lang="fa-IR" dirty="0" smtClean="0"/>
              <a:t> </a:t>
            </a:r>
            <a:r>
              <a:rPr lang="fa-IR" dirty="0"/>
              <a:t>رابطه ای است که </a:t>
            </a:r>
            <a:r>
              <a:rPr lang="fa-IR" dirty="0" smtClean="0"/>
              <a:t>تاپل هایش </a:t>
            </a:r>
            <a:r>
              <a:rPr lang="fa-IR" dirty="0"/>
              <a:t>در یک یا هر دو رابطه وجود دارند. یعنی رکوردهای 2 جدول با هم ترکیب شده و رکوردهای تکراری یکبار نوشته می شوند. اجتماع را به یکی از دو صورت زیر نمایش می </a:t>
            </a:r>
            <a:r>
              <a:rPr lang="fa-IR" dirty="0" smtClean="0"/>
              <a:t>دهند: </a:t>
            </a:r>
          </a:p>
          <a:p>
            <a:pPr marL="0" indent="0">
              <a:buNone/>
            </a:pPr>
            <a:endParaRPr lang="fa-IR" dirty="0"/>
          </a:p>
          <a:p>
            <a:pPr marL="0" indent="0">
              <a:buNone/>
            </a:pPr>
            <a:endParaRPr lang="en-US" dirty="0"/>
          </a:p>
          <a:p>
            <a:pPr marL="0" indent="0" algn="ctr" rtl="0">
              <a:buNone/>
            </a:pPr>
            <a:r>
              <a:rPr lang="en-US" dirty="0"/>
              <a:t>R = R1 ∪ R2   </a:t>
            </a:r>
            <a:r>
              <a:rPr lang="fa-IR" dirty="0" smtClean="0"/>
              <a:t>      یا   </a:t>
            </a:r>
            <a:r>
              <a:rPr lang="en-US" dirty="0" smtClean="0"/>
              <a:t>R=R1 </a:t>
            </a:r>
            <a:r>
              <a:rPr lang="en-US" dirty="0"/>
              <a:t>Union R2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16</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057400"/>
            <a:ext cx="2362200" cy="21549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84808260"/>
      </p:ext>
    </p:extLst>
  </p:cSld>
  <p:clrMapOvr>
    <a:masterClrMapping/>
  </p:clrMapOvr>
  <p:transition spd="slow">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عملگرهای ∪ ، ∩ و –</a:t>
            </a:r>
            <a:endParaRPr lang="en-US" dirty="0"/>
          </a:p>
        </p:txBody>
      </p:sp>
      <p:sp>
        <p:nvSpPr>
          <p:cNvPr id="3" name="Content Placeholder 2"/>
          <p:cNvSpPr>
            <a:spLocks noGrp="1"/>
          </p:cNvSpPr>
          <p:nvPr>
            <p:ph idx="1"/>
          </p:nvPr>
        </p:nvSpPr>
        <p:spPr>
          <a:xfrm>
            <a:off x="4100286" y="1676400"/>
            <a:ext cx="4205514" cy="4419600"/>
          </a:xfrm>
        </p:spPr>
        <p:txBody>
          <a:bodyPr/>
          <a:lstStyle/>
          <a:p>
            <a:pPr marL="0" indent="0">
              <a:buNone/>
            </a:pPr>
            <a:r>
              <a:rPr lang="fa-IR" b="1" u="sng" dirty="0">
                <a:solidFill>
                  <a:schemeClr val="accent1">
                    <a:lumMod val="75000"/>
                  </a:schemeClr>
                </a:solidFill>
              </a:rPr>
              <a:t>اشتراک دو رابطه </a:t>
            </a:r>
            <a:endParaRPr lang="fa-IR" b="1" u="sng" dirty="0" smtClean="0">
              <a:solidFill>
                <a:schemeClr val="accent1">
                  <a:lumMod val="75000"/>
                </a:schemeClr>
              </a:solidFill>
            </a:endParaRPr>
          </a:p>
          <a:p>
            <a:pPr marL="0" indent="0">
              <a:buNone/>
            </a:pPr>
            <a:r>
              <a:rPr lang="fa-IR" dirty="0" smtClean="0"/>
              <a:t>رابطه </a:t>
            </a:r>
            <a:r>
              <a:rPr lang="fa-IR" dirty="0"/>
              <a:t>ای است که </a:t>
            </a:r>
            <a:r>
              <a:rPr lang="fa-IR" dirty="0" smtClean="0"/>
              <a:t>تاپل هایش </a:t>
            </a:r>
            <a:r>
              <a:rPr lang="fa-IR" dirty="0"/>
              <a:t>در هر دو رابطه وجود </a:t>
            </a:r>
            <a:r>
              <a:rPr lang="fa-IR" dirty="0" smtClean="0"/>
              <a:t>داشته </a:t>
            </a:r>
            <a:r>
              <a:rPr lang="fa-IR" dirty="0"/>
              <a:t>باشند</a:t>
            </a:r>
            <a:r>
              <a:rPr lang="fa-IR" dirty="0" smtClean="0"/>
              <a:t>:</a:t>
            </a:r>
          </a:p>
          <a:p>
            <a:pPr marL="0" indent="0">
              <a:buNone/>
            </a:pPr>
            <a:endParaRPr lang="fa-IR" dirty="0"/>
          </a:p>
          <a:p>
            <a:pPr marL="0" indent="0" algn="ctr">
              <a:buNone/>
            </a:pPr>
            <a:r>
              <a:rPr lang="fa-IR" dirty="0" smtClean="0"/>
              <a:t>  </a:t>
            </a:r>
            <a:r>
              <a:rPr lang="en-US" dirty="0" smtClean="0"/>
              <a:t>R=R1   Intersect     R2</a:t>
            </a:r>
            <a:r>
              <a:rPr lang="fa-IR" dirty="0" smtClean="0"/>
              <a:t>  </a:t>
            </a:r>
          </a:p>
          <a:p>
            <a:pPr marL="0" indent="0" algn="ctr">
              <a:buNone/>
            </a:pPr>
            <a:r>
              <a:rPr lang="fa-IR" dirty="0" smtClean="0"/>
              <a:t>    یا   </a:t>
            </a:r>
          </a:p>
          <a:p>
            <a:pPr marL="0" indent="0" algn="ctr">
              <a:buNone/>
            </a:pPr>
            <a:r>
              <a:rPr lang="fa-IR" dirty="0" smtClean="0"/>
              <a:t>      </a:t>
            </a:r>
            <a:r>
              <a:rPr lang="en-US" dirty="0"/>
              <a:t>R=R1 </a:t>
            </a:r>
            <a:r>
              <a:rPr lang="en-US" dirty="0" smtClean="0"/>
              <a:t> ∩  </a:t>
            </a:r>
            <a:r>
              <a:rPr lang="en-US" dirty="0"/>
              <a:t>R2</a:t>
            </a:r>
          </a:p>
          <a:p>
            <a:pPr marL="0" indent="0">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17</a:t>
            </a:fld>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19400"/>
            <a:ext cx="4100286" cy="190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6902890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عملگرهای ∪ ، ∩ و –</a:t>
            </a:r>
            <a:endParaRPr lang="en-US" dirty="0"/>
          </a:p>
        </p:txBody>
      </p:sp>
      <p:sp>
        <p:nvSpPr>
          <p:cNvPr id="3" name="Content Placeholder 2"/>
          <p:cNvSpPr>
            <a:spLocks noGrp="1"/>
          </p:cNvSpPr>
          <p:nvPr>
            <p:ph idx="1"/>
          </p:nvPr>
        </p:nvSpPr>
        <p:spPr>
          <a:xfrm>
            <a:off x="381000" y="2209800"/>
            <a:ext cx="8229600" cy="2057400"/>
          </a:xfrm>
        </p:spPr>
        <p:txBody>
          <a:bodyPr/>
          <a:lstStyle/>
          <a:p>
            <a:pPr marL="0" indent="0">
              <a:buNone/>
            </a:pPr>
            <a:r>
              <a:rPr lang="fa-IR" b="1" u="sng" dirty="0">
                <a:solidFill>
                  <a:schemeClr val="accent1">
                    <a:lumMod val="75000"/>
                  </a:schemeClr>
                </a:solidFill>
              </a:rPr>
              <a:t>تفاضل دو رابطه، </a:t>
            </a:r>
            <a:endParaRPr lang="en-US" b="1" u="sng" dirty="0" smtClean="0">
              <a:solidFill>
                <a:schemeClr val="accent1">
                  <a:lumMod val="75000"/>
                </a:schemeClr>
              </a:solidFill>
            </a:endParaRPr>
          </a:p>
          <a:p>
            <a:pPr marL="0" indent="0">
              <a:buNone/>
            </a:pPr>
            <a:r>
              <a:rPr lang="fa-IR" dirty="0" smtClean="0"/>
              <a:t>رابطه </a:t>
            </a:r>
            <a:r>
              <a:rPr lang="fa-IR" dirty="0"/>
              <a:t>ای است که </a:t>
            </a:r>
            <a:r>
              <a:rPr lang="fa-IR" dirty="0" smtClean="0"/>
              <a:t>تاپل</a:t>
            </a:r>
            <a:r>
              <a:rPr lang="fa-IR" dirty="0"/>
              <a:t> </a:t>
            </a:r>
            <a:r>
              <a:rPr lang="fa-IR" dirty="0" smtClean="0"/>
              <a:t>هایش </a:t>
            </a:r>
            <a:r>
              <a:rPr lang="fa-IR" dirty="0"/>
              <a:t>در رابطه اول موجود است ولی در رابطه دوم وجود ندارد</a:t>
            </a:r>
            <a:r>
              <a:rPr lang="fa-IR" dirty="0" smtClean="0"/>
              <a:t>.</a:t>
            </a:r>
          </a:p>
          <a:p>
            <a:pPr marL="0" indent="0">
              <a:buNone/>
            </a:pPr>
            <a:endParaRPr lang="fa-IR" dirty="0" smtClean="0"/>
          </a:p>
          <a:p>
            <a:pPr marL="0" indent="0" algn="ctr">
              <a:buNone/>
            </a:pPr>
            <a:r>
              <a:rPr lang="en-US" dirty="0" smtClean="0"/>
              <a:t>R=R1    Minus     </a:t>
            </a:r>
            <a:r>
              <a:rPr lang="en-US" dirty="0"/>
              <a:t>R2</a:t>
            </a:r>
            <a:r>
              <a:rPr lang="fa-IR" dirty="0"/>
              <a:t> </a:t>
            </a:r>
            <a:r>
              <a:rPr lang="fa-IR" dirty="0" smtClean="0"/>
              <a:t>           یا         </a:t>
            </a:r>
            <a:r>
              <a:rPr lang="en-US" dirty="0" smtClean="0"/>
              <a:t>R=R1- R2</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18</a:t>
            </a:fld>
            <a:endParaRPr lang="en-US"/>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262" y="4409371"/>
            <a:ext cx="2590800" cy="15477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5981699"/>
            <a:ext cx="1457325" cy="36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6902890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indent="0"/>
            <a:r>
              <a:rPr lang="fa-IR" sz="4400" dirty="0">
                <a:solidFill>
                  <a:schemeClr val="tx1"/>
                </a:solidFill>
              </a:rPr>
              <a:t>اجتماع دو رابطه:</a:t>
            </a:r>
          </a:p>
        </p:txBody>
      </p:sp>
      <p:sp>
        <p:nvSpPr>
          <p:cNvPr id="3" name="Content Placeholder 2"/>
          <p:cNvSpPr>
            <a:spLocks noGrp="1"/>
          </p:cNvSpPr>
          <p:nvPr>
            <p:ph idx="1"/>
          </p:nvPr>
        </p:nvSpPr>
        <p:spPr>
          <a:xfrm>
            <a:off x="647700" y="1981200"/>
            <a:ext cx="7848600" cy="990600"/>
          </a:xfrm>
        </p:spPr>
        <p:txBody>
          <a:bodyPr>
            <a:normAutofit/>
          </a:bodyPr>
          <a:lstStyle/>
          <a:p>
            <a:pPr marL="0" indent="0">
              <a:buNone/>
            </a:pPr>
            <a:r>
              <a:rPr lang="fa-IR" b="1" u="sng" dirty="0"/>
              <a:t>مثال 6</a:t>
            </a:r>
            <a:r>
              <a:rPr lang="fa-IR" b="1" u="sng" dirty="0" smtClean="0"/>
              <a:t>:</a:t>
            </a:r>
            <a:endParaRPr lang="en-US" b="1" u="sng" dirty="0" smtClean="0"/>
          </a:p>
          <a:p>
            <a:pPr marL="0" indent="0">
              <a:buNone/>
            </a:pPr>
            <a:r>
              <a:rPr lang="fa-IR" b="1" dirty="0" smtClean="0">
                <a:solidFill>
                  <a:schemeClr val="accent1">
                    <a:lumMod val="75000"/>
                  </a:schemeClr>
                </a:solidFill>
              </a:rPr>
              <a:t> </a:t>
            </a:r>
            <a:r>
              <a:rPr lang="fa-IR" b="1" dirty="0">
                <a:solidFill>
                  <a:schemeClr val="accent1">
                    <a:lumMod val="75000"/>
                  </a:schemeClr>
                </a:solidFill>
              </a:rPr>
              <a:t>لیست شهرهای تهیه کنندگان و قطعات را </a:t>
            </a:r>
            <a:r>
              <a:rPr lang="fa-IR" b="1" dirty="0" smtClean="0">
                <a:solidFill>
                  <a:schemeClr val="accent1">
                    <a:lumMod val="75000"/>
                  </a:schemeClr>
                </a:solidFill>
              </a:rPr>
              <a:t>بدهید</a:t>
            </a:r>
            <a:r>
              <a:rPr lang="en-US" b="1" dirty="0" smtClean="0">
                <a:solidFill>
                  <a:schemeClr val="accent1">
                    <a:lumMod val="75000"/>
                  </a:schemeClr>
                </a:solidFill>
              </a:rPr>
              <a:t>.</a:t>
            </a:r>
            <a:endParaRPr lang="en-US" dirty="0" smtClean="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19</a:t>
            </a:fld>
            <a:endParaRPr lang="en-US"/>
          </a:p>
        </p:txBody>
      </p:sp>
      <p:sp>
        <p:nvSpPr>
          <p:cNvPr id="9" name="Rectangle 8"/>
          <p:cNvSpPr/>
          <p:nvPr/>
        </p:nvSpPr>
        <p:spPr>
          <a:xfrm>
            <a:off x="1371600" y="5257800"/>
            <a:ext cx="3200400" cy="9144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dirty="0" smtClean="0">
                <a:solidFill>
                  <a:schemeClr val="tx1"/>
                </a:solidFill>
              </a:rPr>
              <a:t>∏</a:t>
            </a:r>
            <a:r>
              <a:rPr lang="en-US" sz="2800" baseline="-25000" dirty="0" smtClean="0">
                <a:solidFill>
                  <a:schemeClr val="tx1"/>
                </a:solidFill>
              </a:rPr>
              <a:t>city</a:t>
            </a:r>
            <a:r>
              <a:rPr lang="en-US" sz="2800" dirty="0" smtClean="0">
                <a:solidFill>
                  <a:schemeClr val="tx1"/>
                </a:solidFill>
              </a:rPr>
              <a:t>(S) ∪  </a:t>
            </a:r>
            <a:r>
              <a:rPr lang="fa-IR" sz="2800" dirty="0" smtClean="0">
                <a:solidFill>
                  <a:schemeClr val="tx1"/>
                </a:solidFill>
              </a:rPr>
              <a:t>∏</a:t>
            </a:r>
            <a:r>
              <a:rPr lang="en-US" sz="2800" baseline="-25000" dirty="0" smtClean="0">
                <a:solidFill>
                  <a:schemeClr val="tx1"/>
                </a:solidFill>
              </a:rPr>
              <a:t>city</a:t>
            </a:r>
            <a:r>
              <a:rPr lang="en-US" sz="2800" dirty="0" smtClean="0">
                <a:solidFill>
                  <a:schemeClr val="tx1"/>
                </a:solidFill>
              </a:rPr>
              <a:t>(P)</a:t>
            </a:r>
            <a:endParaRPr lang="fa-IR" sz="2800" dirty="0">
              <a:solidFill>
                <a:schemeClr val="tx1"/>
              </a:solidFill>
            </a:endParaRPr>
          </a:p>
        </p:txBody>
      </p:sp>
      <p:sp>
        <p:nvSpPr>
          <p:cNvPr id="10" name="Rectangle 9"/>
          <p:cNvSpPr/>
          <p:nvPr/>
        </p:nvSpPr>
        <p:spPr>
          <a:xfrm>
            <a:off x="7391400" y="4647592"/>
            <a:ext cx="990600" cy="1477328"/>
          </a:xfrm>
          <a:prstGeom prst="rect">
            <a:avLst/>
          </a:prstGeom>
          <a:ln>
            <a:solidFill>
              <a:schemeClr val="tx1"/>
            </a:solidFill>
          </a:ln>
        </p:spPr>
        <p:txBody>
          <a:bodyPr wrap="square">
            <a:spAutoFit/>
          </a:bodyPr>
          <a:lstStyle/>
          <a:p>
            <a:pPr algn="r" rtl="1"/>
            <a:r>
              <a:rPr lang="fa-IR" b="1" dirty="0" smtClean="0">
                <a:cs typeface="B Nazanin" pitchFamily="2" charset="-78"/>
              </a:rPr>
              <a:t>خروجی</a:t>
            </a:r>
            <a:endParaRPr lang="en-US" b="1" dirty="0" smtClean="0">
              <a:cs typeface="B Nazanin" pitchFamily="2" charset="-78"/>
            </a:endParaRPr>
          </a:p>
          <a:p>
            <a:pPr algn="r" rtl="1"/>
            <a:endParaRPr lang="en-US" dirty="0">
              <a:cs typeface="B Nazanin" pitchFamily="2" charset="-78"/>
            </a:endParaRPr>
          </a:p>
          <a:p>
            <a:pPr algn="r" rtl="1"/>
            <a:r>
              <a:rPr lang="fa-IR" dirty="0">
                <a:cs typeface="B Nazanin" pitchFamily="2" charset="-78"/>
              </a:rPr>
              <a:t>تهران</a:t>
            </a:r>
            <a:endParaRPr lang="en-US" dirty="0">
              <a:cs typeface="B Nazanin" pitchFamily="2" charset="-78"/>
            </a:endParaRPr>
          </a:p>
          <a:p>
            <a:pPr algn="r" rtl="1"/>
            <a:r>
              <a:rPr lang="fa-IR" dirty="0">
                <a:cs typeface="B Nazanin" pitchFamily="2" charset="-78"/>
              </a:rPr>
              <a:t>تبریز</a:t>
            </a:r>
            <a:endParaRPr lang="en-US" dirty="0">
              <a:cs typeface="B Nazanin" pitchFamily="2" charset="-78"/>
            </a:endParaRPr>
          </a:p>
          <a:p>
            <a:pPr algn="r" rtl="1"/>
            <a:r>
              <a:rPr lang="fa-IR" dirty="0">
                <a:cs typeface="B Nazanin" pitchFamily="2" charset="-78"/>
              </a:rPr>
              <a:t>شیراز</a:t>
            </a:r>
            <a:endParaRPr lang="en-US" dirty="0">
              <a:cs typeface="B Nazanin" pitchFamily="2" charset="-78"/>
            </a:endParaRPr>
          </a:p>
        </p:txBody>
      </p:sp>
      <p:cxnSp>
        <p:nvCxnSpPr>
          <p:cNvPr id="12" name="Straight Connector 11"/>
          <p:cNvCxnSpPr/>
          <p:nvPr/>
        </p:nvCxnSpPr>
        <p:spPr>
          <a:xfrm>
            <a:off x="7391400" y="5080848"/>
            <a:ext cx="9906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2971800"/>
            <a:ext cx="5305425" cy="1866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0889666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4" presetClass="entr" presetSubtype="1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randombar(horizontal)">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فهرست مطالب</a:t>
            </a:r>
            <a:endParaRPr lang="en-US" dirty="0"/>
          </a:p>
        </p:txBody>
      </p:sp>
      <p:sp>
        <p:nvSpPr>
          <p:cNvPr id="3" name="Content Placeholder 2"/>
          <p:cNvSpPr>
            <a:spLocks noGrp="1"/>
          </p:cNvSpPr>
          <p:nvPr>
            <p:ph idx="1"/>
          </p:nvPr>
        </p:nvSpPr>
        <p:spPr/>
        <p:txBody>
          <a:bodyPr/>
          <a:lstStyle/>
          <a:p>
            <a:r>
              <a:rPr lang="fa-IR" dirty="0">
                <a:solidFill>
                  <a:schemeClr val="tx2">
                    <a:lumMod val="90000"/>
                    <a:lumOff val="10000"/>
                  </a:schemeClr>
                </a:solidFill>
              </a:rPr>
              <a:t>فصل اول: </a:t>
            </a:r>
            <a:r>
              <a:rPr lang="fa-IR" dirty="0" smtClean="0">
                <a:solidFill>
                  <a:schemeClr val="tx2">
                    <a:lumMod val="90000"/>
                    <a:lumOff val="10000"/>
                  </a:schemeClr>
                </a:solidFill>
              </a:rPr>
              <a:t>تعاریف اولیه و نمودار </a:t>
            </a:r>
            <a:r>
              <a:rPr lang="en-US" dirty="0" smtClean="0">
                <a:solidFill>
                  <a:schemeClr val="tx2">
                    <a:lumMod val="90000"/>
                    <a:lumOff val="10000"/>
                  </a:schemeClr>
                </a:solidFill>
              </a:rPr>
              <a:t>EER</a:t>
            </a:r>
            <a:endParaRPr lang="fa-IR" dirty="0">
              <a:solidFill>
                <a:schemeClr val="tx2">
                  <a:lumMod val="90000"/>
                  <a:lumOff val="10000"/>
                </a:schemeClr>
              </a:solidFill>
            </a:endParaRPr>
          </a:p>
          <a:p>
            <a:r>
              <a:rPr lang="fa-IR" dirty="0">
                <a:solidFill>
                  <a:schemeClr val="tx2">
                    <a:lumMod val="90000"/>
                    <a:lumOff val="10000"/>
                  </a:schemeClr>
                </a:solidFill>
              </a:rPr>
              <a:t>فصل دوم: </a:t>
            </a:r>
            <a:r>
              <a:rPr lang="en-US" dirty="0">
                <a:solidFill>
                  <a:schemeClr val="tx2">
                    <a:lumMod val="90000"/>
                    <a:lumOff val="10000"/>
                  </a:schemeClr>
                </a:solidFill>
              </a:rPr>
              <a:t>DBMS</a:t>
            </a:r>
            <a:endParaRPr lang="fa-IR" dirty="0">
              <a:solidFill>
                <a:schemeClr val="tx2">
                  <a:lumMod val="90000"/>
                  <a:lumOff val="10000"/>
                </a:schemeClr>
              </a:solidFill>
            </a:endParaRPr>
          </a:p>
          <a:p>
            <a:r>
              <a:rPr lang="fa-IR" dirty="0">
                <a:solidFill>
                  <a:schemeClr val="tx2">
                    <a:lumMod val="90000"/>
                    <a:lumOff val="10000"/>
                  </a:schemeClr>
                </a:solidFill>
              </a:rPr>
              <a:t>فصل سوم: ساختار داده ای – مدل رابطه ای</a:t>
            </a:r>
          </a:p>
          <a:p>
            <a:r>
              <a:rPr lang="fa-IR" b="1" dirty="0"/>
              <a:t>فصل چهارم: جبر رابطه ای</a:t>
            </a:r>
          </a:p>
          <a:p>
            <a:r>
              <a:rPr lang="fa-IR" dirty="0" smtClean="0">
                <a:solidFill>
                  <a:schemeClr val="tx2">
                    <a:lumMod val="90000"/>
                    <a:lumOff val="10000"/>
                  </a:schemeClr>
                </a:solidFill>
              </a:rPr>
              <a:t>فصل </a:t>
            </a:r>
            <a:r>
              <a:rPr lang="fa-IR" dirty="0">
                <a:solidFill>
                  <a:schemeClr val="tx2">
                    <a:lumMod val="90000"/>
                    <a:lumOff val="10000"/>
                  </a:schemeClr>
                </a:solidFill>
              </a:rPr>
              <a:t>پنجم: </a:t>
            </a:r>
            <a:r>
              <a:rPr lang="fa-IR" dirty="0" smtClean="0">
                <a:solidFill>
                  <a:schemeClr val="tx2">
                    <a:lumMod val="90000"/>
                    <a:lumOff val="10000"/>
                  </a:schemeClr>
                </a:solidFill>
              </a:rPr>
              <a:t>حساب رابطه ای</a:t>
            </a:r>
            <a:endParaRPr lang="fa-IR" dirty="0">
              <a:solidFill>
                <a:schemeClr val="tx2">
                  <a:lumMod val="90000"/>
                  <a:lumOff val="10000"/>
                </a:schemeClr>
              </a:solidFill>
            </a:endParaRPr>
          </a:p>
          <a:p>
            <a:r>
              <a:rPr lang="fa-IR" dirty="0">
                <a:solidFill>
                  <a:schemeClr val="tx2">
                    <a:lumMod val="90000"/>
                    <a:lumOff val="10000"/>
                  </a:schemeClr>
                </a:solidFill>
              </a:rPr>
              <a:t>فصل ششم: </a:t>
            </a:r>
            <a:r>
              <a:rPr lang="en-US" dirty="0" smtClean="0">
                <a:solidFill>
                  <a:schemeClr val="tx2">
                    <a:lumMod val="90000"/>
                    <a:lumOff val="10000"/>
                  </a:schemeClr>
                </a:solidFill>
              </a:rPr>
              <a:t>SQL</a:t>
            </a:r>
            <a:endParaRPr lang="fa-IR" dirty="0" smtClean="0">
              <a:solidFill>
                <a:schemeClr val="tx2">
                  <a:lumMod val="90000"/>
                  <a:lumOff val="10000"/>
                </a:schemeClr>
              </a:solidFill>
            </a:endParaRPr>
          </a:p>
          <a:p>
            <a:r>
              <a:rPr lang="fa-IR" dirty="0" smtClean="0">
                <a:solidFill>
                  <a:schemeClr val="tx2">
                    <a:lumMod val="90000"/>
                    <a:lumOff val="10000"/>
                  </a:schemeClr>
                </a:solidFill>
              </a:rPr>
              <a:t>فصل هفتم: وابستگی تابعی</a:t>
            </a:r>
          </a:p>
          <a:p>
            <a:r>
              <a:rPr lang="fa-IR" dirty="0" smtClean="0">
                <a:solidFill>
                  <a:schemeClr val="tx2">
                    <a:lumMod val="90000"/>
                    <a:lumOff val="10000"/>
                  </a:schemeClr>
                </a:solidFill>
              </a:rPr>
              <a:t>فصل هشتم: نرمال سازی</a:t>
            </a:r>
            <a:endParaRPr lang="fa-IR" dirty="0">
              <a:solidFill>
                <a:schemeClr val="tx2">
                  <a:lumMod val="90000"/>
                  <a:lumOff val="10000"/>
                </a:schemeClr>
              </a:solidFill>
            </a:endParaRP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a:t>
            </a:fld>
            <a:endParaRPr lang="en-US"/>
          </a:p>
        </p:txBody>
      </p:sp>
    </p:spTree>
    <p:extLst>
      <p:ext uri="{BB962C8B-B14F-4D97-AF65-F5344CB8AC3E}">
        <p14:creationId xmlns:p14="http://schemas.microsoft.com/office/powerpoint/2010/main" val="158901846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400" dirty="0" smtClean="0">
                <a:solidFill>
                  <a:schemeClr val="tx1"/>
                </a:solidFill>
              </a:rPr>
              <a:t>اشتراک </a:t>
            </a:r>
            <a:r>
              <a:rPr lang="fa-IR" sz="4400" dirty="0">
                <a:solidFill>
                  <a:schemeClr val="tx1"/>
                </a:solidFill>
              </a:rPr>
              <a:t>دو رابطه:</a:t>
            </a:r>
            <a:endParaRPr lang="en-US" sz="4400" dirty="0"/>
          </a:p>
        </p:txBody>
      </p:sp>
      <p:sp>
        <p:nvSpPr>
          <p:cNvPr id="3" name="Content Placeholder 2"/>
          <p:cNvSpPr>
            <a:spLocks noGrp="1"/>
          </p:cNvSpPr>
          <p:nvPr>
            <p:ph idx="1"/>
          </p:nvPr>
        </p:nvSpPr>
        <p:spPr>
          <a:xfrm>
            <a:off x="772770" y="1752600"/>
            <a:ext cx="7848600" cy="990600"/>
          </a:xfrm>
        </p:spPr>
        <p:txBody>
          <a:bodyPr>
            <a:normAutofit/>
          </a:bodyPr>
          <a:lstStyle/>
          <a:p>
            <a:pPr marL="0" indent="0">
              <a:buNone/>
            </a:pPr>
            <a:r>
              <a:rPr lang="fa-IR" b="1" u="sng" dirty="0"/>
              <a:t>مثال </a:t>
            </a:r>
            <a:r>
              <a:rPr lang="fa-IR" b="1" u="sng" dirty="0" smtClean="0"/>
              <a:t>7:</a:t>
            </a:r>
            <a:endParaRPr lang="en-US" b="1" u="sng" dirty="0" smtClean="0"/>
          </a:p>
          <a:p>
            <a:pPr marL="0" indent="0">
              <a:buNone/>
            </a:pPr>
            <a:r>
              <a:rPr lang="fa-IR" b="1" dirty="0">
                <a:solidFill>
                  <a:schemeClr val="accent1">
                    <a:lumMod val="75000"/>
                  </a:schemeClr>
                </a:solidFill>
              </a:rPr>
              <a:t>لیست شهرهای مشترک بین تهیه کنندگان و قطعات را بدهید.</a:t>
            </a:r>
            <a:endParaRPr lang="en-US" b="1" dirty="0">
              <a:solidFill>
                <a:schemeClr val="accent1">
                  <a:lumMod val="75000"/>
                </a:scheme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20</a:t>
            </a:fld>
            <a:endParaRPr lang="en-US"/>
          </a:p>
        </p:txBody>
      </p:sp>
      <p:sp>
        <p:nvSpPr>
          <p:cNvPr id="9" name="Rectangle 8"/>
          <p:cNvSpPr/>
          <p:nvPr/>
        </p:nvSpPr>
        <p:spPr>
          <a:xfrm>
            <a:off x="1371600" y="5257800"/>
            <a:ext cx="3200400" cy="9144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dirty="0" smtClean="0">
                <a:solidFill>
                  <a:schemeClr val="tx1"/>
                </a:solidFill>
              </a:rPr>
              <a:t>∏</a:t>
            </a:r>
            <a:r>
              <a:rPr lang="en-US" sz="2800" baseline="-25000" dirty="0" smtClean="0">
                <a:solidFill>
                  <a:schemeClr val="tx1"/>
                </a:solidFill>
              </a:rPr>
              <a:t>city</a:t>
            </a:r>
            <a:r>
              <a:rPr lang="en-US" sz="2800" dirty="0" smtClean="0">
                <a:solidFill>
                  <a:schemeClr val="tx1"/>
                </a:solidFill>
              </a:rPr>
              <a:t>(S) </a:t>
            </a:r>
            <a:r>
              <a:rPr lang="en-US" sz="2800" dirty="0">
                <a:solidFill>
                  <a:schemeClr val="tx1"/>
                </a:solidFill>
              </a:rPr>
              <a:t>∩</a:t>
            </a:r>
            <a:r>
              <a:rPr lang="en-US" sz="2800" dirty="0" smtClean="0">
                <a:solidFill>
                  <a:schemeClr val="tx1"/>
                </a:solidFill>
              </a:rPr>
              <a:t>  </a:t>
            </a:r>
            <a:r>
              <a:rPr lang="fa-IR" sz="2800" dirty="0" smtClean="0">
                <a:solidFill>
                  <a:schemeClr val="tx1"/>
                </a:solidFill>
              </a:rPr>
              <a:t>∏</a:t>
            </a:r>
            <a:r>
              <a:rPr lang="en-US" sz="2800" baseline="-25000" dirty="0" smtClean="0">
                <a:solidFill>
                  <a:schemeClr val="tx1"/>
                </a:solidFill>
              </a:rPr>
              <a:t>city</a:t>
            </a:r>
            <a:r>
              <a:rPr lang="en-US" sz="2800" dirty="0" smtClean="0">
                <a:solidFill>
                  <a:schemeClr val="tx1"/>
                </a:solidFill>
              </a:rPr>
              <a:t>(P)</a:t>
            </a:r>
            <a:endParaRPr lang="fa-IR" sz="2800" dirty="0">
              <a:solidFill>
                <a:schemeClr val="tx1"/>
              </a:solidFill>
            </a:endParaRPr>
          </a:p>
        </p:txBody>
      </p:sp>
      <p:sp>
        <p:nvSpPr>
          <p:cNvPr id="10" name="Rectangle 9"/>
          <p:cNvSpPr/>
          <p:nvPr/>
        </p:nvSpPr>
        <p:spPr>
          <a:xfrm>
            <a:off x="7391400" y="4647592"/>
            <a:ext cx="990600" cy="1200329"/>
          </a:xfrm>
          <a:prstGeom prst="rect">
            <a:avLst/>
          </a:prstGeom>
          <a:ln>
            <a:solidFill>
              <a:schemeClr val="tx1"/>
            </a:solidFill>
          </a:ln>
        </p:spPr>
        <p:txBody>
          <a:bodyPr wrap="square">
            <a:spAutoFit/>
          </a:bodyPr>
          <a:lstStyle/>
          <a:p>
            <a:pPr algn="r" rtl="1"/>
            <a:r>
              <a:rPr lang="fa-IR" b="1" dirty="0" smtClean="0">
                <a:cs typeface="B Nazanin" pitchFamily="2" charset="-78"/>
              </a:rPr>
              <a:t>خروجی</a:t>
            </a:r>
            <a:endParaRPr lang="en-US" b="1" dirty="0" smtClean="0">
              <a:cs typeface="B Nazanin" pitchFamily="2" charset="-78"/>
            </a:endParaRPr>
          </a:p>
          <a:p>
            <a:pPr algn="r" rtl="1"/>
            <a:endParaRPr lang="en-US" dirty="0">
              <a:cs typeface="B Nazanin" pitchFamily="2" charset="-78"/>
            </a:endParaRPr>
          </a:p>
          <a:p>
            <a:pPr algn="r" rtl="1"/>
            <a:r>
              <a:rPr lang="fa-IR" dirty="0">
                <a:cs typeface="B Nazanin" pitchFamily="2" charset="-78"/>
              </a:rPr>
              <a:t>تهران</a:t>
            </a:r>
            <a:endParaRPr lang="en-US" dirty="0">
              <a:cs typeface="B Nazanin" pitchFamily="2" charset="-78"/>
            </a:endParaRPr>
          </a:p>
          <a:p>
            <a:pPr algn="r" rtl="1"/>
            <a:r>
              <a:rPr lang="fa-IR" dirty="0" smtClean="0">
                <a:cs typeface="B Nazanin" pitchFamily="2" charset="-78"/>
              </a:rPr>
              <a:t>تبریز</a:t>
            </a:r>
            <a:endParaRPr lang="en-US" dirty="0">
              <a:cs typeface="B Nazanin" pitchFamily="2" charset="-78"/>
            </a:endParaRPr>
          </a:p>
        </p:txBody>
      </p:sp>
      <p:cxnSp>
        <p:nvCxnSpPr>
          <p:cNvPr id="12" name="Straight Connector 11"/>
          <p:cNvCxnSpPr/>
          <p:nvPr/>
        </p:nvCxnSpPr>
        <p:spPr>
          <a:xfrm>
            <a:off x="7391400" y="5080848"/>
            <a:ext cx="9906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9700" y="2895600"/>
            <a:ext cx="5305425" cy="1866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931756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400" dirty="0" smtClean="0">
                <a:solidFill>
                  <a:schemeClr val="tx1"/>
                </a:solidFill>
              </a:rPr>
              <a:t>تفاضل </a:t>
            </a:r>
            <a:r>
              <a:rPr lang="fa-IR" sz="4400" dirty="0">
                <a:solidFill>
                  <a:schemeClr val="tx1"/>
                </a:solidFill>
              </a:rPr>
              <a:t>دو رابطه:</a:t>
            </a:r>
            <a:endParaRPr lang="en-US" sz="4400" dirty="0"/>
          </a:p>
        </p:txBody>
      </p:sp>
      <p:sp>
        <p:nvSpPr>
          <p:cNvPr id="3" name="Content Placeholder 2"/>
          <p:cNvSpPr>
            <a:spLocks noGrp="1"/>
          </p:cNvSpPr>
          <p:nvPr>
            <p:ph idx="1"/>
          </p:nvPr>
        </p:nvSpPr>
        <p:spPr>
          <a:xfrm>
            <a:off x="772770" y="1752600"/>
            <a:ext cx="7848600" cy="990600"/>
          </a:xfrm>
        </p:spPr>
        <p:txBody>
          <a:bodyPr>
            <a:normAutofit/>
          </a:bodyPr>
          <a:lstStyle/>
          <a:p>
            <a:pPr marL="0" indent="0">
              <a:buNone/>
            </a:pPr>
            <a:r>
              <a:rPr lang="fa-IR" b="1" u="sng" dirty="0"/>
              <a:t>مثال </a:t>
            </a:r>
            <a:r>
              <a:rPr lang="fa-IR" b="1" u="sng" dirty="0" smtClean="0"/>
              <a:t>8:</a:t>
            </a:r>
            <a:endParaRPr lang="en-US" b="1" u="sng" dirty="0" smtClean="0"/>
          </a:p>
          <a:p>
            <a:pPr marL="0" indent="0">
              <a:buNone/>
            </a:pPr>
            <a:r>
              <a:rPr lang="fa-IR" b="1" dirty="0">
                <a:solidFill>
                  <a:schemeClr val="accent1">
                    <a:lumMod val="75000"/>
                  </a:schemeClr>
                </a:solidFill>
              </a:rPr>
              <a:t>اسامی شهرهای قطعاتی را بدهید که در رابطه </a:t>
            </a:r>
            <a:r>
              <a:rPr lang="en-US" b="1" dirty="0">
                <a:solidFill>
                  <a:schemeClr val="accent1">
                    <a:lumMod val="75000"/>
                  </a:schemeClr>
                </a:solidFill>
              </a:rPr>
              <a:t>S</a:t>
            </a:r>
            <a:r>
              <a:rPr lang="fa-IR" b="1" dirty="0">
                <a:solidFill>
                  <a:schemeClr val="accent1">
                    <a:lumMod val="75000"/>
                  </a:schemeClr>
                </a:solidFill>
              </a:rPr>
              <a:t> وجود ندارند.</a:t>
            </a:r>
            <a:endParaRPr lang="en-US" b="1" dirty="0">
              <a:solidFill>
                <a:schemeClr val="accent1">
                  <a:lumMod val="75000"/>
                </a:scheme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21</a:t>
            </a:fld>
            <a:endParaRPr lang="en-US"/>
          </a:p>
        </p:txBody>
      </p:sp>
      <p:sp>
        <p:nvSpPr>
          <p:cNvPr id="9" name="Rectangle 8"/>
          <p:cNvSpPr/>
          <p:nvPr/>
        </p:nvSpPr>
        <p:spPr>
          <a:xfrm>
            <a:off x="1371600" y="5257800"/>
            <a:ext cx="3200400" cy="9144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dirty="0" smtClean="0">
                <a:solidFill>
                  <a:schemeClr val="tx1"/>
                </a:solidFill>
              </a:rPr>
              <a:t>∏</a:t>
            </a:r>
            <a:r>
              <a:rPr lang="en-US" sz="2800" baseline="-25000" dirty="0" smtClean="0">
                <a:solidFill>
                  <a:schemeClr val="tx1"/>
                </a:solidFill>
              </a:rPr>
              <a:t>city</a:t>
            </a:r>
            <a:r>
              <a:rPr lang="en-US" sz="2800" dirty="0" smtClean="0">
                <a:solidFill>
                  <a:schemeClr val="tx1"/>
                </a:solidFill>
              </a:rPr>
              <a:t>(p) -  </a:t>
            </a:r>
            <a:r>
              <a:rPr lang="fa-IR" sz="2800" dirty="0" smtClean="0">
                <a:solidFill>
                  <a:schemeClr val="tx1"/>
                </a:solidFill>
              </a:rPr>
              <a:t>∏</a:t>
            </a:r>
            <a:r>
              <a:rPr lang="en-US" sz="2800" baseline="-25000" dirty="0" smtClean="0">
                <a:solidFill>
                  <a:schemeClr val="tx1"/>
                </a:solidFill>
              </a:rPr>
              <a:t>city</a:t>
            </a:r>
            <a:r>
              <a:rPr lang="en-US" sz="2800" dirty="0" smtClean="0">
                <a:solidFill>
                  <a:schemeClr val="tx1"/>
                </a:solidFill>
              </a:rPr>
              <a:t>(S)</a:t>
            </a:r>
            <a:endParaRPr lang="fa-IR" sz="2800" dirty="0">
              <a:solidFill>
                <a:schemeClr val="tx1"/>
              </a:solidFill>
            </a:endParaRPr>
          </a:p>
        </p:txBody>
      </p:sp>
      <p:sp>
        <p:nvSpPr>
          <p:cNvPr id="10" name="Rectangle 9"/>
          <p:cNvSpPr/>
          <p:nvPr/>
        </p:nvSpPr>
        <p:spPr>
          <a:xfrm>
            <a:off x="7391400" y="4647592"/>
            <a:ext cx="990600" cy="923330"/>
          </a:xfrm>
          <a:prstGeom prst="rect">
            <a:avLst/>
          </a:prstGeom>
          <a:ln>
            <a:solidFill>
              <a:schemeClr val="tx1"/>
            </a:solidFill>
          </a:ln>
        </p:spPr>
        <p:txBody>
          <a:bodyPr wrap="square">
            <a:spAutoFit/>
          </a:bodyPr>
          <a:lstStyle/>
          <a:p>
            <a:pPr algn="r" rtl="1"/>
            <a:r>
              <a:rPr lang="fa-IR" b="1" dirty="0" smtClean="0">
                <a:cs typeface="B Nazanin" pitchFamily="2" charset="-78"/>
              </a:rPr>
              <a:t>خروجی</a:t>
            </a:r>
            <a:endParaRPr lang="en-US" b="1" dirty="0" smtClean="0">
              <a:cs typeface="B Nazanin" pitchFamily="2" charset="-78"/>
            </a:endParaRPr>
          </a:p>
          <a:p>
            <a:pPr algn="r" rtl="1"/>
            <a:endParaRPr lang="en-US" b="1" dirty="0">
              <a:cs typeface="B Nazanin" pitchFamily="2" charset="-78"/>
            </a:endParaRPr>
          </a:p>
          <a:p>
            <a:pPr algn="r" rtl="1"/>
            <a:r>
              <a:rPr lang="fa-IR" b="1" dirty="0" smtClean="0">
                <a:cs typeface="B Nazanin" pitchFamily="2" charset="-78"/>
              </a:rPr>
              <a:t>شیراز</a:t>
            </a:r>
            <a:endParaRPr lang="en-US" dirty="0">
              <a:cs typeface="B Nazanin" pitchFamily="2" charset="-78"/>
            </a:endParaRPr>
          </a:p>
        </p:txBody>
      </p:sp>
      <p:cxnSp>
        <p:nvCxnSpPr>
          <p:cNvPr id="12" name="Straight Connector 11"/>
          <p:cNvCxnSpPr/>
          <p:nvPr/>
        </p:nvCxnSpPr>
        <p:spPr>
          <a:xfrm>
            <a:off x="7391400" y="5080848"/>
            <a:ext cx="9906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6200" y="2895600"/>
            <a:ext cx="5305425" cy="1866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5313219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458200" cy="990600"/>
          </a:xfrm>
        </p:spPr>
        <p:txBody>
          <a:bodyPr/>
          <a:lstStyle/>
          <a:p>
            <a:r>
              <a:rPr lang="fa-IR" sz="4000" dirty="0" smtClean="0"/>
              <a:t>نکات</a:t>
            </a:r>
            <a:endParaRPr lang="en-US" sz="4000" dirty="0"/>
          </a:p>
        </p:txBody>
      </p:sp>
      <p:sp>
        <p:nvSpPr>
          <p:cNvPr id="3" name="Content Placeholder 2"/>
          <p:cNvSpPr>
            <a:spLocks noGrp="1"/>
          </p:cNvSpPr>
          <p:nvPr>
            <p:ph idx="1"/>
          </p:nvPr>
        </p:nvSpPr>
        <p:spPr>
          <a:xfrm>
            <a:off x="914400" y="1676400"/>
            <a:ext cx="7543800" cy="4419600"/>
          </a:xfrm>
        </p:spPr>
        <p:txBody>
          <a:bodyPr>
            <a:normAutofit/>
          </a:bodyPr>
          <a:lstStyle/>
          <a:p>
            <a:pPr marL="0" indent="0">
              <a:buNone/>
            </a:pPr>
            <a:r>
              <a:rPr lang="fa-IR" b="1" u="sng" dirty="0"/>
              <a:t>نکته 1: </a:t>
            </a:r>
            <a:endParaRPr lang="fa-IR" b="1" u="sng" dirty="0" smtClean="0"/>
          </a:p>
          <a:p>
            <a:pPr marL="320040" lvl="1" indent="0">
              <a:buNone/>
            </a:pPr>
            <a:r>
              <a:rPr lang="fa-IR" dirty="0" smtClean="0"/>
              <a:t>روابط </a:t>
            </a:r>
            <a:r>
              <a:rPr lang="fa-IR" dirty="0"/>
              <a:t>ورودی برای عملگرهای </a:t>
            </a:r>
            <a:r>
              <a:rPr lang="en-US" sz="2400" dirty="0"/>
              <a:t>∪</a:t>
            </a:r>
            <a:r>
              <a:rPr lang="fa-IR" dirty="0" smtClean="0"/>
              <a:t> </a:t>
            </a:r>
            <a:r>
              <a:rPr lang="fa-IR" dirty="0"/>
              <a:t>، </a:t>
            </a:r>
            <a:r>
              <a:rPr lang="en-US" sz="2400" dirty="0"/>
              <a:t>∩ </a:t>
            </a:r>
            <a:r>
              <a:rPr lang="fa-IR" sz="2400" dirty="0" smtClean="0"/>
              <a:t> </a:t>
            </a:r>
            <a:r>
              <a:rPr lang="fa-IR" dirty="0" smtClean="0"/>
              <a:t>و </a:t>
            </a:r>
            <a:r>
              <a:rPr lang="fa-IR" dirty="0"/>
              <a:t>– باید همتا </a:t>
            </a:r>
            <a:r>
              <a:rPr lang="fa-IR" dirty="0" smtClean="0"/>
              <a:t>باشند</a:t>
            </a:r>
            <a:r>
              <a:rPr lang="fa-IR" dirty="0"/>
              <a:t>. یعنی:</a:t>
            </a:r>
            <a:endParaRPr lang="en-US" dirty="0"/>
          </a:p>
          <a:p>
            <a:pPr marL="320040" lvl="1" indent="0">
              <a:buNone/>
            </a:pPr>
            <a:r>
              <a:rPr lang="fa-IR" dirty="0"/>
              <a:t>تعداد </a:t>
            </a:r>
            <a:r>
              <a:rPr lang="fa-IR" dirty="0" smtClean="0"/>
              <a:t>صفت های </a:t>
            </a:r>
            <a:r>
              <a:rPr lang="fa-IR" dirty="0"/>
              <a:t>دو رابطه (تعداد </a:t>
            </a:r>
            <a:r>
              <a:rPr lang="fa-IR" dirty="0" smtClean="0"/>
              <a:t>ستون های </a:t>
            </a:r>
            <a:r>
              <a:rPr lang="fa-IR" dirty="0"/>
              <a:t>دو جدول) مساوی باشد و همچنین </a:t>
            </a:r>
            <a:r>
              <a:rPr lang="fa-IR" dirty="0" smtClean="0"/>
              <a:t>صفت ها </a:t>
            </a:r>
            <a:r>
              <a:rPr lang="fa-IR" dirty="0"/>
              <a:t>به ترتیب دارای دامنه های یکسان باشند</a:t>
            </a:r>
            <a:r>
              <a:rPr lang="fa-IR" dirty="0" smtClean="0"/>
              <a:t>.</a:t>
            </a:r>
          </a:p>
          <a:p>
            <a:pPr marL="0" indent="0">
              <a:buNone/>
            </a:pPr>
            <a:r>
              <a:rPr lang="fa-IR" b="1" u="sng" dirty="0"/>
              <a:t>نکته 2: </a:t>
            </a:r>
            <a:endParaRPr lang="fa-IR" b="1" u="sng" dirty="0" smtClean="0"/>
          </a:p>
          <a:p>
            <a:pPr marL="320040" lvl="1" indent="0">
              <a:buNone/>
            </a:pPr>
            <a:r>
              <a:rPr lang="fa-IR" dirty="0" smtClean="0"/>
              <a:t>عملگرهای </a:t>
            </a:r>
            <a:r>
              <a:rPr lang="fa-IR" dirty="0"/>
              <a:t>اجتماع و اشتراک خاصیت جابجایی دارند ولی تفاضل این خاصیت را ندارند. </a:t>
            </a:r>
            <a:r>
              <a:rPr lang="fa-IR" dirty="0" smtClean="0"/>
              <a:t>یعنی: </a:t>
            </a:r>
            <a:r>
              <a:rPr lang="en-US" dirty="0"/>
              <a:t>A-B≠B-A</a:t>
            </a:r>
          </a:p>
          <a:p>
            <a:pPr marL="0" indent="0">
              <a:buNone/>
            </a:pPr>
            <a:r>
              <a:rPr lang="fa-IR" b="1" u="sng" dirty="0"/>
              <a:t>نکته 3: </a:t>
            </a:r>
            <a:endParaRPr lang="fa-IR" b="1" u="sng" dirty="0" smtClean="0"/>
          </a:p>
          <a:p>
            <a:pPr marL="320040" lvl="1" indent="0">
              <a:buNone/>
            </a:pPr>
            <a:r>
              <a:rPr lang="fa-IR" dirty="0" smtClean="0"/>
              <a:t>عملگرهای </a:t>
            </a:r>
            <a:r>
              <a:rPr lang="fa-IR" dirty="0"/>
              <a:t>اجتماع و اشتراک خاصیت شرکت پذیری دارند ولی تفاضل این خاصیت را ندارد</a:t>
            </a:r>
            <a:r>
              <a:rPr lang="fa-IR" dirty="0" smtClean="0"/>
              <a:t>.</a:t>
            </a:r>
          </a:p>
        </p:txBody>
      </p:sp>
      <p:sp>
        <p:nvSpPr>
          <p:cNvPr id="4" name="Slide Number Placeholder 3"/>
          <p:cNvSpPr>
            <a:spLocks noGrp="1"/>
          </p:cNvSpPr>
          <p:nvPr>
            <p:ph type="sldNum" sz="quarter" idx="12"/>
          </p:nvPr>
        </p:nvSpPr>
        <p:spPr/>
        <p:txBody>
          <a:bodyPr/>
          <a:lstStyle/>
          <a:p>
            <a:fld id="{B6F15528-21DE-4FAA-801E-634DDDAF4B2B}" type="slidenum">
              <a:rPr lang="en-US" smtClean="0"/>
              <a:pPr/>
              <a:t>22</a:t>
            </a:fld>
            <a:endParaRPr lang="en-US"/>
          </a:p>
        </p:txBody>
      </p:sp>
    </p:spTree>
    <p:extLst>
      <p:ext uri="{BB962C8B-B14F-4D97-AF65-F5344CB8AC3E}">
        <p14:creationId xmlns:p14="http://schemas.microsoft.com/office/powerpoint/2010/main" val="187336432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par>
                                <p:cTn id="15" presetID="53" presetClass="entr" presetSubtype="16"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9" dur="5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p:cTn id="24"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5"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6"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27" dur="1000"/>
                                        <p:tgtEl>
                                          <p:spTgt spid="3">
                                            <p:txEl>
                                              <p:pRg st="3" end="3"/>
                                            </p:txEl>
                                          </p:spTgt>
                                        </p:tgtEl>
                                      </p:cBhvr>
                                    </p:animEffect>
                                  </p:childTnLst>
                                </p:cTn>
                              </p:par>
                              <p:par>
                                <p:cTn id="28" presetID="31" presetClass="entr" presetSubtype="0" fill="hold" nodeType="with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 calcmode="lin" valueType="num">
                                      <p:cBhvr>
                                        <p:cTn id="30"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1"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2"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33" dur="10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8" dur="500"/>
                                        <p:tgtEl>
                                          <p:spTgt spid="3">
                                            <p:txEl>
                                              <p:pRg st="5" end="5"/>
                                            </p:txEl>
                                          </p:spTgt>
                                        </p:tgtEl>
                                      </p:cBhvr>
                                    </p:animEffect>
                                  </p:childTnLst>
                                </p:cTn>
                              </p:par>
                              <p:par>
                                <p:cTn id="39" presetID="14" presetClass="entr" presetSubtype="10" fill="hold" nodeType="with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randombar(horizontal)">
                                      <p:cBhvr>
                                        <p:cTn id="4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a:t>عملگرهای پیوند یا الحاق (</a:t>
            </a:r>
            <a:r>
              <a:rPr lang="en-US" sz="4000" dirty="0"/>
              <a:t>Join</a:t>
            </a:r>
            <a:r>
              <a:rPr lang="fa-IR" sz="4000" dirty="0"/>
              <a:t>)</a:t>
            </a:r>
            <a:endParaRPr lang="en-US" sz="4000" dirty="0"/>
          </a:p>
        </p:txBody>
      </p:sp>
      <p:sp>
        <p:nvSpPr>
          <p:cNvPr id="3" name="Content Placeholder 2"/>
          <p:cNvSpPr>
            <a:spLocks noGrp="1"/>
          </p:cNvSpPr>
          <p:nvPr>
            <p:ph idx="1"/>
          </p:nvPr>
        </p:nvSpPr>
        <p:spPr>
          <a:xfrm>
            <a:off x="152400" y="1676400"/>
            <a:ext cx="8534400" cy="4419600"/>
          </a:xfrm>
        </p:spPr>
        <p:txBody>
          <a:bodyPr>
            <a:noAutofit/>
          </a:bodyPr>
          <a:lstStyle/>
          <a:p>
            <a:pPr marL="0" indent="0">
              <a:buNone/>
            </a:pPr>
            <a:r>
              <a:rPr lang="fa-IR" dirty="0"/>
              <a:t>این عملگرها پرکاربرد و قدرتمند می باشند ولی گاهی اوقات باعث مصرف فضا و زمان زیادی می گردند لذا هنگام استفاده از </a:t>
            </a:r>
            <a:r>
              <a:rPr lang="fa-IR" dirty="0" smtClean="0"/>
              <a:t>آن ها </a:t>
            </a:r>
            <a:r>
              <a:rPr lang="fa-IR" dirty="0"/>
              <a:t>باید دقت کافی کرد. </a:t>
            </a:r>
            <a:endParaRPr lang="fa-IR" dirty="0" smtClean="0"/>
          </a:p>
          <a:p>
            <a:pPr marL="0" indent="0">
              <a:buNone/>
            </a:pPr>
            <a:r>
              <a:rPr lang="fa-IR" dirty="0" smtClean="0"/>
              <a:t>این عملگرها عبارتند از :</a:t>
            </a:r>
          </a:p>
          <a:p>
            <a:pPr marL="777240" lvl="1" indent="-457200">
              <a:buFont typeface="+mj-lt"/>
              <a:buAutoNum type="arabicPeriod"/>
            </a:pPr>
            <a:r>
              <a:rPr lang="fa-IR" dirty="0" smtClean="0"/>
              <a:t>ضرب </a:t>
            </a:r>
            <a:r>
              <a:rPr lang="fa-IR" dirty="0"/>
              <a:t>دکارتی </a:t>
            </a:r>
            <a:r>
              <a:rPr lang="fa-IR" dirty="0" smtClean="0"/>
              <a:t>(×)</a:t>
            </a:r>
          </a:p>
          <a:p>
            <a:pPr marL="777240" lvl="1" indent="-457200">
              <a:buFont typeface="+mj-lt"/>
              <a:buAutoNum type="arabicPeriod"/>
            </a:pPr>
            <a:r>
              <a:rPr lang="fa-IR" dirty="0" smtClean="0"/>
              <a:t> </a:t>
            </a:r>
            <a:r>
              <a:rPr lang="fa-IR" dirty="0"/>
              <a:t>پیوند طبیعی (</a:t>
            </a:r>
            <a:r>
              <a:rPr lang="en-US" dirty="0"/>
              <a:t>∞</a:t>
            </a:r>
            <a:r>
              <a:rPr lang="fa-IR" dirty="0" smtClean="0"/>
              <a:t>)</a:t>
            </a:r>
          </a:p>
          <a:p>
            <a:pPr marL="777240" lvl="1" indent="-457200">
              <a:buFont typeface="+mj-lt"/>
              <a:buAutoNum type="arabicPeriod"/>
            </a:pPr>
            <a:r>
              <a:rPr lang="fa-IR" dirty="0" smtClean="0"/>
              <a:t> </a:t>
            </a:r>
            <a:r>
              <a:rPr lang="fa-IR" dirty="0"/>
              <a:t>نیم </a:t>
            </a:r>
            <a:r>
              <a:rPr lang="fa-IR" dirty="0" smtClean="0"/>
              <a:t>پیوند</a:t>
            </a:r>
            <a:r>
              <a:rPr lang="en-US" dirty="0" smtClean="0"/>
              <a:t>)</a:t>
            </a:r>
            <a:r>
              <a:rPr lang="fa-IR" dirty="0" smtClean="0"/>
              <a:t>∝</a:t>
            </a:r>
            <a:r>
              <a:rPr lang="en-US" dirty="0" smtClean="0"/>
              <a:t>(</a:t>
            </a:r>
            <a:endParaRPr lang="fa-IR" dirty="0" smtClean="0"/>
          </a:p>
          <a:p>
            <a:pPr marL="777240" lvl="1" indent="-457200">
              <a:buFont typeface="+mj-lt"/>
              <a:buAutoNum type="arabicPeriod"/>
            </a:pPr>
            <a:r>
              <a:rPr lang="fa-IR" dirty="0" smtClean="0"/>
              <a:t> </a:t>
            </a:r>
            <a:r>
              <a:rPr lang="fa-IR" dirty="0"/>
              <a:t>پیوند شرطی (</a:t>
            </a:r>
            <a:r>
              <a:rPr lang="en-US" dirty="0"/>
              <a:t>X</a:t>
            </a:r>
            <a:r>
              <a:rPr lang="en-US" baseline="-25000" dirty="0"/>
              <a:t>Ө</a:t>
            </a:r>
            <a:r>
              <a:rPr lang="fa-IR" dirty="0"/>
              <a:t>) </a:t>
            </a:r>
            <a:endParaRPr lang="fa-IR" dirty="0" smtClean="0"/>
          </a:p>
          <a:p>
            <a:pPr marL="777240" lvl="1" indent="-457200">
              <a:buFont typeface="+mj-lt"/>
              <a:buAutoNum type="arabicPeriod"/>
            </a:pPr>
            <a:r>
              <a:rPr lang="fa-IR" dirty="0" smtClean="0"/>
              <a:t> </a:t>
            </a:r>
            <a:r>
              <a:rPr lang="fa-IR" dirty="0"/>
              <a:t>فراپیوند.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23</a:t>
            </a:fld>
            <a:endParaRPr lang="en-US"/>
          </a:p>
        </p:txBody>
      </p:sp>
    </p:spTree>
    <p:extLst>
      <p:ext uri="{BB962C8B-B14F-4D97-AF65-F5344CB8AC3E}">
        <p14:creationId xmlns:p14="http://schemas.microsoft.com/office/powerpoint/2010/main" val="2163191709"/>
      </p:ext>
    </p:extLst>
  </p:cSld>
  <p:clrMapOvr>
    <a:masterClrMapping/>
  </p:clrMapOvr>
  <p:transition spd="slow">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ضرب دکارتی (×)</a:t>
            </a:r>
            <a:endParaRPr lang="en-US" dirty="0"/>
          </a:p>
        </p:txBody>
      </p:sp>
      <p:sp>
        <p:nvSpPr>
          <p:cNvPr id="3" name="Content Placeholder 2"/>
          <p:cNvSpPr>
            <a:spLocks noGrp="1"/>
          </p:cNvSpPr>
          <p:nvPr>
            <p:ph idx="1"/>
          </p:nvPr>
        </p:nvSpPr>
        <p:spPr>
          <a:xfrm>
            <a:off x="533400" y="1676400"/>
            <a:ext cx="8382000" cy="4419600"/>
          </a:xfrm>
        </p:spPr>
        <p:txBody>
          <a:bodyPr/>
          <a:lstStyle/>
          <a:p>
            <a:pPr algn="just"/>
            <a:r>
              <a:rPr lang="fa-IR" dirty="0" smtClean="0"/>
              <a:t>ضرب </a:t>
            </a:r>
            <a:r>
              <a:rPr lang="fa-IR" dirty="0"/>
              <a:t>دکارتی از </a:t>
            </a:r>
            <a:r>
              <a:rPr lang="fa-IR" dirty="0" smtClean="0"/>
              <a:t>گران ترین </a:t>
            </a:r>
            <a:r>
              <a:rPr lang="fa-IR" dirty="0"/>
              <a:t>عملگرهای بانک رابطه ای است که زمان و فضای زیادی می خواهد و تا حد امکان باید از آن اجتناب کرد. </a:t>
            </a:r>
            <a:endParaRPr lang="fa-IR" dirty="0" smtClean="0"/>
          </a:p>
          <a:p>
            <a:pPr algn="just"/>
            <a:r>
              <a:rPr lang="fa-IR" dirty="0" smtClean="0"/>
              <a:t>حاصلضرب </a:t>
            </a:r>
            <a:r>
              <a:rPr lang="fa-IR" dirty="0"/>
              <a:t>دو رابطه، رابطه ای است که </a:t>
            </a:r>
            <a:r>
              <a:rPr lang="fa-IR" dirty="0" smtClean="0"/>
              <a:t>تاپل هایش </a:t>
            </a:r>
            <a:r>
              <a:rPr lang="fa-IR" dirty="0"/>
              <a:t>از الصاق هر یک از دو تاپل دو رابطه بدست می آیند. </a:t>
            </a:r>
            <a:endParaRPr lang="fa-IR" dirty="0" smtClean="0"/>
          </a:p>
          <a:p>
            <a:pPr algn="just"/>
            <a:r>
              <a:rPr lang="fa-IR" dirty="0" smtClean="0"/>
              <a:t>به </a:t>
            </a:r>
            <a:r>
              <a:rPr lang="fa-IR" dirty="0"/>
              <a:t>عبارت دیگر در </a:t>
            </a:r>
            <a:r>
              <a:rPr lang="en-US" dirty="0"/>
              <a:t>R2</a:t>
            </a:r>
            <a:r>
              <a:rPr lang="fa-IR" dirty="0"/>
              <a:t>×</a:t>
            </a:r>
            <a:r>
              <a:rPr lang="en-US" dirty="0"/>
              <a:t>R1</a:t>
            </a:r>
            <a:r>
              <a:rPr lang="fa-IR" dirty="0"/>
              <a:t> هر سطر </a:t>
            </a:r>
            <a:r>
              <a:rPr lang="en-US" dirty="0"/>
              <a:t>R1</a:t>
            </a:r>
            <a:r>
              <a:rPr lang="fa-IR" dirty="0"/>
              <a:t> را پشت تمام سطرهای </a:t>
            </a:r>
            <a:r>
              <a:rPr lang="en-US" dirty="0"/>
              <a:t>R2</a:t>
            </a:r>
            <a:r>
              <a:rPr lang="fa-IR" dirty="0"/>
              <a:t> قرار می دهیم. ضرب دکارتی را </a:t>
            </a:r>
            <a:r>
              <a:rPr lang="fa-IR" dirty="0" smtClean="0"/>
              <a:t>بصورت های </a:t>
            </a:r>
            <a:r>
              <a:rPr lang="fa-IR" dirty="0"/>
              <a:t>زیر نشان می دهند</a:t>
            </a:r>
            <a:r>
              <a:rPr lang="fa-IR" dirty="0" smtClean="0"/>
              <a:t>:</a:t>
            </a:r>
            <a:endParaRPr lang="en-US" dirty="0" smtClean="0"/>
          </a:p>
          <a:p>
            <a:endParaRPr lang="en-US" dirty="0"/>
          </a:p>
          <a:p>
            <a:pPr marL="0" indent="0" algn="ctr" rtl="0">
              <a:buNone/>
            </a:pPr>
            <a:r>
              <a:rPr lang="en-US" dirty="0"/>
              <a:t>R= R1 </a:t>
            </a:r>
            <a:r>
              <a:rPr lang="fa-IR" dirty="0" smtClean="0"/>
              <a:t>  </a:t>
            </a:r>
            <a:r>
              <a:rPr lang="en-US" dirty="0" smtClean="0"/>
              <a:t>TIMES</a:t>
            </a:r>
            <a:r>
              <a:rPr lang="fa-IR" dirty="0" smtClean="0"/>
              <a:t> </a:t>
            </a:r>
            <a:r>
              <a:rPr lang="en-US" dirty="0" smtClean="0"/>
              <a:t> </a:t>
            </a:r>
            <a:r>
              <a:rPr lang="en-US" dirty="0"/>
              <a:t>R2</a:t>
            </a:r>
            <a:r>
              <a:rPr lang="fa-IR" dirty="0"/>
              <a:t>  </a:t>
            </a:r>
            <a:r>
              <a:rPr lang="fa-IR" dirty="0" smtClean="0"/>
              <a:t>     </a:t>
            </a:r>
            <a:r>
              <a:rPr lang="fa-IR" dirty="0"/>
              <a:t>یا   </a:t>
            </a:r>
            <a:r>
              <a:rPr lang="fa-IR" dirty="0" smtClean="0"/>
              <a:t>       </a:t>
            </a:r>
            <a:r>
              <a:rPr lang="en-US" dirty="0"/>
              <a:t>R= </a:t>
            </a:r>
            <a:r>
              <a:rPr lang="en-US" dirty="0" smtClean="0"/>
              <a:t>R1  </a:t>
            </a:r>
            <a:r>
              <a:rPr lang="fa-IR" dirty="0" smtClean="0"/>
              <a:t> ×</a:t>
            </a:r>
            <a:r>
              <a:rPr lang="en-US" dirty="0"/>
              <a:t>R2</a:t>
            </a:r>
          </a:p>
        </p:txBody>
      </p:sp>
      <p:sp>
        <p:nvSpPr>
          <p:cNvPr id="4" name="Slide Number Placeholder 3"/>
          <p:cNvSpPr>
            <a:spLocks noGrp="1"/>
          </p:cNvSpPr>
          <p:nvPr>
            <p:ph type="sldNum" sz="quarter" idx="12"/>
          </p:nvPr>
        </p:nvSpPr>
        <p:spPr>
          <a:xfrm>
            <a:off x="7696200" y="6324600"/>
            <a:ext cx="762000" cy="365125"/>
          </a:xfrm>
        </p:spPr>
        <p:txBody>
          <a:bodyPr/>
          <a:lstStyle/>
          <a:p>
            <a:fld id="{B6F15528-21DE-4FAA-801E-634DDDAF4B2B}" type="slidenum">
              <a:rPr lang="en-US" smtClean="0"/>
              <a:pPr/>
              <a:t>24</a:t>
            </a:fld>
            <a:endParaRPr lang="en-US" dirty="0"/>
          </a:p>
        </p:txBody>
      </p:sp>
    </p:spTree>
    <p:extLst>
      <p:ext uri="{BB962C8B-B14F-4D97-AF65-F5344CB8AC3E}">
        <p14:creationId xmlns:p14="http://schemas.microsoft.com/office/powerpoint/2010/main" val="378609424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 y="457200"/>
            <a:ext cx="5305425" cy="1866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1077570" y="461006"/>
            <a:ext cx="7543800" cy="606426"/>
          </a:xfrm>
        </p:spPr>
        <p:txBody>
          <a:bodyPr/>
          <a:lstStyle/>
          <a:p>
            <a:r>
              <a:rPr lang="fa-IR" sz="2800" dirty="0"/>
              <a:t>ضرب دکارتی (×)</a:t>
            </a:r>
            <a:endParaRPr lang="en-US" sz="2800" dirty="0"/>
          </a:p>
        </p:txBody>
      </p:sp>
      <p:sp>
        <p:nvSpPr>
          <p:cNvPr id="3" name="Content Placeholder 2"/>
          <p:cNvSpPr>
            <a:spLocks noGrp="1"/>
          </p:cNvSpPr>
          <p:nvPr>
            <p:ph idx="1"/>
          </p:nvPr>
        </p:nvSpPr>
        <p:spPr>
          <a:xfrm>
            <a:off x="1447800" y="1786438"/>
            <a:ext cx="7543800" cy="914400"/>
          </a:xfrm>
        </p:spPr>
        <p:txBody>
          <a:bodyPr/>
          <a:lstStyle/>
          <a:p>
            <a:pPr marL="0" indent="0">
              <a:buNone/>
            </a:pPr>
            <a:r>
              <a:rPr lang="fa-IR" b="1" u="sng" dirty="0"/>
              <a:t>مثال 9</a:t>
            </a:r>
            <a:r>
              <a:rPr lang="fa-IR" b="1" u="sng" dirty="0" smtClean="0"/>
              <a:t>:</a:t>
            </a:r>
            <a:endParaRPr lang="en-US" b="1" u="sng" dirty="0" smtClean="0"/>
          </a:p>
          <a:p>
            <a:pPr marL="320040" lvl="1" indent="0">
              <a:buNone/>
            </a:pPr>
            <a:r>
              <a:rPr lang="fa-IR" b="1" dirty="0" smtClean="0">
                <a:solidFill>
                  <a:schemeClr val="accent1">
                    <a:lumMod val="75000"/>
                  </a:schemeClr>
                </a:solidFill>
              </a:rPr>
              <a:t>حاصلضرب </a:t>
            </a:r>
            <a:r>
              <a:rPr lang="fa-IR" b="1" dirty="0">
                <a:solidFill>
                  <a:schemeClr val="accent1">
                    <a:lumMod val="75000"/>
                  </a:schemeClr>
                </a:solidFill>
              </a:rPr>
              <a:t>دکارتی دو رابطه </a:t>
            </a:r>
            <a:r>
              <a:rPr lang="en-US" b="1" dirty="0">
                <a:solidFill>
                  <a:schemeClr val="accent1">
                    <a:lumMod val="75000"/>
                  </a:schemeClr>
                </a:solidFill>
              </a:rPr>
              <a:t>S</a:t>
            </a:r>
            <a:r>
              <a:rPr lang="fa-IR" b="1" dirty="0">
                <a:solidFill>
                  <a:schemeClr val="accent1">
                    <a:lumMod val="75000"/>
                  </a:schemeClr>
                </a:solidFill>
              </a:rPr>
              <a:t> و</a:t>
            </a:r>
            <a:r>
              <a:rPr lang="en-US" b="1" dirty="0">
                <a:solidFill>
                  <a:schemeClr val="accent1">
                    <a:lumMod val="75000"/>
                  </a:schemeClr>
                </a:solidFill>
              </a:rPr>
              <a:t> P</a:t>
            </a:r>
            <a:r>
              <a:rPr lang="fa-IR" b="1" dirty="0">
                <a:solidFill>
                  <a:schemeClr val="accent1">
                    <a:lumMod val="75000"/>
                  </a:schemeClr>
                </a:solidFill>
              </a:rPr>
              <a:t> چه می شود</a:t>
            </a:r>
            <a:r>
              <a:rPr lang="fa-IR" b="1" dirty="0" smtClean="0">
                <a:solidFill>
                  <a:schemeClr val="accent1">
                    <a:lumMod val="75000"/>
                  </a:schemeClr>
                </a:solidFill>
              </a:rPr>
              <a:t>؟</a:t>
            </a:r>
            <a:endParaRPr lang="en-US" b="1" dirty="0">
              <a:solidFill>
                <a:schemeClr val="accent1">
                  <a:lumMod val="75000"/>
                </a:scheme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25</a:t>
            </a:fld>
            <a:endParaRPr lang="en-US"/>
          </a:p>
        </p:txBody>
      </p:sp>
      <p:graphicFrame>
        <p:nvGraphicFramePr>
          <p:cNvPr id="7" name="Table 6"/>
          <p:cNvGraphicFramePr>
            <a:graphicFrameLocks noGrp="1"/>
          </p:cNvGraphicFramePr>
          <p:nvPr>
            <p:extLst>
              <p:ext uri="{D42A27DB-BD31-4B8C-83A1-F6EECF244321}">
                <p14:modId xmlns:p14="http://schemas.microsoft.com/office/powerpoint/2010/main" val="2702243007"/>
              </p:ext>
            </p:extLst>
          </p:nvPr>
        </p:nvGraphicFramePr>
        <p:xfrm>
          <a:off x="165100" y="3066177"/>
          <a:ext cx="6080760" cy="3645408"/>
        </p:xfrm>
        <a:graphic>
          <a:graphicData uri="http://schemas.openxmlformats.org/drawingml/2006/table">
            <a:tbl>
              <a:tblPr firstRow="1" firstCol="1" bandRow="1">
                <a:tableStyleId>{5C22544A-7EE6-4342-B048-85BDC9FD1C3A}</a:tableStyleId>
              </a:tblPr>
              <a:tblGrid>
                <a:gridCol w="868680"/>
                <a:gridCol w="868680"/>
                <a:gridCol w="868680"/>
                <a:gridCol w="868680"/>
                <a:gridCol w="868680"/>
                <a:gridCol w="868680"/>
                <a:gridCol w="868680"/>
              </a:tblGrid>
              <a:tr h="0">
                <a:tc>
                  <a:txBody>
                    <a:bodyPr/>
                    <a:lstStyle/>
                    <a:p>
                      <a:pPr algn="ctr">
                        <a:lnSpc>
                          <a:spcPct val="115000"/>
                        </a:lnSpc>
                        <a:spcAft>
                          <a:spcPts val="0"/>
                        </a:spcAft>
                      </a:pPr>
                      <a:r>
                        <a:rPr lang="en-US" sz="1600" dirty="0">
                          <a:solidFill>
                            <a:schemeClr val="tx1"/>
                          </a:solidFill>
                          <a:effectLst/>
                          <a:cs typeface="B Mitra" pitchFamily="2" charset="-78"/>
                        </a:rPr>
                        <a:t>S#</a:t>
                      </a:r>
                      <a:endParaRPr lang="en-US" sz="1100" dirty="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lnSpc>
                          <a:spcPct val="115000"/>
                        </a:lnSpc>
                        <a:spcAft>
                          <a:spcPts val="0"/>
                        </a:spcAft>
                      </a:pPr>
                      <a:r>
                        <a:rPr lang="en-US" sz="1600">
                          <a:solidFill>
                            <a:schemeClr val="tx1"/>
                          </a:solidFill>
                          <a:effectLst/>
                          <a:cs typeface="B Mitra" pitchFamily="2" charset="-78"/>
                        </a:rPr>
                        <a:t>Sname</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lnSpc>
                          <a:spcPct val="115000"/>
                        </a:lnSpc>
                        <a:spcAft>
                          <a:spcPts val="0"/>
                        </a:spcAft>
                      </a:pPr>
                      <a:r>
                        <a:rPr lang="en-US" sz="1600">
                          <a:solidFill>
                            <a:schemeClr val="tx1"/>
                          </a:solidFill>
                          <a:effectLst/>
                          <a:cs typeface="B Mitra" pitchFamily="2" charset="-78"/>
                        </a:rPr>
                        <a:t>S.city</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lnSpc>
                          <a:spcPct val="115000"/>
                        </a:lnSpc>
                        <a:spcAft>
                          <a:spcPts val="0"/>
                        </a:spcAft>
                      </a:pPr>
                      <a:r>
                        <a:rPr lang="en-US" sz="1600">
                          <a:solidFill>
                            <a:schemeClr val="tx1"/>
                          </a:solidFill>
                          <a:effectLst/>
                          <a:cs typeface="B Mitra" pitchFamily="2" charset="-78"/>
                        </a:rPr>
                        <a:t>P#</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lnSpc>
                          <a:spcPct val="115000"/>
                        </a:lnSpc>
                        <a:spcAft>
                          <a:spcPts val="0"/>
                        </a:spcAft>
                      </a:pPr>
                      <a:r>
                        <a:rPr lang="en-US" sz="1600" dirty="0">
                          <a:solidFill>
                            <a:schemeClr val="tx1"/>
                          </a:solidFill>
                          <a:effectLst/>
                          <a:cs typeface="B Mitra" pitchFamily="2" charset="-78"/>
                        </a:rPr>
                        <a:t>color</a:t>
                      </a:r>
                      <a:endParaRPr lang="en-US" sz="1100" dirty="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lnSpc>
                          <a:spcPct val="115000"/>
                        </a:lnSpc>
                        <a:spcAft>
                          <a:spcPts val="0"/>
                        </a:spcAft>
                      </a:pPr>
                      <a:r>
                        <a:rPr lang="en-US" sz="1600">
                          <a:solidFill>
                            <a:schemeClr val="tx1"/>
                          </a:solidFill>
                          <a:effectLst/>
                          <a:cs typeface="B Mitra" pitchFamily="2" charset="-78"/>
                        </a:rPr>
                        <a:t>Type</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lnSpc>
                          <a:spcPct val="115000"/>
                        </a:lnSpc>
                        <a:spcAft>
                          <a:spcPts val="0"/>
                        </a:spcAft>
                      </a:pPr>
                      <a:r>
                        <a:rPr lang="en-US" sz="1600" dirty="0" err="1">
                          <a:solidFill>
                            <a:schemeClr val="tx1"/>
                          </a:solidFill>
                          <a:effectLst/>
                          <a:cs typeface="B Mitra" pitchFamily="2" charset="-78"/>
                        </a:rPr>
                        <a:t>P.city</a:t>
                      </a:r>
                      <a:endParaRPr lang="en-US" sz="1100" dirty="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0">
                <a:tc>
                  <a:txBody>
                    <a:bodyPr/>
                    <a:lstStyle/>
                    <a:p>
                      <a:pPr algn="ctr">
                        <a:lnSpc>
                          <a:spcPct val="115000"/>
                        </a:lnSpc>
                        <a:spcAft>
                          <a:spcPts val="0"/>
                        </a:spcAft>
                      </a:pPr>
                      <a:r>
                        <a:rPr lang="en-US" sz="1600" b="0" kern="1200" smtClean="0">
                          <a:solidFill>
                            <a:schemeClr val="tx1"/>
                          </a:solidFill>
                          <a:effectLst/>
                          <a:latin typeface="+mn-lt"/>
                          <a:ea typeface="+mn-ea"/>
                          <a:cs typeface="B Mitra" pitchFamily="2" charset="-78"/>
                        </a:rPr>
                        <a:t>S1</a:t>
                      </a:r>
                      <a:endParaRPr lang="en-US" sz="1600" b="0" kern="1200" dirty="0">
                        <a:solidFill>
                          <a:schemeClr val="tx1"/>
                        </a:solidFill>
                        <a:effectLst/>
                        <a:latin typeface="+mn-lt"/>
                        <a:ea typeface="+mn-ea"/>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kern="1200" dirty="0">
                          <a:solidFill>
                            <a:schemeClr val="tx1"/>
                          </a:solidFill>
                          <a:effectLst/>
                          <a:latin typeface="+mn-lt"/>
                          <a:ea typeface="+mn-ea"/>
                          <a:cs typeface="B Mitra" pitchFamily="2" charset="-78"/>
                        </a:rPr>
                        <a:t>فن آوران</a:t>
                      </a:r>
                      <a:endParaRPr lang="en-US" sz="1600" kern="1200" dirty="0">
                        <a:solidFill>
                          <a:schemeClr val="tx1"/>
                        </a:solidFill>
                        <a:effectLst/>
                        <a:latin typeface="+mn-lt"/>
                        <a:ea typeface="+mn-ea"/>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تهران</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a:solidFill>
                            <a:schemeClr val="tx1"/>
                          </a:solidFill>
                          <a:effectLst/>
                          <a:cs typeface="B Mitra" pitchFamily="2" charset="-78"/>
                        </a:rPr>
                        <a:t>P1</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قرمز</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آهن</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تهران</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b="0">
                          <a:solidFill>
                            <a:schemeClr val="tx1"/>
                          </a:solidFill>
                          <a:effectLst/>
                          <a:cs typeface="B Mitra" pitchFamily="2" charset="-78"/>
                        </a:rPr>
                        <a:t>S1</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فن آوران</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تهران</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a:solidFill>
                            <a:schemeClr val="tx1"/>
                          </a:solidFill>
                          <a:effectLst/>
                          <a:cs typeface="B Mitra" pitchFamily="2" charset="-78"/>
                        </a:rPr>
                        <a:t>P2</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سبز</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مس</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تبریز</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b="0">
                          <a:solidFill>
                            <a:schemeClr val="tx1"/>
                          </a:solidFill>
                          <a:effectLst/>
                          <a:cs typeface="B Mitra" pitchFamily="2" charset="-78"/>
                        </a:rPr>
                        <a:t>S1</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فن آوران</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تهران</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a:solidFill>
                            <a:schemeClr val="tx1"/>
                          </a:solidFill>
                          <a:effectLst/>
                          <a:cs typeface="B Mitra" pitchFamily="2" charset="-78"/>
                        </a:rPr>
                        <a:t>P3</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آبی</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برنج</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شیراز</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b="0">
                          <a:solidFill>
                            <a:schemeClr val="tx1"/>
                          </a:solidFill>
                          <a:effectLst/>
                          <a:cs typeface="B Mitra" pitchFamily="2" charset="-78"/>
                        </a:rPr>
                        <a:t>S1</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فن آوران</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تهران</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a:solidFill>
                            <a:schemeClr val="tx1"/>
                          </a:solidFill>
                          <a:effectLst/>
                          <a:cs typeface="B Mitra" pitchFamily="2" charset="-78"/>
                        </a:rPr>
                        <a:t>P4</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قرمز</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آهن</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تهران</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b="0" dirty="0">
                          <a:solidFill>
                            <a:schemeClr val="tx1"/>
                          </a:solidFill>
                          <a:effectLst/>
                          <a:cs typeface="B Mitra" pitchFamily="2" charset="-78"/>
                        </a:rPr>
                        <a:t>S2</a:t>
                      </a:r>
                      <a:endParaRPr lang="en-US" sz="1100" b="0" dirty="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ایران قطعه</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تبریز</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a:solidFill>
                            <a:schemeClr val="tx1"/>
                          </a:solidFill>
                          <a:effectLst/>
                          <a:cs typeface="B Mitra" pitchFamily="2" charset="-78"/>
                        </a:rPr>
                        <a:t>P1</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قرمز</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آهن</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تهران</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b="0">
                          <a:solidFill>
                            <a:schemeClr val="tx1"/>
                          </a:solidFill>
                          <a:effectLst/>
                          <a:cs typeface="B Mitra" pitchFamily="2" charset="-78"/>
                        </a:rPr>
                        <a:t>S2</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ایران قطعه</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تبریز</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a:solidFill>
                            <a:schemeClr val="tx1"/>
                          </a:solidFill>
                          <a:effectLst/>
                          <a:cs typeface="B Mitra" pitchFamily="2" charset="-78"/>
                        </a:rPr>
                        <a:t>P2</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سبز</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مس</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تبریز</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b="0">
                          <a:solidFill>
                            <a:schemeClr val="tx1"/>
                          </a:solidFill>
                          <a:effectLst/>
                          <a:cs typeface="B Mitra" pitchFamily="2" charset="-78"/>
                        </a:rPr>
                        <a:t>S2</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ایران قطعه</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تبریز</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a:solidFill>
                            <a:schemeClr val="tx1"/>
                          </a:solidFill>
                          <a:effectLst/>
                          <a:cs typeface="B Mitra" pitchFamily="2" charset="-78"/>
                        </a:rPr>
                        <a:t>P3</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آبی</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برنج</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شیراز</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b="0">
                          <a:solidFill>
                            <a:schemeClr val="tx1"/>
                          </a:solidFill>
                          <a:effectLst/>
                          <a:cs typeface="B Mitra" pitchFamily="2" charset="-78"/>
                        </a:rPr>
                        <a:t>S2</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ایران قطعه</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تبریز</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a:solidFill>
                            <a:schemeClr val="tx1"/>
                          </a:solidFill>
                          <a:effectLst/>
                          <a:cs typeface="B Mitra" pitchFamily="2" charset="-78"/>
                        </a:rPr>
                        <a:t>P4</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قرمز</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آهن</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تهران</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b="0">
                          <a:solidFill>
                            <a:schemeClr val="tx1"/>
                          </a:solidFill>
                          <a:effectLst/>
                          <a:cs typeface="B Mitra" pitchFamily="2" charset="-78"/>
                        </a:rPr>
                        <a:t>S3</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پولادین</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تبریز</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a:solidFill>
                            <a:schemeClr val="tx1"/>
                          </a:solidFill>
                          <a:effectLst/>
                          <a:cs typeface="B Mitra" pitchFamily="2" charset="-78"/>
                        </a:rPr>
                        <a:t>P1</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قرمز</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آهن</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تهران</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b="0">
                          <a:solidFill>
                            <a:schemeClr val="tx1"/>
                          </a:solidFill>
                          <a:effectLst/>
                          <a:cs typeface="B Mitra" pitchFamily="2" charset="-78"/>
                        </a:rPr>
                        <a:t>S3</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پولادین</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تبریز</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a:solidFill>
                            <a:schemeClr val="tx1"/>
                          </a:solidFill>
                          <a:effectLst/>
                          <a:cs typeface="B Mitra" pitchFamily="2" charset="-78"/>
                        </a:rPr>
                        <a:t>P2</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سبز</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مس</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تبریز</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b="0">
                          <a:solidFill>
                            <a:schemeClr val="tx1"/>
                          </a:solidFill>
                          <a:effectLst/>
                          <a:cs typeface="B Mitra" pitchFamily="2" charset="-78"/>
                        </a:rPr>
                        <a:t>S3</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پولادین</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تبریز</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a:solidFill>
                            <a:schemeClr val="tx1"/>
                          </a:solidFill>
                          <a:effectLst/>
                          <a:cs typeface="B Mitra" pitchFamily="2" charset="-78"/>
                        </a:rPr>
                        <a:t>P3</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آبی</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برنج</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شیراز</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b="0" dirty="0" smtClean="0">
                          <a:solidFill>
                            <a:schemeClr val="tx1"/>
                          </a:solidFill>
                          <a:effectLst/>
                          <a:cs typeface="B Mitra" pitchFamily="2" charset="-78"/>
                        </a:rPr>
                        <a:t>S3</a:t>
                      </a:r>
                      <a:endParaRPr lang="en-US" sz="1100" b="0" dirty="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پولادین</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a:solidFill>
                            <a:schemeClr val="tx1"/>
                          </a:solidFill>
                          <a:effectLst/>
                          <a:cs typeface="B Mitra" pitchFamily="2" charset="-78"/>
                        </a:rPr>
                        <a:t>تبریز</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a:solidFill>
                            <a:schemeClr val="tx1"/>
                          </a:solidFill>
                          <a:effectLst/>
                          <a:cs typeface="B Mitra" pitchFamily="2" charset="-78"/>
                        </a:rPr>
                        <a:t>P4</a:t>
                      </a:r>
                      <a:endParaRPr lang="en-US" sz="110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dirty="0">
                          <a:solidFill>
                            <a:schemeClr val="tx1"/>
                          </a:solidFill>
                          <a:effectLst/>
                          <a:cs typeface="B Mitra" pitchFamily="2" charset="-78"/>
                        </a:rPr>
                        <a:t>قرمز</a:t>
                      </a:r>
                      <a:endParaRPr lang="en-US" sz="1100" dirty="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dirty="0">
                          <a:solidFill>
                            <a:schemeClr val="tx1"/>
                          </a:solidFill>
                          <a:effectLst/>
                          <a:cs typeface="B Mitra" pitchFamily="2" charset="-78"/>
                        </a:rPr>
                        <a:t>آهن</a:t>
                      </a:r>
                      <a:endParaRPr lang="en-US" sz="1100" dirty="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dirty="0" smtClean="0">
                          <a:solidFill>
                            <a:schemeClr val="tx1"/>
                          </a:solidFill>
                          <a:effectLst/>
                          <a:cs typeface="B Mitra" pitchFamily="2" charset="-78"/>
                        </a:rPr>
                        <a:t>تهران</a:t>
                      </a:r>
                      <a:endParaRPr lang="en-US" sz="1100" dirty="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8" name="Rectangle 7"/>
          <p:cNvSpPr/>
          <p:nvPr/>
        </p:nvSpPr>
        <p:spPr>
          <a:xfrm>
            <a:off x="6477000" y="3053477"/>
            <a:ext cx="2438400" cy="2585323"/>
          </a:xfrm>
          <a:prstGeom prst="rect">
            <a:avLst/>
          </a:prstGeom>
        </p:spPr>
        <p:txBody>
          <a:bodyPr wrap="square">
            <a:spAutoFit/>
          </a:bodyPr>
          <a:lstStyle/>
          <a:p>
            <a:pPr algn="just" rtl="1"/>
            <a:r>
              <a:rPr lang="fa-IR" dirty="0">
                <a:cs typeface="B Nazanin" pitchFamily="2" charset="-78"/>
              </a:rPr>
              <a:t>نتیجه شامل همه فیلدهای دو رابطه است. از </a:t>
            </a:r>
            <a:r>
              <a:rPr lang="fa-IR" dirty="0" smtClean="0">
                <a:cs typeface="B Nazanin" pitchFamily="2" charset="-78"/>
              </a:rPr>
              <a:t>آن جا </a:t>
            </a:r>
            <a:r>
              <a:rPr lang="fa-IR" dirty="0">
                <a:cs typeface="B Nazanin" pitchFamily="2" charset="-78"/>
              </a:rPr>
              <a:t>که هر دو رابطه حاوی فیلدی به نام </a:t>
            </a:r>
            <a:r>
              <a:rPr lang="en-US" dirty="0">
                <a:cs typeface="B Nazanin" pitchFamily="2" charset="-78"/>
              </a:rPr>
              <a:t>city</a:t>
            </a:r>
            <a:r>
              <a:rPr lang="fa-IR" dirty="0">
                <a:cs typeface="B Nazanin" pitchFamily="2" charset="-78"/>
              </a:rPr>
              <a:t> می باشند. لذا برای جلوگیری از ابهام و اشتباه </a:t>
            </a:r>
            <a:r>
              <a:rPr lang="fa-IR" dirty="0" smtClean="0">
                <a:cs typeface="B Nazanin" pitchFamily="2" charset="-78"/>
              </a:rPr>
              <a:t>آن ها </a:t>
            </a:r>
            <a:r>
              <a:rPr lang="fa-IR" dirty="0">
                <a:cs typeface="B Nazanin" pitchFamily="2" charset="-78"/>
              </a:rPr>
              <a:t>از </a:t>
            </a:r>
            <a:r>
              <a:rPr lang="en-US" dirty="0" err="1">
                <a:cs typeface="B Nazanin" pitchFamily="2" charset="-78"/>
              </a:rPr>
              <a:t>S.city</a:t>
            </a:r>
            <a:r>
              <a:rPr lang="fa-IR" dirty="0">
                <a:cs typeface="B Nazanin" pitchFamily="2" charset="-78"/>
              </a:rPr>
              <a:t> و </a:t>
            </a:r>
            <a:r>
              <a:rPr lang="en-US" dirty="0" err="1">
                <a:cs typeface="B Nazanin" pitchFamily="2" charset="-78"/>
              </a:rPr>
              <a:t>P.city</a:t>
            </a:r>
            <a:r>
              <a:rPr lang="fa-IR" dirty="0">
                <a:cs typeface="B Nazanin" pitchFamily="2" charset="-78"/>
              </a:rPr>
              <a:t> نامگذاری می کنند.</a:t>
            </a:r>
            <a:endParaRPr lang="en-US" dirty="0">
              <a:cs typeface="B Nazanin" pitchFamily="2" charset="-78"/>
            </a:endParaRPr>
          </a:p>
          <a:p>
            <a:pPr algn="r" rtl="1"/>
            <a:r>
              <a:rPr lang="fa-IR" dirty="0">
                <a:cs typeface="B Nazanin" pitchFamily="2" charset="-78"/>
              </a:rPr>
              <a:t>توجه کنید که جدول فوق 12 (</a:t>
            </a:r>
            <a:r>
              <a:rPr lang="en-US" dirty="0">
                <a:cs typeface="B Nazanin" pitchFamily="2" charset="-78"/>
              </a:rPr>
              <a:t>3*4=12</a:t>
            </a:r>
            <a:r>
              <a:rPr lang="fa-IR" dirty="0">
                <a:cs typeface="B Nazanin" pitchFamily="2" charset="-78"/>
              </a:rPr>
              <a:t>) سطر و </a:t>
            </a:r>
            <a:r>
              <a:rPr lang="en-US" dirty="0">
                <a:cs typeface="B Nazanin" pitchFamily="2" charset="-78"/>
              </a:rPr>
              <a:t>7</a:t>
            </a:r>
            <a:r>
              <a:rPr lang="fa-IR" dirty="0">
                <a:cs typeface="B Nazanin" pitchFamily="2" charset="-78"/>
              </a:rPr>
              <a:t> (</a:t>
            </a:r>
            <a:r>
              <a:rPr lang="en-US" dirty="0">
                <a:cs typeface="B Nazanin" pitchFamily="2" charset="-78"/>
              </a:rPr>
              <a:t>3+4=7</a:t>
            </a:r>
            <a:r>
              <a:rPr lang="fa-IR" dirty="0">
                <a:cs typeface="B Nazanin" pitchFamily="2" charset="-78"/>
              </a:rPr>
              <a:t>) ستون دارد.</a:t>
            </a:r>
            <a:endParaRPr lang="en-US" dirty="0">
              <a:cs typeface="B Nazanin" pitchFamily="2" charset="-78"/>
            </a:endParaRPr>
          </a:p>
        </p:txBody>
      </p:sp>
    </p:spTree>
    <p:extLst>
      <p:ext uri="{BB962C8B-B14F-4D97-AF65-F5344CB8AC3E}">
        <p14:creationId xmlns:p14="http://schemas.microsoft.com/office/powerpoint/2010/main" val="160429885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randombar(horizontal)">
                                      <p:cBhvr>
                                        <p:cTn id="7" dur="500"/>
                                        <p:tgtEl>
                                          <p:spTgt spid="102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نکات</a:t>
            </a:r>
            <a:endParaRPr lang="en-US" dirty="0"/>
          </a:p>
        </p:txBody>
      </p:sp>
      <p:sp>
        <p:nvSpPr>
          <p:cNvPr id="3" name="Content Placeholder 2"/>
          <p:cNvSpPr>
            <a:spLocks noGrp="1"/>
          </p:cNvSpPr>
          <p:nvPr>
            <p:ph idx="1"/>
          </p:nvPr>
        </p:nvSpPr>
        <p:spPr>
          <a:xfrm>
            <a:off x="228600" y="1524000"/>
            <a:ext cx="8458200" cy="4648200"/>
          </a:xfrm>
        </p:spPr>
        <p:txBody>
          <a:bodyPr>
            <a:normAutofit lnSpcReduction="10000"/>
          </a:bodyPr>
          <a:lstStyle/>
          <a:p>
            <a:pPr marL="0" indent="0">
              <a:buNone/>
            </a:pPr>
            <a:r>
              <a:rPr lang="fa-IR" b="1" u="sng" dirty="0" smtClean="0"/>
              <a:t>نکته1: </a:t>
            </a:r>
          </a:p>
          <a:p>
            <a:pPr marL="320040" lvl="1" indent="0">
              <a:buNone/>
            </a:pPr>
            <a:r>
              <a:rPr lang="fa-IR" dirty="0" smtClean="0"/>
              <a:t>اگر </a:t>
            </a:r>
            <a:r>
              <a:rPr lang="fa-IR" dirty="0"/>
              <a:t>جدول </a:t>
            </a:r>
            <a:r>
              <a:rPr lang="en-US" dirty="0"/>
              <a:t>A</a:t>
            </a:r>
            <a:r>
              <a:rPr lang="fa-IR" dirty="0"/>
              <a:t> دارای </a:t>
            </a:r>
            <a:r>
              <a:rPr lang="en-US" dirty="0"/>
              <a:t>m</a:t>
            </a:r>
            <a:r>
              <a:rPr lang="fa-IR" dirty="0"/>
              <a:t> سطر و </a:t>
            </a:r>
            <a:r>
              <a:rPr lang="en-US" dirty="0"/>
              <a:t>n</a:t>
            </a:r>
            <a:r>
              <a:rPr lang="fa-IR" dirty="0"/>
              <a:t> ستون و جدول </a:t>
            </a:r>
            <a:r>
              <a:rPr lang="en-US" dirty="0"/>
              <a:t>B</a:t>
            </a:r>
            <a:r>
              <a:rPr lang="fa-IR" dirty="0"/>
              <a:t> دارای </a:t>
            </a:r>
            <a:r>
              <a:rPr lang="en-US" dirty="0"/>
              <a:t>p</a:t>
            </a:r>
            <a:r>
              <a:rPr lang="fa-IR" dirty="0"/>
              <a:t> سطر و </a:t>
            </a:r>
            <a:r>
              <a:rPr lang="en-US" dirty="0"/>
              <a:t>q </a:t>
            </a:r>
            <a:r>
              <a:rPr lang="fa-IR" dirty="0" smtClean="0"/>
              <a:t> ستون </a:t>
            </a:r>
            <a:r>
              <a:rPr lang="fa-IR" dirty="0"/>
              <a:t>باشد آنگاه </a:t>
            </a:r>
            <a:r>
              <a:rPr lang="en-US" dirty="0"/>
              <a:t>B</a:t>
            </a:r>
            <a:r>
              <a:rPr lang="fa-IR" dirty="0"/>
              <a:t>×</a:t>
            </a:r>
            <a:r>
              <a:rPr lang="en-US" dirty="0"/>
              <a:t>A</a:t>
            </a:r>
            <a:r>
              <a:rPr lang="fa-IR" dirty="0"/>
              <a:t> تعداد </a:t>
            </a:r>
            <a:r>
              <a:rPr lang="en-US" dirty="0"/>
              <a:t>m*p</a:t>
            </a:r>
            <a:r>
              <a:rPr lang="fa-IR" dirty="0"/>
              <a:t> سطر و تعداد </a:t>
            </a:r>
            <a:r>
              <a:rPr lang="en-US" dirty="0" err="1"/>
              <a:t>n+q</a:t>
            </a:r>
            <a:r>
              <a:rPr lang="fa-IR" dirty="0"/>
              <a:t> ستون خواهد داشت</a:t>
            </a:r>
            <a:r>
              <a:rPr lang="fa-IR" dirty="0" smtClean="0"/>
              <a:t>.</a:t>
            </a:r>
          </a:p>
          <a:p>
            <a:pPr marL="320040" lvl="1" indent="0">
              <a:buNone/>
            </a:pPr>
            <a:endParaRPr lang="en-US" dirty="0"/>
          </a:p>
          <a:p>
            <a:pPr marL="0" indent="0">
              <a:buNone/>
            </a:pPr>
            <a:r>
              <a:rPr lang="fa-IR" b="1" u="sng" dirty="0"/>
              <a:t>نکته 2</a:t>
            </a:r>
            <a:r>
              <a:rPr lang="fa-IR" b="1" u="sng" dirty="0" smtClean="0"/>
              <a:t>:</a:t>
            </a:r>
          </a:p>
          <a:p>
            <a:pPr marL="320040" lvl="1" indent="0">
              <a:buNone/>
            </a:pPr>
            <a:r>
              <a:rPr lang="fa-IR" dirty="0" smtClean="0"/>
              <a:t>ضرب </a:t>
            </a:r>
            <a:r>
              <a:rPr lang="fa-IR" dirty="0"/>
              <a:t>دکارتی در ریاضیات مجموعه خاصیت جابه جایی ندارد. یعنی (</a:t>
            </a:r>
            <a:r>
              <a:rPr lang="en-US" dirty="0"/>
              <a:t>A</a:t>
            </a:r>
            <a:r>
              <a:rPr lang="fa-IR" dirty="0"/>
              <a:t>×</a:t>
            </a:r>
            <a:r>
              <a:rPr lang="en-US" dirty="0"/>
              <a:t>B </a:t>
            </a:r>
            <a:r>
              <a:rPr lang="fa-IR" dirty="0"/>
              <a:t>≠ </a:t>
            </a:r>
            <a:r>
              <a:rPr lang="en-US" dirty="0"/>
              <a:t>B</a:t>
            </a:r>
            <a:r>
              <a:rPr lang="fa-IR" dirty="0"/>
              <a:t>×</a:t>
            </a:r>
            <a:r>
              <a:rPr lang="en-US" dirty="0"/>
              <a:t>A</a:t>
            </a:r>
            <a:r>
              <a:rPr lang="fa-IR" dirty="0"/>
              <a:t>) ولی در جبر رابطه ای چون ترتیب </a:t>
            </a:r>
            <a:r>
              <a:rPr lang="fa-IR" dirty="0" smtClean="0"/>
              <a:t>ستون ها </a:t>
            </a:r>
            <a:r>
              <a:rPr lang="fa-IR" dirty="0"/>
              <a:t>مهم نیست خاصیت جابه جایی </a:t>
            </a:r>
            <a:r>
              <a:rPr lang="fa-IR" dirty="0" smtClean="0"/>
              <a:t>دارد.</a:t>
            </a:r>
          </a:p>
          <a:p>
            <a:pPr marL="320040" lvl="1" indent="0">
              <a:buNone/>
            </a:pPr>
            <a:r>
              <a:rPr lang="fa-IR" dirty="0" smtClean="0"/>
              <a:t> یعنی ( </a:t>
            </a:r>
            <a:r>
              <a:rPr lang="en-US" dirty="0" smtClean="0"/>
              <a:t>A</a:t>
            </a:r>
            <a:r>
              <a:rPr lang="fa-IR" dirty="0" smtClean="0"/>
              <a:t>×</a:t>
            </a:r>
            <a:r>
              <a:rPr lang="en-US" dirty="0" smtClean="0"/>
              <a:t> B </a:t>
            </a:r>
            <a:r>
              <a:rPr lang="fa-IR" dirty="0" smtClean="0"/>
              <a:t>= </a:t>
            </a:r>
            <a:r>
              <a:rPr lang="en-US" dirty="0" smtClean="0"/>
              <a:t>B</a:t>
            </a:r>
            <a:r>
              <a:rPr lang="fa-IR" dirty="0" smtClean="0"/>
              <a:t> ×</a:t>
            </a:r>
            <a:r>
              <a:rPr lang="en-US" dirty="0" smtClean="0"/>
              <a:t>A </a:t>
            </a:r>
            <a:r>
              <a:rPr lang="fa-IR" dirty="0" smtClean="0"/>
              <a:t> )</a:t>
            </a:r>
          </a:p>
          <a:p>
            <a:pPr marL="320040" lvl="1" indent="0">
              <a:buNone/>
            </a:pPr>
            <a:endParaRPr lang="en-US" dirty="0"/>
          </a:p>
          <a:p>
            <a:pPr marL="0" indent="0">
              <a:buNone/>
            </a:pPr>
            <a:r>
              <a:rPr lang="fa-IR" b="1" u="sng" dirty="0"/>
              <a:t>نکته 3: </a:t>
            </a:r>
            <a:endParaRPr lang="fa-IR" b="1" u="sng" dirty="0" smtClean="0"/>
          </a:p>
          <a:p>
            <a:pPr marL="320040" lvl="1" indent="0">
              <a:buNone/>
            </a:pPr>
            <a:r>
              <a:rPr lang="fa-IR" dirty="0" smtClean="0"/>
              <a:t>ضرب </a:t>
            </a:r>
            <a:r>
              <a:rPr lang="fa-IR" dirty="0"/>
              <a:t>دکارتی خاصیت شرکت پذیری نیز دارد یعنی:</a:t>
            </a:r>
            <a:endParaRPr lang="en-US" dirty="0"/>
          </a:p>
          <a:p>
            <a:pPr marL="320040" lvl="1" indent="0" algn="l" rtl="0">
              <a:buNone/>
            </a:pPr>
            <a:r>
              <a:rPr lang="en-US" dirty="0"/>
              <a:t>A </a:t>
            </a:r>
            <a:r>
              <a:rPr lang="fa-IR" dirty="0"/>
              <a:t>×</a:t>
            </a:r>
            <a:r>
              <a:rPr lang="en-US" dirty="0"/>
              <a:t> ( B </a:t>
            </a:r>
            <a:r>
              <a:rPr lang="fa-IR" dirty="0"/>
              <a:t>×</a:t>
            </a:r>
            <a:r>
              <a:rPr lang="en-US" dirty="0"/>
              <a:t> C ) = ( A </a:t>
            </a:r>
            <a:r>
              <a:rPr lang="fa-IR" dirty="0"/>
              <a:t>×</a:t>
            </a:r>
            <a:r>
              <a:rPr lang="en-US" dirty="0"/>
              <a:t> B ) </a:t>
            </a:r>
            <a:r>
              <a:rPr lang="fa-IR" dirty="0"/>
              <a:t>×</a:t>
            </a:r>
            <a:r>
              <a:rPr lang="en-US" dirty="0"/>
              <a:t> C</a:t>
            </a:r>
          </a:p>
        </p:txBody>
      </p:sp>
      <p:sp>
        <p:nvSpPr>
          <p:cNvPr id="4" name="Slide Number Placeholder 3"/>
          <p:cNvSpPr>
            <a:spLocks noGrp="1"/>
          </p:cNvSpPr>
          <p:nvPr>
            <p:ph type="sldNum" sz="quarter" idx="12"/>
          </p:nvPr>
        </p:nvSpPr>
        <p:spPr>
          <a:xfrm>
            <a:off x="7848600" y="6294437"/>
            <a:ext cx="762000" cy="365125"/>
          </a:xfrm>
        </p:spPr>
        <p:txBody>
          <a:bodyPr/>
          <a:lstStyle/>
          <a:p>
            <a:fld id="{B6F15528-21DE-4FAA-801E-634DDDAF4B2B}" type="slidenum">
              <a:rPr lang="en-US" smtClean="0"/>
              <a:pPr/>
              <a:t>26</a:t>
            </a:fld>
            <a:endParaRPr lang="en-US" dirty="0"/>
          </a:p>
        </p:txBody>
      </p:sp>
    </p:spTree>
    <p:extLst>
      <p:ext uri="{BB962C8B-B14F-4D97-AF65-F5344CB8AC3E}">
        <p14:creationId xmlns:p14="http://schemas.microsoft.com/office/powerpoint/2010/main" val="25400560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2" dur="500"/>
                                        <p:tgtEl>
                                          <p:spTgt spid="3">
                                            <p:txEl>
                                              <p:pRg st="4" end="4"/>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randombar(horizontal)">
                                      <p:cBhvr>
                                        <p:cTn id="15" dur="500"/>
                                        <p:tgtEl>
                                          <p:spTgt spid="3">
                                            <p:txEl>
                                              <p:pRg st="5" end="5"/>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3">
                                            <p:txEl>
                                              <p:pRg st="8" end="8"/>
                                            </p:txEl>
                                          </p:spTgt>
                                        </p:tgtEl>
                                        <p:attrNameLst>
                                          <p:attrName>style.visibility</p:attrName>
                                        </p:attrNameLst>
                                      </p:cBhvr>
                                      <p:to>
                                        <p:strVal val="visible"/>
                                      </p:to>
                                    </p:set>
                                    <p:animEffect transition="in" filter="randombar(horizontal)">
                                      <p:cBhvr>
                                        <p:cTn id="20" dur="500"/>
                                        <p:tgtEl>
                                          <p:spTgt spid="3">
                                            <p:txEl>
                                              <p:pRg st="8" end="8"/>
                                            </p:txEl>
                                          </p:spTgt>
                                        </p:tgtEl>
                                      </p:cBhvr>
                                    </p:animEffect>
                                  </p:childTnLst>
                                </p:cTn>
                              </p:par>
                              <p:par>
                                <p:cTn id="21" presetID="14" presetClass="entr" presetSubtype="1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animEffect transition="in" filter="randombar(horizontal)">
                                      <p:cBhvr>
                                        <p:cTn id="23"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ضرب دکارتی (×)</a:t>
            </a:r>
            <a:endParaRPr lang="en-US" dirty="0"/>
          </a:p>
        </p:txBody>
      </p:sp>
      <p:sp>
        <p:nvSpPr>
          <p:cNvPr id="3" name="Content Placeholder 2"/>
          <p:cNvSpPr>
            <a:spLocks noGrp="1"/>
          </p:cNvSpPr>
          <p:nvPr>
            <p:ph idx="1"/>
          </p:nvPr>
        </p:nvSpPr>
        <p:spPr>
          <a:xfrm>
            <a:off x="1219200" y="1524000"/>
            <a:ext cx="7543800" cy="838200"/>
          </a:xfrm>
        </p:spPr>
        <p:txBody>
          <a:bodyPr>
            <a:normAutofit lnSpcReduction="10000"/>
          </a:bodyPr>
          <a:lstStyle/>
          <a:p>
            <a:pPr marL="0" indent="0">
              <a:buNone/>
            </a:pPr>
            <a:r>
              <a:rPr lang="fa-IR" b="1" u="sng" dirty="0"/>
              <a:t>مثال 10</a:t>
            </a:r>
            <a:r>
              <a:rPr lang="fa-IR" b="1" u="sng" dirty="0" smtClean="0"/>
              <a:t>:</a:t>
            </a:r>
            <a:endParaRPr lang="en-US" b="1" u="sng" dirty="0" smtClean="0"/>
          </a:p>
          <a:p>
            <a:pPr marL="0" indent="0">
              <a:buNone/>
            </a:pPr>
            <a:r>
              <a:rPr lang="fa-IR" b="1" dirty="0" smtClean="0">
                <a:solidFill>
                  <a:schemeClr val="accent1">
                    <a:lumMod val="75000"/>
                  </a:schemeClr>
                </a:solidFill>
              </a:rPr>
              <a:t> </a:t>
            </a:r>
            <a:r>
              <a:rPr lang="fa-IR" b="1" dirty="0">
                <a:solidFill>
                  <a:schemeClr val="accent1">
                    <a:lumMod val="75000"/>
                  </a:schemeClr>
                </a:solidFill>
              </a:rPr>
              <a:t>خروجی دستور (</a:t>
            </a:r>
            <a:r>
              <a:rPr lang="en-US" b="1" dirty="0">
                <a:solidFill>
                  <a:schemeClr val="accent1">
                    <a:lumMod val="75000"/>
                  </a:schemeClr>
                </a:solidFill>
              </a:rPr>
              <a:t>P</a:t>
            </a:r>
            <a:r>
              <a:rPr lang="fa-IR" b="1" dirty="0">
                <a:solidFill>
                  <a:schemeClr val="accent1">
                    <a:lumMod val="75000"/>
                  </a:schemeClr>
                </a:solidFill>
              </a:rPr>
              <a:t>×</a:t>
            </a:r>
            <a:r>
              <a:rPr lang="en-US" b="1" dirty="0">
                <a:solidFill>
                  <a:schemeClr val="accent1">
                    <a:lumMod val="75000"/>
                  </a:schemeClr>
                </a:solidFill>
              </a:rPr>
              <a:t>S</a:t>
            </a:r>
            <a:r>
              <a:rPr lang="fa-IR" b="1" dirty="0">
                <a:solidFill>
                  <a:schemeClr val="accent1">
                    <a:lumMod val="75000"/>
                  </a:schemeClr>
                </a:solidFill>
              </a:rPr>
              <a:t>) </a:t>
            </a:r>
            <a:r>
              <a:rPr lang="en-US" b="1" baseline="-25000" dirty="0" err="1">
                <a:solidFill>
                  <a:schemeClr val="accent1">
                    <a:lumMod val="75000"/>
                  </a:schemeClr>
                </a:solidFill>
              </a:rPr>
              <a:t>S#,type</a:t>
            </a:r>
            <a:r>
              <a:rPr lang="en-US" b="1" dirty="0">
                <a:solidFill>
                  <a:schemeClr val="accent1">
                    <a:lumMod val="75000"/>
                  </a:schemeClr>
                </a:solidFill>
              </a:rPr>
              <a:t> </a:t>
            </a:r>
            <a:r>
              <a:rPr lang="fa-IR" b="1" dirty="0">
                <a:solidFill>
                  <a:schemeClr val="accent1">
                    <a:lumMod val="75000"/>
                  </a:schemeClr>
                </a:solidFill>
              </a:rPr>
              <a:t>∏ چه می شود؟</a:t>
            </a:r>
            <a:endParaRPr lang="en-US" b="1" dirty="0">
              <a:solidFill>
                <a:schemeClr val="accent1">
                  <a:lumMod val="75000"/>
                </a:schemeClr>
              </a:solidFill>
            </a:endParaRPr>
          </a:p>
        </p:txBody>
      </p:sp>
      <p:sp>
        <p:nvSpPr>
          <p:cNvPr id="4" name="Slide Number Placeholder 3"/>
          <p:cNvSpPr>
            <a:spLocks noGrp="1"/>
          </p:cNvSpPr>
          <p:nvPr>
            <p:ph type="sldNum" sz="quarter" idx="12"/>
          </p:nvPr>
        </p:nvSpPr>
        <p:spPr>
          <a:xfrm>
            <a:off x="8001000" y="6378005"/>
            <a:ext cx="762000" cy="365125"/>
          </a:xfrm>
        </p:spPr>
        <p:txBody>
          <a:bodyPr/>
          <a:lstStyle/>
          <a:p>
            <a:fld id="{B6F15528-21DE-4FAA-801E-634DDDAF4B2B}" type="slidenum">
              <a:rPr lang="en-US" smtClean="0"/>
              <a:pPr/>
              <a:t>27</a:t>
            </a:fld>
            <a:endParaRPr lang="en-US" dirty="0"/>
          </a:p>
        </p:txBody>
      </p:sp>
      <p:graphicFrame>
        <p:nvGraphicFramePr>
          <p:cNvPr id="21" name="Table 20"/>
          <p:cNvGraphicFramePr>
            <a:graphicFrameLocks noGrp="1"/>
          </p:cNvGraphicFramePr>
          <p:nvPr>
            <p:extLst>
              <p:ext uri="{D42A27DB-BD31-4B8C-83A1-F6EECF244321}">
                <p14:modId xmlns:p14="http://schemas.microsoft.com/office/powerpoint/2010/main" val="2594471130"/>
              </p:ext>
            </p:extLst>
          </p:nvPr>
        </p:nvGraphicFramePr>
        <p:xfrm>
          <a:off x="228600" y="2667000"/>
          <a:ext cx="1905000" cy="3505200"/>
        </p:xfrm>
        <a:graphic>
          <a:graphicData uri="http://schemas.openxmlformats.org/drawingml/2006/table">
            <a:tbl>
              <a:tblPr rtl="1" firstRow="1" firstCol="1" bandRow="1">
                <a:tableStyleId>{0660B408-B3CF-4A94-85FC-2B1E0A45F4A2}</a:tableStyleId>
              </a:tblPr>
              <a:tblGrid>
                <a:gridCol w="1058333"/>
                <a:gridCol w="846667"/>
              </a:tblGrid>
              <a:tr h="0">
                <a:tc>
                  <a:txBody>
                    <a:bodyPr/>
                    <a:lstStyle/>
                    <a:p>
                      <a:pPr algn="ctr" rtl="1">
                        <a:lnSpc>
                          <a:spcPct val="115000"/>
                        </a:lnSpc>
                        <a:spcAft>
                          <a:spcPts val="0"/>
                        </a:spcAft>
                      </a:pPr>
                      <a:r>
                        <a:rPr lang="en-US" sz="2000" dirty="0">
                          <a:solidFill>
                            <a:schemeClr val="tx1"/>
                          </a:solidFill>
                          <a:effectLst/>
                          <a:cs typeface="B Nazanin" pitchFamily="2" charset="-78"/>
                        </a:rPr>
                        <a:t>type</a:t>
                      </a:r>
                      <a:endParaRPr lang="en-US" sz="1400" dirty="0">
                        <a:solidFill>
                          <a:schemeClr val="tx1"/>
                        </a:solidFill>
                        <a:effectLst/>
                        <a:latin typeface="Calibri"/>
                        <a:ea typeface="Calibri"/>
                        <a:cs typeface="B Nazanin"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en-US" sz="2000" dirty="0">
                          <a:solidFill>
                            <a:schemeClr val="tx1"/>
                          </a:solidFill>
                          <a:effectLst/>
                          <a:cs typeface="B Nazanin" pitchFamily="2" charset="-78"/>
                        </a:rPr>
                        <a:t>S#</a:t>
                      </a:r>
                      <a:endParaRPr lang="en-US" sz="1400" dirty="0">
                        <a:solidFill>
                          <a:schemeClr val="tx1"/>
                        </a:solidFill>
                        <a:effectLst/>
                        <a:latin typeface="Calibri"/>
                        <a:ea typeface="Calibri"/>
                        <a:cs typeface="B Nazanin"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0">
                <a:tc>
                  <a:txBody>
                    <a:bodyPr/>
                    <a:lstStyle/>
                    <a:p>
                      <a:pPr algn="ctr" rtl="1">
                        <a:lnSpc>
                          <a:spcPct val="115000"/>
                        </a:lnSpc>
                        <a:spcAft>
                          <a:spcPts val="0"/>
                        </a:spcAft>
                      </a:pPr>
                      <a:r>
                        <a:rPr lang="fa-IR" sz="2000">
                          <a:solidFill>
                            <a:schemeClr val="tx1"/>
                          </a:solidFill>
                          <a:effectLst/>
                          <a:cs typeface="B Nazanin" pitchFamily="2" charset="-78"/>
                        </a:rPr>
                        <a:t>آهن</a:t>
                      </a:r>
                      <a:endParaRPr lang="en-US" sz="1400">
                        <a:solidFill>
                          <a:schemeClr val="tx1"/>
                        </a:solidFill>
                        <a:effectLst/>
                        <a:latin typeface="Calibri"/>
                        <a:ea typeface="Calibri"/>
                        <a:cs typeface="B Nazanin"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en-US" sz="2000">
                          <a:solidFill>
                            <a:schemeClr val="tx1"/>
                          </a:solidFill>
                          <a:effectLst/>
                          <a:cs typeface="B Nazanin" pitchFamily="2" charset="-78"/>
                        </a:rPr>
                        <a:t>S1</a:t>
                      </a:r>
                      <a:endParaRPr lang="en-US" sz="1400">
                        <a:solidFill>
                          <a:schemeClr val="tx1"/>
                        </a:solidFill>
                        <a:effectLst/>
                        <a:latin typeface="Calibri"/>
                        <a:ea typeface="Calibri"/>
                        <a:cs typeface="B Nazanin"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rtl="1">
                        <a:lnSpc>
                          <a:spcPct val="115000"/>
                        </a:lnSpc>
                        <a:spcAft>
                          <a:spcPts val="0"/>
                        </a:spcAft>
                      </a:pPr>
                      <a:r>
                        <a:rPr lang="fa-IR" sz="2000">
                          <a:solidFill>
                            <a:schemeClr val="tx1"/>
                          </a:solidFill>
                          <a:effectLst/>
                          <a:cs typeface="B Nazanin" pitchFamily="2" charset="-78"/>
                        </a:rPr>
                        <a:t>مس</a:t>
                      </a:r>
                      <a:endParaRPr lang="en-US" sz="1400">
                        <a:solidFill>
                          <a:schemeClr val="tx1"/>
                        </a:solidFill>
                        <a:effectLst/>
                        <a:latin typeface="Calibri"/>
                        <a:ea typeface="Calibri"/>
                        <a:cs typeface="B Nazanin"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a:lnSpc>
                          <a:spcPct val="115000"/>
                        </a:lnSpc>
                        <a:spcAft>
                          <a:spcPts val="0"/>
                        </a:spcAft>
                      </a:pPr>
                      <a:r>
                        <a:rPr lang="en-US" sz="2000">
                          <a:solidFill>
                            <a:schemeClr val="tx1"/>
                          </a:solidFill>
                          <a:effectLst/>
                          <a:cs typeface="B Nazanin" pitchFamily="2" charset="-78"/>
                        </a:rPr>
                        <a:t>S1</a:t>
                      </a:r>
                      <a:endParaRPr lang="en-US" sz="1400">
                        <a:solidFill>
                          <a:schemeClr val="tx1"/>
                        </a:solidFill>
                        <a:effectLst/>
                        <a:latin typeface="Calibri"/>
                        <a:ea typeface="Calibri"/>
                        <a:cs typeface="B Nazanin"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rtl="1">
                        <a:lnSpc>
                          <a:spcPct val="115000"/>
                        </a:lnSpc>
                        <a:spcAft>
                          <a:spcPts val="0"/>
                        </a:spcAft>
                      </a:pPr>
                      <a:r>
                        <a:rPr lang="fa-IR" sz="2000">
                          <a:solidFill>
                            <a:schemeClr val="tx1"/>
                          </a:solidFill>
                          <a:effectLst/>
                          <a:cs typeface="B Nazanin" pitchFamily="2" charset="-78"/>
                        </a:rPr>
                        <a:t>برنج</a:t>
                      </a:r>
                      <a:endParaRPr lang="en-US" sz="1400">
                        <a:solidFill>
                          <a:schemeClr val="tx1"/>
                        </a:solidFill>
                        <a:effectLst/>
                        <a:latin typeface="Calibri"/>
                        <a:ea typeface="Calibri"/>
                        <a:cs typeface="B Nazanin"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a:lnSpc>
                          <a:spcPct val="115000"/>
                        </a:lnSpc>
                        <a:spcAft>
                          <a:spcPts val="0"/>
                        </a:spcAft>
                      </a:pPr>
                      <a:r>
                        <a:rPr lang="en-US" sz="2000">
                          <a:solidFill>
                            <a:schemeClr val="tx1"/>
                          </a:solidFill>
                          <a:effectLst/>
                          <a:cs typeface="B Nazanin" pitchFamily="2" charset="-78"/>
                        </a:rPr>
                        <a:t>S1</a:t>
                      </a:r>
                      <a:endParaRPr lang="en-US" sz="1400">
                        <a:solidFill>
                          <a:schemeClr val="tx1"/>
                        </a:solidFill>
                        <a:effectLst/>
                        <a:latin typeface="Calibri"/>
                        <a:ea typeface="Calibri"/>
                        <a:cs typeface="B Nazanin"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rtl="1">
                        <a:lnSpc>
                          <a:spcPct val="115000"/>
                        </a:lnSpc>
                        <a:spcAft>
                          <a:spcPts val="0"/>
                        </a:spcAft>
                      </a:pPr>
                      <a:r>
                        <a:rPr lang="fa-IR" sz="2000" dirty="0">
                          <a:solidFill>
                            <a:schemeClr val="tx1"/>
                          </a:solidFill>
                          <a:effectLst/>
                          <a:cs typeface="B Nazanin" pitchFamily="2" charset="-78"/>
                        </a:rPr>
                        <a:t>آهن</a:t>
                      </a:r>
                      <a:endParaRPr lang="en-US" sz="1400" dirty="0">
                        <a:solidFill>
                          <a:schemeClr val="tx1"/>
                        </a:solidFill>
                        <a:effectLst/>
                        <a:latin typeface="Calibri"/>
                        <a:ea typeface="Calibri"/>
                        <a:cs typeface="B Nazanin"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a:lnSpc>
                          <a:spcPct val="115000"/>
                        </a:lnSpc>
                        <a:spcAft>
                          <a:spcPts val="0"/>
                        </a:spcAft>
                      </a:pPr>
                      <a:r>
                        <a:rPr lang="en-US" sz="2000">
                          <a:solidFill>
                            <a:schemeClr val="tx1"/>
                          </a:solidFill>
                          <a:effectLst/>
                          <a:cs typeface="B Nazanin" pitchFamily="2" charset="-78"/>
                        </a:rPr>
                        <a:t>S2</a:t>
                      </a:r>
                      <a:endParaRPr lang="en-US" sz="1400">
                        <a:solidFill>
                          <a:schemeClr val="tx1"/>
                        </a:solidFill>
                        <a:effectLst/>
                        <a:latin typeface="Calibri"/>
                        <a:ea typeface="Calibri"/>
                        <a:cs typeface="B Nazanin"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rtl="1">
                        <a:lnSpc>
                          <a:spcPct val="115000"/>
                        </a:lnSpc>
                        <a:spcAft>
                          <a:spcPts val="0"/>
                        </a:spcAft>
                      </a:pPr>
                      <a:r>
                        <a:rPr lang="fa-IR" sz="2000" dirty="0">
                          <a:solidFill>
                            <a:schemeClr val="tx1"/>
                          </a:solidFill>
                          <a:effectLst/>
                          <a:cs typeface="B Nazanin" pitchFamily="2" charset="-78"/>
                        </a:rPr>
                        <a:t>مس</a:t>
                      </a:r>
                      <a:endParaRPr lang="en-US" sz="1400" dirty="0">
                        <a:solidFill>
                          <a:schemeClr val="tx1"/>
                        </a:solidFill>
                        <a:effectLst/>
                        <a:latin typeface="Calibri"/>
                        <a:ea typeface="Calibri"/>
                        <a:cs typeface="B Nazanin"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a:lnSpc>
                          <a:spcPct val="115000"/>
                        </a:lnSpc>
                        <a:spcAft>
                          <a:spcPts val="0"/>
                        </a:spcAft>
                      </a:pPr>
                      <a:r>
                        <a:rPr lang="en-US" sz="2000" dirty="0">
                          <a:solidFill>
                            <a:schemeClr val="tx1"/>
                          </a:solidFill>
                          <a:effectLst/>
                          <a:cs typeface="B Nazanin" pitchFamily="2" charset="-78"/>
                        </a:rPr>
                        <a:t>S2</a:t>
                      </a:r>
                      <a:endParaRPr lang="en-US" sz="1400" dirty="0">
                        <a:solidFill>
                          <a:schemeClr val="tx1"/>
                        </a:solidFill>
                        <a:effectLst/>
                        <a:latin typeface="Calibri"/>
                        <a:ea typeface="Calibri"/>
                        <a:cs typeface="B Nazanin"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rtl="1">
                        <a:lnSpc>
                          <a:spcPct val="115000"/>
                        </a:lnSpc>
                        <a:spcAft>
                          <a:spcPts val="0"/>
                        </a:spcAft>
                      </a:pPr>
                      <a:r>
                        <a:rPr lang="fa-IR" sz="2000">
                          <a:solidFill>
                            <a:schemeClr val="tx1"/>
                          </a:solidFill>
                          <a:effectLst/>
                          <a:cs typeface="B Nazanin" pitchFamily="2" charset="-78"/>
                        </a:rPr>
                        <a:t>برنج</a:t>
                      </a:r>
                      <a:endParaRPr lang="en-US" sz="1400">
                        <a:solidFill>
                          <a:schemeClr val="tx1"/>
                        </a:solidFill>
                        <a:effectLst/>
                        <a:latin typeface="Calibri"/>
                        <a:ea typeface="Calibri"/>
                        <a:cs typeface="B Nazanin"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a:lnSpc>
                          <a:spcPct val="115000"/>
                        </a:lnSpc>
                        <a:spcAft>
                          <a:spcPts val="0"/>
                        </a:spcAft>
                      </a:pPr>
                      <a:r>
                        <a:rPr lang="en-US" sz="2000">
                          <a:solidFill>
                            <a:schemeClr val="tx1"/>
                          </a:solidFill>
                          <a:effectLst/>
                          <a:cs typeface="B Nazanin" pitchFamily="2" charset="-78"/>
                        </a:rPr>
                        <a:t>S2</a:t>
                      </a:r>
                      <a:endParaRPr lang="en-US" sz="1400">
                        <a:solidFill>
                          <a:schemeClr val="tx1"/>
                        </a:solidFill>
                        <a:effectLst/>
                        <a:latin typeface="Calibri"/>
                        <a:ea typeface="Calibri"/>
                        <a:cs typeface="B Nazanin"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rtl="1">
                        <a:lnSpc>
                          <a:spcPct val="115000"/>
                        </a:lnSpc>
                        <a:spcAft>
                          <a:spcPts val="0"/>
                        </a:spcAft>
                      </a:pPr>
                      <a:r>
                        <a:rPr lang="fa-IR" sz="2000">
                          <a:solidFill>
                            <a:schemeClr val="tx1"/>
                          </a:solidFill>
                          <a:effectLst/>
                          <a:cs typeface="B Nazanin" pitchFamily="2" charset="-78"/>
                        </a:rPr>
                        <a:t>آهن</a:t>
                      </a:r>
                      <a:endParaRPr lang="en-US" sz="1400">
                        <a:solidFill>
                          <a:schemeClr val="tx1"/>
                        </a:solidFill>
                        <a:effectLst/>
                        <a:latin typeface="Calibri"/>
                        <a:ea typeface="Calibri"/>
                        <a:cs typeface="B Nazanin"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a:lnSpc>
                          <a:spcPct val="115000"/>
                        </a:lnSpc>
                        <a:spcAft>
                          <a:spcPts val="0"/>
                        </a:spcAft>
                      </a:pPr>
                      <a:r>
                        <a:rPr lang="en-US" sz="2000">
                          <a:solidFill>
                            <a:schemeClr val="tx1"/>
                          </a:solidFill>
                          <a:effectLst/>
                          <a:cs typeface="B Nazanin" pitchFamily="2" charset="-78"/>
                        </a:rPr>
                        <a:t>S3</a:t>
                      </a:r>
                      <a:endParaRPr lang="en-US" sz="1400">
                        <a:solidFill>
                          <a:schemeClr val="tx1"/>
                        </a:solidFill>
                        <a:effectLst/>
                        <a:latin typeface="Calibri"/>
                        <a:ea typeface="Calibri"/>
                        <a:cs typeface="B Nazanin"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rtl="1">
                        <a:lnSpc>
                          <a:spcPct val="115000"/>
                        </a:lnSpc>
                        <a:spcAft>
                          <a:spcPts val="0"/>
                        </a:spcAft>
                      </a:pPr>
                      <a:r>
                        <a:rPr lang="fa-IR" sz="2000">
                          <a:solidFill>
                            <a:schemeClr val="tx1"/>
                          </a:solidFill>
                          <a:effectLst/>
                          <a:cs typeface="B Nazanin" pitchFamily="2" charset="-78"/>
                        </a:rPr>
                        <a:t>مس</a:t>
                      </a:r>
                      <a:endParaRPr lang="en-US" sz="1400">
                        <a:solidFill>
                          <a:schemeClr val="tx1"/>
                        </a:solidFill>
                        <a:effectLst/>
                        <a:latin typeface="Calibri"/>
                        <a:ea typeface="Calibri"/>
                        <a:cs typeface="B Nazanin"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a:lnSpc>
                          <a:spcPct val="115000"/>
                        </a:lnSpc>
                        <a:spcAft>
                          <a:spcPts val="0"/>
                        </a:spcAft>
                      </a:pPr>
                      <a:r>
                        <a:rPr lang="en-US" sz="2000">
                          <a:solidFill>
                            <a:schemeClr val="tx1"/>
                          </a:solidFill>
                          <a:effectLst/>
                          <a:cs typeface="B Nazanin" pitchFamily="2" charset="-78"/>
                        </a:rPr>
                        <a:t>S3</a:t>
                      </a:r>
                      <a:endParaRPr lang="en-US" sz="1400">
                        <a:solidFill>
                          <a:schemeClr val="tx1"/>
                        </a:solidFill>
                        <a:effectLst/>
                        <a:latin typeface="Calibri"/>
                        <a:ea typeface="Calibri"/>
                        <a:cs typeface="B Nazanin"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rtl="1">
                        <a:lnSpc>
                          <a:spcPct val="115000"/>
                        </a:lnSpc>
                        <a:spcAft>
                          <a:spcPts val="0"/>
                        </a:spcAft>
                      </a:pPr>
                      <a:r>
                        <a:rPr lang="fa-IR" sz="2000">
                          <a:solidFill>
                            <a:schemeClr val="tx1"/>
                          </a:solidFill>
                          <a:effectLst/>
                          <a:cs typeface="B Nazanin" pitchFamily="2" charset="-78"/>
                        </a:rPr>
                        <a:t>برنج</a:t>
                      </a:r>
                      <a:endParaRPr lang="en-US" sz="1400">
                        <a:solidFill>
                          <a:schemeClr val="tx1"/>
                        </a:solidFill>
                        <a:effectLst/>
                        <a:latin typeface="Calibri"/>
                        <a:ea typeface="Calibri"/>
                        <a:cs typeface="B Nazanin"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a:lnSpc>
                          <a:spcPct val="115000"/>
                        </a:lnSpc>
                        <a:spcAft>
                          <a:spcPts val="0"/>
                        </a:spcAft>
                      </a:pPr>
                      <a:r>
                        <a:rPr lang="en-US" sz="2000" dirty="0">
                          <a:solidFill>
                            <a:schemeClr val="tx1"/>
                          </a:solidFill>
                          <a:effectLst/>
                          <a:cs typeface="B Nazanin" pitchFamily="2" charset="-78"/>
                        </a:rPr>
                        <a:t>S3</a:t>
                      </a:r>
                      <a:endParaRPr lang="en-US" sz="1400" dirty="0">
                        <a:solidFill>
                          <a:schemeClr val="tx1"/>
                        </a:solidFill>
                        <a:effectLst/>
                        <a:latin typeface="Calibri"/>
                        <a:ea typeface="Calibri"/>
                        <a:cs typeface="B Nazanin"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669908950"/>
              </p:ext>
            </p:extLst>
          </p:nvPr>
        </p:nvGraphicFramePr>
        <p:xfrm>
          <a:off x="2514600" y="2514600"/>
          <a:ext cx="6172201" cy="3663585"/>
        </p:xfrm>
        <a:graphic>
          <a:graphicData uri="http://schemas.openxmlformats.org/drawingml/2006/table">
            <a:tbl>
              <a:tblPr firstRow="1" firstCol="1" bandRow="1">
                <a:tableStyleId>{5C22544A-7EE6-4342-B048-85BDC9FD1C3A}</a:tableStyleId>
              </a:tblPr>
              <a:tblGrid>
                <a:gridCol w="881743"/>
                <a:gridCol w="881743"/>
                <a:gridCol w="881743"/>
                <a:gridCol w="881743"/>
                <a:gridCol w="881743"/>
                <a:gridCol w="881743"/>
                <a:gridCol w="881743"/>
              </a:tblGrid>
              <a:tr h="298593">
                <a:tc>
                  <a:txBody>
                    <a:bodyPr/>
                    <a:lstStyle/>
                    <a:p>
                      <a:pPr algn="ctr">
                        <a:lnSpc>
                          <a:spcPct val="115000"/>
                        </a:lnSpc>
                        <a:spcAft>
                          <a:spcPts val="0"/>
                        </a:spcAft>
                      </a:pPr>
                      <a:r>
                        <a:rPr lang="en-US" sz="1600" b="0" dirty="0">
                          <a:solidFill>
                            <a:schemeClr val="tx1"/>
                          </a:solidFill>
                          <a:effectLst/>
                          <a:cs typeface="B Mitra" pitchFamily="2" charset="-78"/>
                        </a:rPr>
                        <a:t>S#</a:t>
                      </a:r>
                      <a:endParaRPr lang="en-US" sz="1100" b="0" dirty="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lnSpc>
                          <a:spcPct val="115000"/>
                        </a:lnSpc>
                        <a:spcAft>
                          <a:spcPts val="0"/>
                        </a:spcAft>
                      </a:pPr>
                      <a:r>
                        <a:rPr lang="en-US" sz="1600" b="0">
                          <a:solidFill>
                            <a:schemeClr val="tx1"/>
                          </a:solidFill>
                          <a:effectLst/>
                          <a:cs typeface="B Mitra" pitchFamily="2" charset="-78"/>
                        </a:rPr>
                        <a:t>Sname</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lnSpc>
                          <a:spcPct val="115000"/>
                        </a:lnSpc>
                        <a:spcAft>
                          <a:spcPts val="0"/>
                        </a:spcAft>
                      </a:pPr>
                      <a:r>
                        <a:rPr lang="en-US" sz="1600" b="0">
                          <a:solidFill>
                            <a:schemeClr val="tx1"/>
                          </a:solidFill>
                          <a:effectLst/>
                          <a:cs typeface="B Mitra" pitchFamily="2" charset="-78"/>
                        </a:rPr>
                        <a:t>S.city</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lnSpc>
                          <a:spcPct val="115000"/>
                        </a:lnSpc>
                        <a:spcAft>
                          <a:spcPts val="0"/>
                        </a:spcAft>
                      </a:pPr>
                      <a:r>
                        <a:rPr lang="en-US" sz="1600" b="0">
                          <a:solidFill>
                            <a:schemeClr val="tx1"/>
                          </a:solidFill>
                          <a:effectLst/>
                          <a:cs typeface="B Mitra" pitchFamily="2" charset="-78"/>
                        </a:rPr>
                        <a:t>P#</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lnSpc>
                          <a:spcPct val="115000"/>
                        </a:lnSpc>
                        <a:spcAft>
                          <a:spcPts val="0"/>
                        </a:spcAft>
                      </a:pPr>
                      <a:r>
                        <a:rPr lang="en-US" sz="1600" b="0" dirty="0">
                          <a:solidFill>
                            <a:schemeClr val="tx1"/>
                          </a:solidFill>
                          <a:effectLst/>
                          <a:cs typeface="B Mitra" pitchFamily="2" charset="-78"/>
                        </a:rPr>
                        <a:t>color</a:t>
                      </a:r>
                      <a:endParaRPr lang="en-US" sz="1100" b="0" dirty="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lnSpc>
                          <a:spcPct val="115000"/>
                        </a:lnSpc>
                        <a:spcAft>
                          <a:spcPts val="0"/>
                        </a:spcAft>
                      </a:pPr>
                      <a:r>
                        <a:rPr lang="en-US" sz="1400" b="0" dirty="0">
                          <a:solidFill>
                            <a:schemeClr val="tx1"/>
                          </a:solidFill>
                          <a:effectLst/>
                          <a:cs typeface="B Mitra" pitchFamily="2" charset="-78"/>
                        </a:rPr>
                        <a:t>Type</a:t>
                      </a:r>
                      <a:endParaRPr lang="en-US" sz="1050" b="0" dirty="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lnSpc>
                          <a:spcPct val="115000"/>
                        </a:lnSpc>
                        <a:spcAft>
                          <a:spcPts val="0"/>
                        </a:spcAft>
                      </a:pPr>
                      <a:r>
                        <a:rPr lang="en-US" sz="1400" b="0" dirty="0" err="1">
                          <a:solidFill>
                            <a:schemeClr val="tx1"/>
                          </a:solidFill>
                          <a:effectLst/>
                          <a:cs typeface="B Mitra" pitchFamily="2" charset="-78"/>
                        </a:rPr>
                        <a:t>P.city</a:t>
                      </a:r>
                      <a:endParaRPr lang="en-US" sz="1050" b="0" dirty="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0">
                <a:tc>
                  <a:txBody>
                    <a:bodyPr/>
                    <a:lstStyle/>
                    <a:p>
                      <a:pPr algn="ctr">
                        <a:lnSpc>
                          <a:spcPct val="115000"/>
                        </a:lnSpc>
                        <a:spcAft>
                          <a:spcPts val="0"/>
                        </a:spcAft>
                      </a:pPr>
                      <a:r>
                        <a:rPr lang="en-US" sz="1600" b="0">
                          <a:solidFill>
                            <a:schemeClr val="tx1"/>
                          </a:solidFill>
                          <a:effectLst/>
                          <a:cs typeface="B Mitra" pitchFamily="2" charset="-78"/>
                        </a:rPr>
                        <a:t>S1</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فن آوران</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تهران</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b="0">
                          <a:solidFill>
                            <a:schemeClr val="tx1"/>
                          </a:solidFill>
                          <a:effectLst/>
                          <a:cs typeface="B Mitra" pitchFamily="2" charset="-78"/>
                        </a:rPr>
                        <a:t>P1</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قرمز</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آهن</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تهران</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b="0">
                          <a:solidFill>
                            <a:schemeClr val="tx1"/>
                          </a:solidFill>
                          <a:effectLst/>
                          <a:cs typeface="B Mitra" pitchFamily="2" charset="-78"/>
                        </a:rPr>
                        <a:t>S1</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فن آوران</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تهران</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b="0">
                          <a:solidFill>
                            <a:schemeClr val="tx1"/>
                          </a:solidFill>
                          <a:effectLst/>
                          <a:cs typeface="B Mitra" pitchFamily="2" charset="-78"/>
                        </a:rPr>
                        <a:t>P2</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سبز</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مس</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تبریز</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b="0">
                          <a:solidFill>
                            <a:schemeClr val="tx1"/>
                          </a:solidFill>
                          <a:effectLst/>
                          <a:cs typeface="B Mitra" pitchFamily="2" charset="-78"/>
                        </a:rPr>
                        <a:t>S1</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dirty="0">
                          <a:solidFill>
                            <a:schemeClr val="tx1"/>
                          </a:solidFill>
                          <a:effectLst/>
                          <a:cs typeface="B Mitra" pitchFamily="2" charset="-78"/>
                        </a:rPr>
                        <a:t>فن آوران</a:t>
                      </a:r>
                      <a:endParaRPr lang="en-US" sz="1100" b="0" dirty="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تهران</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b="0">
                          <a:solidFill>
                            <a:schemeClr val="tx1"/>
                          </a:solidFill>
                          <a:effectLst/>
                          <a:cs typeface="B Mitra" pitchFamily="2" charset="-78"/>
                        </a:rPr>
                        <a:t>P3</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آبی</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برنج</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شیراز</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b="0">
                          <a:solidFill>
                            <a:schemeClr val="tx1"/>
                          </a:solidFill>
                          <a:effectLst/>
                          <a:cs typeface="B Mitra" pitchFamily="2" charset="-78"/>
                        </a:rPr>
                        <a:t>S1</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فن آوران</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تهران</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b="0">
                          <a:solidFill>
                            <a:schemeClr val="tx1"/>
                          </a:solidFill>
                          <a:effectLst/>
                          <a:cs typeface="B Mitra" pitchFamily="2" charset="-78"/>
                        </a:rPr>
                        <a:t>P4</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قرمز</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آهن</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تهران</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b="0">
                          <a:solidFill>
                            <a:schemeClr val="tx1"/>
                          </a:solidFill>
                          <a:effectLst/>
                          <a:cs typeface="B Mitra" pitchFamily="2" charset="-78"/>
                        </a:rPr>
                        <a:t>S2</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ایران قطعه</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تبریز</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b="0">
                          <a:solidFill>
                            <a:schemeClr val="tx1"/>
                          </a:solidFill>
                          <a:effectLst/>
                          <a:cs typeface="B Mitra" pitchFamily="2" charset="-78"/>
                        </a:rPr>
                        <a:t>P1</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قرمز</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آهن</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تهران</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b="0">
                          <a:solidFill>
                            <a:schemeClr val="tx1"/>
                          </a:solidFill>
                          <a:effectLst/>
                          <a:cs typeface="B Mitra" pitchFamily="2" charset="-78"/>
                        </a:rPr>
                        <a:t>S2</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ایران قطعه</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تبریز</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b="0">
                          <a:solidFill>
                            <a:schemeClr val="tx1"/>
                          </a:solidFill>
                          <a:effectLst/>
                          <a:cs typeface="B Mitra" pitchFamily="2" charset="-78"/>
                        </a:rPr>
                        <a:t>P2</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سبز</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مس</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تبریز</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b="0">
                          <a:solidFill>
                            <a:schemeClr val="tx1"/>
                          </a:solidFill>
                          <a:effectLst/>
                          <a:cs typeface="B Mitra" pitchFamily="2" charset="-78"/>
                        </a:rPr>
                        <a:t>S2</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ایران قطعه</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تبریز</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b="0">
                          <a:solidFill>
                            <a:schemeClr val="tx1"/>
                          </a:solidFill>
                          <a:effectLst/>
                          <a:cs typeface="B Mitra" pitchFamily="2" charset="-78"/>
                        </a:rPr>
                        <a:t>P3</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آبی</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برنج</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شیراز</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b="0">
                          <a:solidFill>
                            <a:schemeClr val="tx1"/>
                          </a:solidFill>
                          <a:effectLst/>
                          <a:cs typeface="B Mitra" pitchFamily="2" charset="-78"/>
                        </a:rPr>
                        <a:t>S2</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ایران قطعه</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تبریز</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b="0">
                          <a:solidFill>
                            <a:schemeClr val="tx1"/>
                          </a:solidFill>
                          <a:effectLst/>
                          <a:cs typeface="B Mitra" pitchFamily="2" charset="-78"/>
                        </a:rPr>
                        <a:t>P4</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قرمز</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آهن</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تهران</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b="0">
                          <a:solidFill>
                            <a:schemeClr val="tx1"/>
                          </a:solidFill>
                          <a:effectLst/>
                          <a:cs typeface="B Mitra" pitchFamily="2" charset="-78"/>
                        </a:rPr>
                        <a:t>S3</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پولادین</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تبریز</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b="0">
                          <a:solidFill>
                            <a:schemeClr val="tx1"/>
                          </a:solidFill>
                          <a:effectLst/>
                          <a:cs typeface="B Mitra" pitchFamily="2" charset="-78"/>
                        </a:rPr>
                        <a:t>P1</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قرمز</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آهن</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تهران</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b="0">
                          <a:solidFill>
                            <a:schemeClr val="tx1"/>
                          </a:solidFill>
                          <a:effectLst/>
                          <a:cs typeface="B Mitra" pitchFamily="2" charset="-78"/>
                        </a:rPr>
                        <a:t>S3</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پولادین</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تبریز</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b="0">
                          <a:solidFill>
                            <a:schemeClr val="tx1"/>
                          </a:solidFill>
                          <a:effectLst/>
                          <a:cs typeface="B Mitra" pitchFamily="2" charset="-78"/>
                        </a:rPr>
                        <a:t>P2</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سبز</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مس</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dirty="0">
                          <a:solidFill>
                            <a:schemeClr val="tx1"/>
                          </a:solidFill>
                          <a:effectLst/>
                          <a:cs typeface="B Mitra" pitchFamily="2" charset="-78"/>
                        </a:rPr>
                        <a:t>تبریز</a:t>
                      </a:r>
                      <a:endParaRPr lang="en-US" sz="1100" b="0" dirty="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b="0">
                          <a:solidFill>
                            <a:schemeClr val="tx1"/>
                          </a:solidFill>
                          <a:effectLst/>
                          <a:cs typeface="B Mitra" pitchFamily="2" charset="-78"/>
                        </a:rPr>
                        <a:t>S3</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پولادین</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تبریز</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b="0">
                          <a:solidFill>
                            <a:schemeClr val="tx1"/>
                          </a:solidFill>
                          <a:effectLst/>
                          <a:cs typeface="B Mitra" pitchFamily="2" charset="-78"/>
                        </a:rPr>
                        <a:t>P3</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آبی</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برنج</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شیراز</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a:lnSpc>
                          <a:spcPct val="115000"/>
                        </a:lnSpc>
                        <a:spcAft>
                          <a:spcPts val="0"/>
                        </a:spcAft>
                      </a:pPr>
                      <a:r>
                        <a:rPr lang="en-US" sz="1600" b="0">
                          <a:solidFill>
                            <a:schemeClr val="tx1"/>
                          </a:solidFill>
                          <a:effectLst/>
                          <a:cs typeface="B Mitra" pitchFamily="2" charset="-78"/>
                        </a:rPr>
                        <a:t>S3</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پولادین</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a:solidFill>
                            <a:schemeClr val="tx1"/>
                          </a:solidFill>
                          <a:effectLst/>
                          <a:cs typeface="B Mitra" pitchFamily="2" charset="-78"/>
                        </a:rPr>
                        <a:t>تبریز</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b="0">
                          <a:solidFill>
                            <a:schemeClr val="tx1"/>
                          </a:solidFill>
                          <a:effectLst/>
                          <a:cs typeface="B Mitra" pitchFamily="2" charset="-78"/>
                        </a:rPr>
                        <a:t>P4</a:t>
                      </a:r>
                      <a:endParaRPr lang="en-US" sz="1100" b="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dirty="0">
                          <a:solidFill>
                            <a:schemeClr val="tx1"/>
                          </a:solidFill>
                          <a:effectLst/>
                          <a:cs typeface="B Mitra" pitchFamily="2" charset="-78"/>
                        </a:rPr>
                        <a:t>قرمز</a:t>
                      </a:r>
                      <a:endParaRPr lang="en-US" sz="1100" b="0" dirty="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dirty="0">
                          <a:solidFill>
                            <a:schemeClr val="tx1"/>
                          </a:solidFill>
                          <a:effectLst/>
                          <a:cs typeface="B Mitra" pitchFamily="2" charset="-78"/>
                        </a:rPr>
                        <a:t>آهن</a:t>
                      </a:r>
                      <a:endParaRPr lang="en-US" sz="1100" b="0" dirty="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a-IR" sz="1600" b="0" dirty="0">
                          <a:solidFill>
                            <a:schemeClr val="tx1"/>
                          </a:solidFill>
                          <a:effectLst/>
                          <a:cs typeface="B Mitra" pitchFamily="2" charset="-78"/>
                        </a:rPr>
                        <a:t>تهران</a:t>
                      </a:r>
                      <a:endParaRPr lang="en-US" sz="1100" b="0" dirty="0">
                        <a:solidFill>
                          <a:schemeClr val="tx1"/>
                        </a:solidFill>
                        <a:effectLst/>
                        <a:latin typeface="Calibri"/>
                        <a:ea typeface="Calibri"/>
                        <a:cs typeface="B Mitra"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5" name="Rectangle 4"/>
          <p:cNvSpPr/>
          <p:nvPr/>
        </p:nvSpPr>
        <p:spPr>
          <a:xfrm>
            <a:off x="685800" y="2209800"/>
            <a:ext cx="872355" cy="369332"/>
          </a:xfrm>
          <a:prstGeom prst="rect">
            <a:avLst/>
          </a:prstGeom>
        </p:spPr>
        <p:txBody>
          <a:bodyPr wrap="none">
            <a:spAutoFit/>
          </a:bodyPr>
          <a:lstStyle/>
          <a:p>
            <a:r>
              <a:rPr lang="fa-IR" b="1" dirty="0">
                <a:solidFill>
                  <a:schemeClr val="accent1">
                    <a:lumMod val="75000"/>
                  </a:schemeClr>
                </a:solidFill>
              </a:rPr>
              <a:t> خروجی </a:t>
            </a:r>
            <a:endParaRPr lang="en-US" dirty="0"/>
          </a:p>
        </p:txBody>
      </p:sp>
    </p:spTree>
    <p:extLst>
      <p:ext uri="{BB962C8B-B14F-4D97-AF65-F5344CB8AC3E}">
        <p14:creationId xmlns:p14="http://schemas.microsoft.com/office/powerpoint/2010/main" val="252985925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09600"/>
            <a:ext cx="7543800" cy="1066800"/>
          </a:xfrm>
        </p:spPr>
        <p:txBody>
          <a:bodyPr/>
          <a:lstStyle/>
          <a:p>
            <a:r>
              <a:rPr lang="fa-IR" sz="4400" dirty="0"/>
              <a:t>پیوند طبیعی (</a:t>
            </a:r>
            <a:r>
              <a:rPr lang="en-US" sz="4400" dirty="0"/>
              <a:t>∞</a:t>
            </a:r>
            <a:r>
              <a:rPr lang="fa-IR" sz="4400" dirty="0"/>
              <a:t>)</a:t>
            </a:r>
            <a:endParaRPr lang="en-US" sz="4400" dirty="0"/>
          </a:p>
        </p:txBody>
      </p:sp>
      <p:sp>
        <p:nvSpPr>
          <p:cNvPr id="3" name="Content Placeholder 2"/>
          <p:cNvSpPr>
            <a:spLocks noGrp="1"/>
          </p:cNvSpPr>
          <p:nvPr>
            <p:ph idx="1"/>
          </p:nvPr>
        </p:nvSpPr>
        <p:spPr>
          <a:xfrm>
            <a:off x="629555" y="1717070"/>
            <a:ext cx="8001000" cy="2578100"/>
          </a:xfrm>
        </p:spPr>
        <p:txBody>
          <a:bodyPr>
            <a:normAutofit fontScale="92500"/>
          </a:bodyPr>
          <a:lstStyle/>
          <a:p>
            <a:pPr marL="0" indent="0">
              <a:buNone/>
            </a:pPr>
            <a:r>
              <a:rPr lang="fa-IR" dirty="0" smtClean="0"/>
              <a:t>این عملگر دو </a:t>
            </a:r>
            <a:r>
              <a:rPr lang="fa-IR" dirty="0"/>
              <a:t>رابطه را بر مبنای یک یا چند فیلد مشترک به هم پیوند می دهد و رکوردهایی از دو جدول را که مقدار آن فیلد مشترک برای </a:t>
            </a:r>
            <a:r>
              <a:rPr lang="fa-IR" dirty="0" smtClean="0"/>
              <a:t>آن ها </a:t>
            </a:r>
            <a:r>
              <a:rPr lang="fa-IR" dirty="0"/>
              <a:t>یکسان است به هم </a:t>
            </a:r>
            <a:r>
              <a:rPr lang="fa-IR" dirty="0" smtClean="0"/>
              <a:t>می </a:t>
            </a:r>
            <a:r>
              <a:rPr lang="fa-IR" dirty="0"/>
              <a:t>چسباند. </a:t>
            </a:r>
            <a:endParaRPr lang="fa-IR" dirty="0" smtClean="0"/>
          </a:p>
          <a:p>
            <a:pPr marL="0" indent="0">
              <a:buNone/>
            </a:pPr>
            <a:r>
              <a:rPr lang="fa-IR" dirty="0" smtClean="0"/>
              <a:t>به </a:t>
            </a:r>
            <a:r>
              <a:rPr lang="fa-IR" dirty="0"/>
              <a:t>عبارتی دیگر فقط سطرهایی از دو جدول را کنار هم می دهد که همه </a:t>
            </a:r>
            <a:r>
              <a:rPr lang="fa-IR" dirty="0" smtClean="0"/>
              <a:t>ستون های </a:t>
            </a:r>
            <a:r>
              <a:rPr lang="fa-IR" dirty="0"/>
              <a:t>همنام آن دو جدول مقادیر مساوی داشته باشند. </a:t>
            </a:r>
            <a:endParaRPr lang="fa-IR" dirty="0" smtClean="0"/>
          </a:p>
          <a:p>
            <a:pPr marL="0" indent="0">
              <a:buNone/>
            </a:pPr>
            <a:r>
              <a:rPr lang="fa-IR" dirty="0" smtClean="0"/>
              <a:t>ستون های </a:t>
            </a:r>
            <a:r>
              <a:rPr lang="fa-IR" dirty="0"/>
              <a:t>هم نام فقط یکبار در خروجی ظاهر می شوند.</a:t>
            </a:r>
            <a:endParaRPr lang="en-US" dirty="0"/>
          </a:p>
          <a:p>
            <a:r>
              <a:rPr lang="fa-IR" dirty="0"/>
              <a:t>پیوند دو جدول </a:t>
            </a:r>
            <a:r>
              <a:rPr lang="en-US" dirty="0"/>
              <a:t>A</a:t>
            </a:r>
            <a:r>
              <a:rPr lang="fa-IR" dirty="0"/>
              <a:t> و </a:t>
            </a:r>
            <a:r>
              <a:rPr lang="en-US" dirty="0"/>
              <a:t>B</a:t>
            </a:r>
            <a:r>
              <a:rPr lang="fa-IR" dirty="0"/>
              <a:t> را به </a:t>
            </a:r>
            <a:r>
              <a:rPr lang="fa-IR" dirty="0" smtClean="0"/>
              <a:t>صورت های </a:t>
            </a:r>
            <a:r>
              <a:rPr lang="fa-IR" dirty="0"/>
              <a:t>زیر نمایش می دهند</a:t>
            </a:r>
            <a:r>
              <a:rPr lang="fa-IR" dirty="0" smtClean="0"/>
              <a:t>:</a:t>
            </a:r>
            <a:endParaRPr lang="en-US" dirty="0"/>
          </a:p>
        </p:txBody>
      </p:sp>
      <p:sp>
        <p:nvSpPr>
          <p:cNvPr id="4" name="Slide Number Placeholder 3"/>
          <p:cNvSpPr>
            <a:spLocks noGrp="1"/>
          </p:cNvSpPr>
          <p:nvPr>
            <p:ph type="sldNum" sz="quarter" idx="12"/>
          </p:nvPr>
        </p:nvSpPr>
        <p:spPr>
          <a:xfrm>
            <a:off x="8136602" y="6388100"/>
            <a:ext cx="762000" cy="365125"/>
          </a:xfrm>
        </p:spPr>
        <p:txBody>
          <a:bodyPr/>
          <a:lstStyle/>
          <a:p>
            <a:fld id="{B6F15528-21DE-4FAA-801E-634DDDAF4B2B}" type="slidenum">
              <a:rPr lang="en-US" smtClean="0"/>
              <a:pPr/>
              <a:t>28</a:t>
            </a:fld>
            <a:endParaRPr lang="en-US" dirty="0"/>
          </a:p>
        </p:txBody>
      </p:sp>
      <p:sp>
        <p:nvSpPr>
          <p:cNvPr id="39" name="Rectangle 38"/>
          <p:cNvSpPr/>
          <p:nvPr/>
        </p:nvSpPr>
        <p:spPr>
          <a:xfrm>
            <a:off x="322040" y="6037590"/>
            <a:ext cx="8136160" cy="3632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629555" y="4292600"/>
            <a:ext cx="1275445" cy="9144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800" dirty="0">
                <a:solidFill>
                  <a:schemeClr val="tx1"/>
                </a:solidFill>
              </a:rPr>
              <a:t>A ∞ B</a:t>
            </a:r>
          </a:p>
        </p:txBody>
      </p:sp>
      <p:sp>
        <p:nvSpPr>
          <p:cNvPr id="41" name="Rectangle 40"/>
          <p:cNvSpPr/>
          <p:nvPr/>
        </p:nvSpPr>
        <p:spPr>
          <a:xfrm>
            <a:off x="2726402" y="4953000"/>
            <a:ext cx="1388159" cy="9144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400" dirty="0">
                <a:solidFill>
                  <a:schemeClr val="tx1"/>
                </a:solidFill>
              </a:rPr>
              <a:t>A  join B</a:t>
            </a:r>
          </a:p>
        </p:txBody>
      </p:sp>
      <p:sp>
        <p:nvSpPr>
          <p:cNvPr id="42" name="Rectangle 41"/>
          <p:cNvSpPr/>
          <p:nvPr/>
        </p:nvSpPr>
        <p:spPr>
          <a:xfrm>
            <a:off x="4860002" y="5638800"/>
            <a:ext cx="3369598" cy="9906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400" dirty="0">
                <a:solidFill>
                  <a:schemeClr val="tx1"/>
                </a:solidFill>
              </a:rPr>
              <a:t>Join:</a:t>
            </a:r>
          </a:p>
          <a:p>
            <a:r>
              <a:rPr lang="en-US" sz="2400" dirty="0">
                <a:solidFill>
                  <a:schemeClr val="tx1"/>
                </a:solidFill>
              </a:rPr>
              <a:t>A and B  over k</a:t>
            </a:r>
          </a:p>
        </p:txBody>
      </p:sp>
      <p:sp>
        <p:nvSpPr>
          <p:cNvPr id="43" name="TextBox 42"/>
          <p:cNvSpPr txBox="1"/>
          <p:nvPr/>
        </p:nvSpPr>
        <p:spPr>
          <a:xfrm>
            <a:off x="210694" y="4422170"/>
            <a:ext cx="364202" cy="523220"/>
          </a:xfrm>
          <a:prstGeom prst="rect">
            <a:avLst/>
          </a:prstGeom>
          <a:noFill/>
        </p:spPr>
        <p:txBody>
          <a:bodyPr wrap="none" rtlCol="0">
            <a:spAutoFit/>
          </a:bodyPr>
          <a:lstStyle/>
          <a:p>
            <a:r>
              <a:rPr lang="fa-IR" sz="2800" b="1" dirty="0" smtClean="0"/>
              <a:t>1</a:t>
            </a:r>
            <a:endParaRPr lang="en-US" sz="2800" b="1" dirty="0"/>
          </a:p>
        </p:txBody>
      </p:sp>
      <p:sp>
        <p:nvSpPr>
          <p:cNvPr id="44" name="TextBox 43"/>
          <p:cNvSpPr txBox="1"/>
          <p:nvPr/>
        </p:nvSpPr>
        <p:spPr>
          <a:xfrm>
            <a:off x="2362200" y="5148590"/>
            <a:ext cx="364202" cy="523220"/>
          </a:xfrm>
          <a:prstGeom prst="rect">
            <a:avLst/>
          </a:prstGeom>
          <a:noFill/>
        </p:spPr>
        <p:txBody>
          <a:bodyPr wrap="none" rtlCol="0">
            <a:spAutoFit/>
          </a:bodyPr>
          <a:lstStyle/>
          <a:p>
            <a:r>
              <a:rPr lang="fa-IR" sz="2800" b="1" dirty="0" smtClean="0"/>
              <a:t>2</a:t>
            </a:r>
            <a:endParaRPr lang="en-US" sz="2800" b="1" dirty="0"/>
          </a:p>
        </p:txBody>
      </p:sp>
      <p:sp>
        <p:nvSpPr>
          <p:cNvPr id="45" name="TextBox 44"/>
          <p:cNvSpPr txBox="1"/>
          <p:nvPr/>
        </p:nvSpPr>
        <p:spPr>
          <a:xfrm>
            <a:off x="4495800" y="5910590"/>
            <a:ext cx="364202" cy="523220"/>
          </a:xfrm>
          <a:prstGeom prst="rect">
            <a:avLst/>
          </a:prstGeom>
          <a:noFill/>
        </p:spPr>
        <p:txBody>
          <a:bodyPr wrap="none" rtlCol="0">
            <a:spAutoFit/>
          </a:bodyPr>
          <a:lstStyle/>
          <a:p>
            <a:r>
              <a:rPr lang="fa-IR" sz="2800" b="1" dirty="0" smtClean="0"/>
              <a:t>3</a:t>
            </a:r>
            <a:endParaRPr lang="en-US" sz="2800" b="1" dirty="0"/>
          </a:p>
        </p:txBody>
      </p:sp>
      <p:sp>
        <p:nvSpPr>
          <p:cNvPr id="46" name="Rectangle 45"/>
          <p:cNvSpPr/>
          <p:nvPr/>
        </p:nvSpPr>
        <p:spPr>
          <a:xfrm>
            <a:off x="6054004" y="5650756"/>
            <a:ext cx="2175596" cy="369332"/>
          </a:xfrm>
          <a:prstGeom prst="rect">
            <a:avLst/>
          </a:prstGeom>
        </p:spPr>
        <p:txBody>
          <a:bodyPr wrap="none">
            <a:spAutoFit/>
          </a:bodyPr>
          <a:lstStyle/>
          <a:p>
            <a:pPr rtl="1"/>
            <a:r>
              <a:rPr lang="fa-IR" dirty="0"/>
              <a:t>(</a:t>
            </a:r>
            <a:r>
              <a:rPr lang="en-US" dirty="0"/>
              <a:t>k</a:t>
            </a:r>
            <a:r>
              <a:rPr lang="fa-IR" dirty="0"/>
              <a:t> نام ستون مشترک است)</a:t>
            </a:r>
            <a:endParaRPr lang="en-US" dirty="0"/>
          </a:p>
        </p:txBody>
      </p:sp>
    </p:spTree>
    <p:extLst>
      <p:ext uri="{BB962C8B-B14F-4D97-AF65-F5344CB8AC3E}">
        <p14:creationId xmlns:p14="http://schemas.microsoft.com/office/powerpoint/2010/main" val="264368461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7" dur="500"/>
                                        <p:tgtEl>
                                          <p:spTgt spid="3">
                                            <p:txEl>
                                              <p:pRg st="3" end="3"/>
                                            </p:txEl>
                                          </p:spTgt>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randombar(horizontal)">
                                      <p:cBhvr>
                                        <p:cTn id="11" dur="500"/>
                                        <p:tgtEl>
                                          <p:spTgt spid="43"/>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randombar(horizontal)">
                                      <p:cBhvr>
                                        <p:cTn id="14" dur="500"/>
                                        <p:tgtEl>
                                          <p:spTgt spid="4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500" fill="hold"/>
                                        <p:tgtEl>
                                          <p:spTgt spid="44"/>
                                        </p:tgtEl>
                                        <p:attrNameLst>
                                          <p:attrName>ppt_w</p:attrName>
                                        </p:attrNameLst>
                                      </p:cBhvr>
                                      <p:tavLst>
                                        <p:tav tm="0">
                                          <p:val>
                                            <p:fltVal val="0"/>
                                          </p:val>
                                        </p:tav>
                                        <p:tav tm="100000">
                                          <p:val>
                                            <p:strVal val="#ppt_w"/>
                                          </p:val>
                                        </p:tav>
                                      </p:tavLst>
                                    </p:anim>
                                    <p:anim calcmode="lin" valueType="num">
                                      <p:cBhvr>
                                        <p:cTn id="20" dur="500" fill="hold"/>
                                        <p:tgtEl>
                                          <p:spTgt spid="44"/>
                                        </p:tgtEl>
                                        <p:attrNameLst>
                                          <p:attrName>ppt_h</p:attrName>
                                        </p:attrNameLst>
                                      </p:cBhvr>
                                      <p:tavLst>
                                        <p:tav tm="0">
                                          <p:val>
                                            <p:fltVal val="0"/>
                                          </p:val>
                                        </p:tav>
                                        <p:tav tm="100000">
                                          <p:val>
                                            <p:strVal val="#ppt_h"/>
                                          </p:val>
                                        </p:tav>
                                      </p:tavLst>
                                    </p:anim>
                                    <p:animEffect transition="in" filter="fade">
                                      <p:cBhvr>
                                        <p:cTn id="21" dur="500"/>
                                        <p:tgtEl>
                                          <p:spTgt spid="44"/>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p:cTn id="24" dur="500" fill="hold"/>
                                        <p:tgtEl>
                                          <p:spTgt spid="41"/>
                                        </p:tgtEl>
                                        <p:attrNameLst>
                                          <p:attrName>ppt_w</p:attrName>
                                        </p:attrNameLst>
                                      </p:cBhvr>
                                      <p:tavLst>
                                        <p:tav tm="0">
                                          <p:val>
                                            <p:fltVal val="0"/>
                                          </p:val>
                                        </p:tav>
                                        <p:tav tm="100000">
                                          <p:val>
                                            <p:strVal val="#ppt_w"/>
                                          </p:val>
                                        </p:tav>
                                      </p:tavLst>
                                    </p:anim>
                                    <p:anim calcmode="lin" valueType="num">
                                      <p:cBhvr>
                                        <p:cTn id="25" dur="500" fill="hold"/>
                                        <p:tgtEl>
                                          <p:spTgt spid="41"/>
                                        </p:tgtEl>
                                        <p:attrNameLst>
                                          <p:attrName>ppt_h</p:attrName>
                                        </p:attrNameLst>
                                      </p:cBhvr>
                                      <p:tavLst>
                                        <p:tav tm="0">
                                          <p:val>
                                            <p:fltVal val="0"/>
                                          </p:val>
                                        </p:tav>
                                        <p:tav tm="100000">
                                          <p:val>
                                            <p:strVal val="#ppt_h"/>
                                          </p:val>
                                        </p:tav>
                                      </p:tavLst>
                                    </p:anim>
                                    <p:animEffect transition="in" filter="fade">
                                      <p:cBhvr>
                                        <p:cTn id="26" dur="500"/>
                                        <p:tgtEl>
                                          <p:spTgt spid="41"/>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1000" fill="hold"/>
                                        <p:tgtEl>
                                          <p:spTgt spid="45"/>
                                        </p:tgtEl>
                                        <p:attrNameLst>
                                          <p:attrName>ppt_w</p:attrName>
                                        </p:attrNameLst>
                                      </p:cBhvr>
                                      <p:tavLst>
                                        <p:tav tm="0">
                                          <p:val>
                                            <p:fltVal val="0"/>
                                          </p:val>
                                        </p:tav>
                                        <p:tav tm="100000">
                                          <p:val>
                                            <p:strVal val="#ppt_w"/>
                                          </p:val>
                                        </p:tav>
                                      </p:tavLst>
                                    </p:anim>
                                    <p:anim calcmode="lin" valueType="num">
                                      <p:cBhvr>
                                        <p:cTn id="32" dur="1000" fill="hold"/>
                                        <p:tgtEl>
                                          <p:spTgt spid="45"/>
                                        </p:tgtEl>
                                        <p:attrNameLst>
                                          <p:attrName>ppt_h</p:attrName>
                                        </p:attrNameLst>
                                      </p:cBhvr>
                                      <p:tavLst>
                                        <p:tav tm="0">
                                          <p:val>
                                            <p:fltVal val="0"/>
                                          </p:val>
                                        </p:tav>
                                        <p:tav tm="100000">
                                          <p:val>
                                            <p:strVal val="#ppt_h"/>
                                          </p:val>
                                        </p:tav>
                                      </p:tavLst>
                                    </p:anim>
                                    <p:anim calcmode="lin" valueType="num">
                                      <p:cBhvr>
                                        <p:cTn id="33" dur="1000" fill="hold"/>
                                        <p:tgtEl>
                                          <p:spTgt spid="45"/>
                                        </p:tgtEl>
                                        <p:attrNameLst>
                                          <p:attrName>style.rotation</p:attrName>
                                        </p:attrNameLst>
                                      </p:cBhvr>
                                      <p:tavLst>
                                        <p:tav tm="0">
                                          <p:val>
                                            <p:fltVal val="90"/>
                                          </p:val>
                                        </p:tav>
                                        <p:tav tm="100000">
                                          <p:val>
                                            <p:fltVal val="0"/>
                                          </p:val>
                                        </p:tav>
                                      </p:tavLst>
                                    </p:anim>
                                    <p:animEffect transition="in" filter="fade">
                                      <p:cBhvr>
                                        <p:cTn id="34" dur="1000"/>
                                        <p:tgtEl>
                                          <p:spTgt spid="45"/>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1000" fill="hold"/>
                                        <p:tgtEl>
                                          <p:spTgt spid="42"/>
                                        </p:tgtEl>
                                        <p:attrNameLst>
                                          <p:attrName>ppt_w</p:attrName>
                                        </p:attrNameLst>
                                      </p:cBhvr>
                                      <p:tavLst>
                                        <p:tav tm="0">
                                          <p:val>
                                            <p:fltVal val="0"/>
                                          </p:val>
                                        </p:tav>
                                        <p:tav tm="100000">
                                          <p:val>
                                            <p:strVal val="#ppt_w"/>
                                          </p:val>
                                        </p:tav>
                                      </p:tavLst>
                                    </p:anim>
                                    <p:anim calcmode="lin" valueType="num">
                                      <p:cBhvr>
                                        <p:cTn id="38" dur="1000" fill="hold"/>
                                        <p:tgtEl>
                                          <p:spTgt spid="42"/>
                                        </p:tgtEl>
                                        <p:attrNameLst>
                                          <p:attrName>ppt_h</p:attrName>
                                        </p:attrNameLst>
                                      </p:cBhvr>
                                      <p:tavLst>
                                        <p:tav tm="0">
                                          <p:val>
                                            <p:fltVal val="0"/>
                                          </p:val>
                                        </p:tav>
                                        <p:tav tm="100000">
                                          <p:val>
                                            <p:strVal val="#ppt_h"/>
                                          </p:val>
                                        </p:tav>
                                      </p:tavLst>
                                    </p:anim>
                                    <p:anim calcmode="lin" valueType="num">
                                      <p:cBhvr>
                                        <p:cTn id="39" dur="1000" fill="hold"/>
                                        <p:tgtEl>
                                          <p:spTgt spid="42"/>
                                        </p:tgtEl>
                                        <p:attrNameLst>
                                          <p:attrName>style.rotation</p:attrName>
                                        </p:attrNameLst>
                                      </p:cBhvr>
                                      <p:tavLst>
                                        <p:tav tm="0">
                                          <p:val>
                                            <p:fltVal val="90"/>
                                          </p:val>
                                        </p:tav>
                                        <p:tav tm="100000">
                                          <p:val>
                                            <p:fltVal val="0"/>
                                          </p:val>
                                        </p:tav>
                                      </p:tavLst>
                                    </p:anim>
                                    <p:animEffect transition="in" filter="fade">
                                      <p:cBhvr>
                                        <p:cTn id="40" dur="1000"/>
                                        <p:tgtEl>
                                          <p:spTgt spid="42"/>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p:cTn id="43" dur="1000" fill="hold"/>
                                        <p:tgtEl>
                                          <p:spTgt spid="46"/>
                                        </p:tgtEl>
                                        <p:attrNameLst>
                                          <p:attrName>ppt_w</p:attrName>
                                        </p:attrNameLst>
                                      </p:cBhvr>
                                      <p:tavLst>
                                        <p:tav tm="0">
                                          <p:val>
                                            <p:fltVal val="0"/>
                                          </p:val>
                                        </p:tav>
                                        <p:tav tm="100000">
                                          <p:val>
                                            <p:strVal val="#ppt_w"/>
                                          </p:val>
                                        </p:tav>
                                      </p:tavLst>
                                    </p:anim>
                                    <p:anim calcmode="lin" valueType="num">
                                      <p:cBhvr>
                                        <p:cTn id="44" dur="1000" fill="hold"/>
                                        <p:tgtEl>
                                          <p:spTgt spid="46"/>
                                        </p:tgtEl>
                                        <p:attrNameLst>
                                          <p:attrName>ppt_h</p:attrName>
                                        </p:attrNameLst>
                                      </p:cBhvr>
                                      <p:tavLst>
                                        <p:tav tm="0">
                                          <p:val>
                                            <p:fltVal val="0"/>
                                          </p:val>
                                        </p:tav>
                                        <p:tav tm="100000">
                                          <p:val>
                                            <p:strVal val="#ppt_h"/>
                                          </p:val>
                                        </p:tav>
                                      </p:tavLst>
                                    </p:anim>
                                    <p:anim calcmode="lin" valueType="num">
                                      <p:cBhvr>
                                        <p:cTn id="45" dur="1000" fill="hold"/>
                                        <p:tgtEl>
                                          <p:spTgt spid="46"/>
                                        </p:tgtEl>
                                        <p:attrNameLst>
                                          <p:attrName>style.rotation</p:attrName>
                                        </p:attrNameLst>
                                      </p:cBhvr>
                                      <p:tavLst>
                                        <p:tav tm="0">
                                          <p:val>
                                            <p:fltVal val="90"/>
                                          </p:val>
                                        </p:tav>
                                        <p:tav tm="100000">
                                          <p:val>
                                            <p:fltVal val="0"/>
                                          </p:val>
                                        </p:tav>
                                      </p:tavLst>
                                    </p:anim>
                                    <p:animEffect transition="in" filter="fade">
                                      <p:cBhvr>
                                        <p:cTn id="46"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p:bldP spid="44" grpId="0"/>
      <p:bldP spid="45" grpId="0"/>
      <p:bldP spid="4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685800"/>
            <a:ext cx="7543800" cy="609600"/>
          </a:xfrm>
        </p:spPr>
        <p:txBody>
          <a:bodyPr/>
          <a:lstStyle/>
          <a:p>
            <a:r>
              <a:rPr lang="fa-IR" sz="4400" dirty="0"/>
              <a:t>پیوند طبیعی (</a:t>
            </a:r>
            <a:r>
              <a:rPr lang="en-US" sz="4400" dirty="0"/>
              <a:t>∞</a:t>
            </a:r>
            <a:r>
              <a:rPr lang="fa-IR" sz="4400" dirty="0"/>
              <a:t>)</a:t>
            </a:r>
            <a:endParaRPr lang="en-US" sz="4400" dirty="0"/>
          </a:p>
        </p:txBody>
      </p:sp>
      <p:sp>
        <p:nvSpPr>
          <p:cNvPr id="3" name="Content Placeholder 2"/>
          <p:cNvSpPr>
            <a:spLocks noGrp="1"/>
          </p:cNvSpPr>
          <p:nvPr>
            <p:ph idx="1"/>
          </p:nvPr>
        </p:nvSpPr>
        <p:spPr>
          <a:xfrm>
            <a:off x="381000" y="2209800"/>
            <a:ext cx="8458200" cy="1295400"/>
          </a:xfrm>
        </p:spPr>
        <p:txBody>
          <a:bodyPr>
            <a:normAutofit fontScale="85000" lnSpcReduction="20000"/>
          </a:bodyPr>
          <a:lstStyle/>
          <a:p>
            <a:pPr marL="0" indent="0">
              <a:buNone/>
            </a:pPr>
            <a:r>
              <a:rPr lang="fa-IR" b="1" u="sng" dirty="0"/>
              <a:t>مثال 11: </a:t>
            </a:r>
            <a:endParaRPr lang="fa-IR" b="1" u="sng" dirty="0" smtClean="0"/>
          </a:p>
          <a:p>
            <a:pPr marL="0" indent="0">
              <a:buNone/>
            </a:pPr>
            <a:r>
              <a:rPr lang="fa-IR" b="1" dirty="0" smtClean="0">
                <a:solidFill>
                  <a:schemeClr val="accent1">
                    <a:lumMod val="75000"/>
                  </a:schemeClr>
                </a:solidFill>
              </a:rPr>
              <a:t>خروجی </a:t>
            </a:r>
            <a:r>
              <a:rPr lang="en-US" b="1" dirty="0" smtClean="0">
                <a:solidFill>
                  <a:schemeClr val="accent1">
                    <a:lumMod val="75000"/>
                  </a:schemeClr>
                </a:solidFill>
              </a:rPr>
              <a:t>S </a:t>
            </a:r>
            <a:r>
              <a:rPr lang="en-US" b="1" dirty="0">
                <a:solidFill>
                  <a:schemeClr val="accent1">
                    <a:lumMod val="75000"/>
                  </a:schemeClr>
                </a:solidFill>
              </a:rPr>
              <a:t>∞ </a:t>
            </a:r>
            <a:r>
              <a:rPr lang="en-US" b="1" dirty="0" smtClean="0">
                <a:solidFill>
                  <a:schemeClr val="accent1">
                    <a:lumMod val="75000"/>
                  </a:schemeClr>
                </a:solidFill>
              </a:rPr>
              <a:t>SP</a:t>
            </a:r>
            <a:r>
              <a:rPr lang="fa-IR" b="1" dirty="0" smtClean="0">
                <a:solidFill>
                  <a:schemeClr val="accent1">
                    <a:lumMod val="75000"/>
                  </a:schemeClr>
                </a:solidFill>
              </a:rPr>
              <a:t> </a:t>
            </a:r>
            <a:r>
              <a:rPr lang="fa-IR" b="1" dirty="0">
                <a:solidFill>
                  <a:schemeClr val="accent1">
                    <a:lumMod val="75000"/>
                  </a:schemeClr>
                </a:solidFill>
              </a:rPr>
              <a:t>را بدست آورید.</a:t>
            </a:r>
            <a:endParaRPr lang="en-US" b="1" dirty="0">
              <a:solidFill>
                <a:schemeClr val="accent1">
                  <a:lumMod val="75000"/>
                </a:schemeClr>
              </a:solidFill>
            </a:endParaRPr>
          </a:p>
          <a:p>
            <a:pPr marL="0" indent="0">
              <a:buNone/>
            </a:pPr>
            <a:r>
              <a:rPr lang="fa-IR" dirty="0"/>
              <a:t>ستون مشترک بین </a:t>
            </a:r>
            <a:r>
              <a:rPr lang="en-US" dirty="0"/>
              <a:t>S</a:t>
            </a:r>
            <a:r>
              <a:rPr lang="fa-IR" dirty="0"/>
              <a:t> و </a:t>
            </a:r>
            <a:r>
              <a:rPr lang="en-US" dirty="0"/>
              <a:t>SP</a:t>
            </a:r>
            <a:r>
              <a:rPr lang="fa-IR" dirty="0"/>
              <a:t> فیلد </a:t>
            </a:r>
            <a:r>
              <a:rPr lang="en-US" dirty="0"/>
              <a:t>S#</a:t>
            </a:r>
            <a:r>
              <a:rPr lang="fa-IR" dirty="0"/>
              <a:t> می باشد پس هر سطر جدول </a:t>
            </a:r>
            <a:r>
              <a:rPr lang="en-US" dirty="0"/>
              <a:t>S</a:t>
            </a:r>
            <a:r>
              <a:rPr lang="fa-IR" dirty="0"/>
              <a:t> را برداشته پشت سطرهایی از جدول </a:t>
            </a:r>
            <a:r>
              <a:rPr lang="en-US" dirty="0"/>
              <a:t>SP</a:t>
            </a:r>
            <a:r>
              <a:rPr lang="fa-IR" dirty="0"/>
              <a:t> می گذاریم که </a:t>
            </a:r>
            <a:r>
              <a:rPr lang="en-US" dirty="0"/>
              <a:t>S#</a:t>
            </a:r>
            <a:r>
              <a:rPr lang="fa-IR" dirty="0"/>
              <a:t> </a:t>
            </a:r>
            <a:r>
              <a:rPr lang="fa-IR" dirty="0" smtClean="0"/>
              <a:t>آن ها </a:t>
            </a:r>
            <a:r>
              <a:rPr lang="fa-IR" dirty="0"/>
              <a:t>با هم برابر </a:t>
            </a:r>
            <a:r>
              <a:rPr lang="fa-IR" dirty="0" smtClean="0"/>
              <a:t>باشند:</a:t>
            </a:r>
            <a:endParaRPr lang="en-US" dirty="0"/>
          </a:p>
        </p:txBody>
      </p:sp>
      <p:sp>
        <p:nvSpPr>
          <p:cNvPr id="4" name="Slide Number Placeholder 3"/>
          <p:cNvSpPr>
            <a:spLocks noGrp="1"/>
          </p:cNvSpPr>
          <p:nvPr>
            <p:ph type="sldNum" sz="quarter" idx="12"/>
          </p:nvPr>
        </p:nvSpPr>
        <p:spPr>
          <a:xfrm>
            <a:off x="8382000" y="6477000"/>
            <a:ext cx="762000" cy="365125"/>
          </a:xfrm>
        </p:spPr>
        <p:txBody>
          <a:bodyPr/>
          <a:lstStyle/>
          <a:p>
            <a:fld id="{B6F15528-21DE-4FAA-801E-634DDDAF4B2B}" type="slidenum">
              <a:rPr lang="en-US" smtClean="0"/>
              <a:pPr/>
              <a:t>29</a:t>
            </a:fld>
            <a:endParaRPr lang="en-US" dirty="0"/>
          </a:p>
        </p:txBody>
      </p:sp>
      <p:sp>
        <p:nvSpPr>
          <p:cNvPr id="6" name="Rectangle 5"/>
          <p:cNvSpPr/>
          <p:nvPr/>
        </p:nvSpPr>
        <p:spPr>
          <a:xfrm>
            <a:off x="3962400" y="6444734"/>
            <a:ext cx="4257961" cy="369332"/>
          </a:xfrm>
          <a:prstGeom prst="rect">
            <a:avLst/>
          </a:prstGeom>
        </p:spPr>
        <p:txBody>
          <a:bodyPr wrap="none">
            <a:spAutoFit/>
          </a:bodyPr>
          <a:lstStyle/>
          <a:p>
            <a:pPr rtl="1"/>
            <a:r>
              <a:rPr lang="fa-IR" b="1" dirty="0">
                <a:cs typeface="B Nazanin" pitchFamily="2" charset="-78"/>
              </a:rPr>
              <a:t>شما به عنوان تمرین خروجی </a:t>
            </a:r>
            <a:r>
              <a:rPr lang="en-US" b="1" dirty="0">
                <a:cs typeface="B Nazanin" pitchFamily="2" charset="-78"/>
              </a:rPr>
              <a:t>P ∞ S</a:t>
            </a:r>
            <a:r>
              <a:rPr lang="fa-IR" b="1" dirty="0">
                <a:cs typeface="B Nazanin" pitchFamily="2" charset="-78"/>
              </a:rPr>
              <a:t> را بدست آورید.</a:t>
            </a:r>
            <a:endParaRPr lang="en-US" b="1" dirty="0">
              <a:cs typeface="B Nazanin" pitchFamily="2" charset="-78"/>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3150" y="44450"/>
            <a:ext cx="1866900" cy="2800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914400"/>
            <a:ext cx="2190750" cy="1562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6925" y="3609971"/>
            <a:ext cx="1819275" cy="251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19500" y="3657600"/>
            <a:ext cx="2171700" cy="38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09975" y="4038600"/>
            <a:ext cx="218122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09975" y="4343400"/>
            <a:ext cx="218122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09975" y="4686300"/>
            <a:ext cx="218122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6"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48075" y="5029200"/>
            <a:ext cx="2143125" cy="333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48075" y="5397496"/>
            <a:ext cx="2143125" cy="333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7"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48075" y="5765800"/>
            <a:ext cx="214312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8"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41701" y="3649656"/>
            <a:ext cx="3035299" cy="24352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5355825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randombar(horizontal)">
                                      <p:cBhvr>
                                        <p:cTn id="7" dur="500"/>
                                        <p:tgtEl>
                                          <p:spTgt spid="2050"/>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051"/>
                                        </p:tgtEl>
                                        <p:attrNameLst>
                                          <p:attrName>style.visibility</p:attrName>
                                        </p:attrNameLst>
                                      </p:cBhvr>
                                      <p:to>
                                        <p:strVal val="visible"/>
                                      </p:to>
                                    </p:set>
                                    <p:animEffect transition="in" filter="randombar(horizontal)">
                                      <p:cBhvr>
                                        <p:cTn id="11" dur="500"/>
                                        <p:tgtEl>
                                          <p:spTgt spid="2051"/>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p:cTn id="16"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7"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2052"/>
                                        </p:tgtEl>
                                        <p:attrNameLst>
                                          <p:attrName>style.visibility</p:attrName>
                                        </p:attrNameLst>
                                      </p:cBhvr>
                                      <p:to>
                                        <p:strVal val="visible"/>
                                      </p:to>
                                    </p:set>
                                    <p:animEffect transition="in" filter="randombar(horizontal)">
                                      <p:cBhvr>
                                        <p:cTn id="23" dur="500"/>
                                        <p:tgtEl>
                                          <p:spTgt spid="2052"/>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2054"/>
                                        </p:tgtEl>
                                        <p:attrNameLst>
                                          <p:attrName>style.visibility</p:attrName>
                                        </p:attrNameLst>
                                      </p:cBhvr>
                                      <p:to>
                                        <p:strVal val="visible"/>
                                      </p:to>
                                    </p:set>
                                    <p:anim calcmode="lin" valueType="num">
                                      <p:cBhvr>
                                        <p:cTn id="28" dur="500" fill="hold"/>
                                        <p:tgtEl>
                                          <p:spTgt spid="2054"/>
                                        </p:tgtEl>
                                        <p:attrNameLst>
                                          <p:attrName>ppt_w</p:attrName>
                                        </p:attrNameLst>
                                      </p:cBhvr>
                                      <p:tavLst>
                                        <p:tav tm="0">
                                          <p:val>
                                            <p:fltVal val="0"/>
                                          </p:val>
                                        </p:tav>
                                        <p:tav tm="100000">
                                          <p:val>
                                            <p:strVal val="#ppt_w"/>
                                          </p:val>
                                        </p:tav>
                                      </p:tavLst>
                                    </p:anim>
                                    <p:anim calcmode="lin" valueType="num">
                                      <p:cBhvr>
                                        <p:cTn id="29" dur="500" fill="hold"/>
                                        <p:tgtEl>
                                          <p:spTgt spid="2054"/>
                                        </p:tgtEl>
                                        <p:attrNameLst>
                                          <p:attrName>ppt_h</p:attrName>
                                        </p:attrNameLst>
                                      </p:cBhvr>
                                      <p:tavLst>
                                        <p:tav tm="0">
                                          <p:val>
                                            <p:fltVal val="0"/>
                                          </p:val>
                                        </p:tav>
                                        <p:tav tm="100000">
                                          <p:val>
                                            <p:strVal val="#ppt_h"/>
                                          </p:val>
                                        </p:tav>
                                      </p:tavLst>
                                    </p:anim>
                                    <p:animEffect transition="in" filter="fade">
                                      <p:cBhvr>
                                        <p:cTn id="30" dur="500"/>
                                        <p:tgtEl>
                                          <p:spTgt spid="2054"/>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2055"/>
                                        </p:tgtEl>
                                        <p:attrNameLst>
                                          <p:attrName>style.visibility</p:attrName>
                                        </p:attrNameLst>
                                      </p:cBhvr>
                                      <p:to>
                                        <p:strVal val="visible"/>
                                      </p:to>
                                    </p:set>
                                    <p:animEffect transition="in" filter="randombar(horizontal)">
                                      <p:cBhvr>
                                        <p:cTn id="35" dur="500"/>
                                        <p:tgtEl>
                                          <p:spTgt spid="2055"/>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randombar(horizontal)">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randombar(horizontal)">
                                      <p:cBhvr>
                                        <p:cTn id="45" dur="5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14" presetClass="entr" presetSubtype="10" fill="hold" nodeType="clickEffect">
                                  <p:stCondLst>
                                    <p:cond delay="0"/>
                                  </p:stCondLst>
                                  <p:childTnLst>
                                    <p:set>
                                      <p:cBhvr>
                                        <p:cTn id="49" dur="1" fill="hold">
                                          <p:stCondLst>
                                            <p:cond delay="0"/>
                                          </p:stCondLst>
                                        </p:cTn>
                                        <p:tgtEl>
                                          <p:spTgt spid="2056"/>
                                        </p:tgtEl>
                                        <p:attrNameLst>
                                          <p:attrName>style.visibility</p:attrName>
                                        </p:attrNameLst>
                                      </p:cBhvr>
                                      <p:to>
                                        <p:strVal val="visible"/>
                                      </p:to>
                                    </p:set>
                                    <p:animEffect transition="in" filter="randombar(horizontal)">
                                      <p:cBhvr>
                                        <p:cTn id="50" dur="500"/>
                                        <p:tgtEl>
                                          <p:spTgt spid="2056"/>
                                        </p:tgtEl>
                                      </p:cBhvr>
                                    </p:animEffect>
                                  </p:childTnLst>
                                </p:cTn>
                              </p:par>
                            </p:childTnLst>
                          </p:cTn>
                        </p:par>
                      </p:childTnLst>
                    </p:cTn>
                  </p:par>
                  <p:par>
                    <p:cTn id="51" fill="hold">
                      <p:stCondLst>
                        <p:cond delay="indefinite"/>
                      </p:stCondLst>
                      <p:childTnLst>
                        <p:par>
                          <p:cTn id="52" fill="hold">
                            <p:stCondLst>
                              <p:cond delay="0"/>
                            </p:stCondLst>
                            <p:childTnLst>
                              <p:par>
                                <p:cTn id="53" presetID="14" presetClass="entr" presetSubtype="10" fill="hold"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randombar(horizontal)">
                                      <p:cBhvr>
                                        <p:cTn id="55" dur="500"/>
                                        <p:tgtEl>
                                          <p:spTgt spid="17"/>
                                        </p:tgtEl>
                                      </p:cBhvr>
                                    </p:animEffect>
                                  </p:childTnLst>
                                </p:cTn>
                              </p:par>
                            </p:childTnLst>
                          </p:cTn>
                        </p:par>
                      </p:childTnLst>
                    </p:cTn>
                  </p:par>
                  <p:par>
                    <p:cTn id="56" fill="hold">
                      <p:stCondLst>
                        <p:cond delay="indefinite"/>
                      </p:stCondLst>
                      <p:childTnLst>
                        <p:par>
                          <p:cTn id="57" fill="hold">
                            <p:stCondLst>
                              <p:cond delay="0"/>
                            </p:stCondLst>
                            <p:childTnLst>
                              <p:par>
                                <p:cTn id="58" presetID="14" presetClass="entr" presetSubtype="10" fill="hold" nodeType="clickEffect">
                                  <p:stCondLst>
                                    <p:cond delay="0"/>
                                  </p:stCondLst>
                                  <p:childTnLst>
                                    <p:set>
                                      <p:cBhvr>
                                        <p:cTn id="59" dur="1" fill="hold">
                                          <p:stCondLst>
                                            <p:cond delay="0"/>
                                          </p:stCondLst>
                                        </p:cTn>
                                        <p:tgtEl>
                                          <p:spTgt spid="2057"/>
                                        </p:tgtEl>
                                        <p:attrNameLst>
                                          <p:attrName>style.visibility</p:attrName>
                                        </p:attrNameLst>
                                      </p:cBhvr>
                                      <p:to>
                                        <p:strVal val="visible"/>
                                      </p:to>
                                    </p:set>
                                    <p:animEffect transition="in" filter="randombar(horizontal)">
                                      <p:cBhvr>
                                        <p:cTn id="60" dur="500"/>
                                        <p:tgtEl>
                                          <p:spTgt spid="2057"/>
                                        </p:tgtEl>
                                      </p:cBhvr>
                                    </p:animEffect>
                                  </p:childTnLst>
                                </p:cTn>
                              </p:par>
                            </p:childTnLst>
                          </p:cTn>
                        </p:par>
                      </p:childTnLst>
                    </p:cTn>
                  </p:par>
                  <p:par>
                    <p:cTn id="61" fill="hold">
                      <p:stCondLst>
                        <p:cond delay="indefinite"/>
                      </p:stCondLst>
                      <p:childTnLst>
                        <p:par>
                          <p:cTn id="62" fill="hold">
                            <p:stCondLst>
                              <p:cond delay="0"/>
                            </p:stCondLst>
                            <p:childTnLst>
                              <p:par>
                                <p:cTn id="63" presetID="14" presetClass="entr" presetSubtype="10" fill="hold" nodeType="clickEffect">
                                  <p:stCondLst>
                                    <p:cond delay="0"/>
                                  </p:stCondLst>
                                  <p:childTnLst>
                                    <p:set>
                                      <p:cBhvr>
                                        <p:cTn id="64" dur="1" fill="hold">
                                          <p:stCondLst>
                                            <p:cond delay="0"/>
                                          </p:stCondLst>
                                        </p:cTn>
                                        <p:tgtEl>
                                          <p:spTgt spid="2058"/>
                                        </p:tgtEl>
                                        <p:attrNameLst>
                                          <p:attrName>style.visibility</p:attrName>
                                        </p:attrNameLst>
                                      </p:cBhvr>
                                      <p:to>
                                        <p:strVal val="visible"/>
                                      </p:to>
                                    </p:set>
                                    <p:animEffect transition="in" filter="randombar(horizontal)">
                                      <p:cBhvr>
                                        <p:cTn id="65" dur="500"/>
                                        <p:tgtEl>
                                          <p:spTgt spid="2058"/>
                                        </p:tgtEl>
                                      </p:cBhvr>
                                    </p:animEffect>
                                  </p:childTnLst>
                                </p:cTn>
                              </p:par>
                              <p:par>
                                <p:cTn id="66" presetID="1" presetClass="exit" presetSubtype="0" fill="hold" nodeType="withEffect">
                                  <p:stCondLst>
                                    <p:cond delay="0"/>
                                  </p:stCondLst>
                                  <p:childTnLst>
                                    <p:set>
                                      <p:cBhvr>
                                        <p:cTn id="67" dur="1" fill="hold">
                                          <p:stCondLst>
                                            <p:cond delay="0"/>
                                          </p:stCondLst>
                                        </p:cTn>
                                        <p:tgtEl>
                                          <p:spTgt spid="2054"/>
                                        </p:tgtEl>
                                        <p:attrNameLst>
                                          <p:attrName>style.visibility</p:attrName>
                                        </p:attrNameLst>
                                      </p:cBhvr>
                                      <p:to>
                                        <p:strVal val="hidden"/>
                                      </p:to>
                                    </p:set>
                                  </p:childTnLst>
                                </p:cTn>
                              </p:par>
                              <p:par>
                                <p:cTn id="68" presetID="1" presetClass="exit" presetSubtype="0" fill="hold" nodeType="withEffect">
                                  <p:stCondLst>
                                    <p:cond delay="0"/>
                                  </p:stCondLst>
                                  <p:childTnLst>
                                    <p:set>
                                      <p:cBhvr>
                                        <p:cTn id="69" dur="1" fill="hold">
                                          <p:stCondLst>
                                            <p:cond delay="0"/>
                                          </p:stCondLst>
                                        </p:cTn>
                                        <p:tgtEl>
                                          <p:spTgt spid="2055"/>
                                        </p:tgtEl>
                                        <p:attrNameLst>
                                          <p:attrName>style.visibility</p:attrName>
                                        </p:attrNameLst>
                                      </p:cBhvr>
                                      <p:to>
                                        <p:strVal val="hidden"/>
                                      </p:to>
                                    </p:set>
                                  </p:childTnLst>
                                </p:cTn>
                              </p:par>
                              <p:par>
                                <p:cTn id="70" presetID="1" presetClass="exit" presetSubtype="0" fill="hold" nodeType="withEffect">
                                  <p:stCondLst>
                                    <p:cond delay="0"/>
                                  </p:stCondLst>
                                  <p:childTnLst>
                                    <p:set>
                                      <p:cBhvr>
                                        <p:cTn id="71" dur="1" fill="hold">
                                          <p:stCondLst>
                                            <p:cond delay="0"/>
                                          </p:stCondLst>
                                        </p:cTn>
                                        <p:tgtEl>
                                          <p:spTgt spid="14"/>
                                        </p:tgtEl>
                                        <p:attrNameLst>
                                          <p:attrName>style.visibility</p:attrName>
                                        </p:attrNameLst>
                                      </p:cBhvr>
                                      <p:to>
                                        <p:strVal val="hidden"/>
                                      </p:to>
                                    </p:set>
                                  </p:childTnLst>
                                </p:cTn>
                              </p:par>
                              <p:par>
                                <p:cTn id="72" presetID="1" presetClass="exit" presetSubtype="0" fill="hold" nodeType="withEffect">
                                  <p:stCondLst>
                                    <p:cond delay="0"/>
                                  </p:stCondLst>
                                  <p:childTnLst>
                                    <p:set>
                                      <p:cBhvr>
                                        <p:cTn id="73" dur="1" fill="hold">
                                          <p:stCondLst>
                                            <p:cond delay="0"/>
                                          </p:stCondLst>
                                        </p:cTn>
                                        <p:tgtEl>
                                          <p:spTgt spid="15"/>
                                        </p:tgtEl>
                                        <p:attrNameLst>
                                          <p:attrName>style.visibility</p:attrName>
                                        </p:attrNameLst>
                                      </p:cBhvr>
                                      <p:to>
                                        <p:strVal val="hidden"/>
                                      </p:to>
                                    </p:set>
                                  </p:childTnLst>
                                </p:cTn>
                              </p:par>
                              <p:par>
                                <p:cTn id="74" presetID="1" presetClass="exit" presetSubtype="0" fill="hold" nodeType="withEffect">
                                  <p:stCondLst>
                                    <p:cond delay="0"/>
                                  </p:stCondLst>
                                  <p:childTnLst>
                                    <p:set>
                                      <p:cBhvr>
                                        <p:cTn id="75" dur="1" fill="hold">
                                          <p:stCondLst>
                                            <p:cond delay="0"/>
                                          </p:stCondLst>
                                        </p:cTn>
                                        <p:tgtEl>
                                          <p:spTgt spid="2056"/>
                                        </p:tgtEl>
                                        <p:attrNameLst>
                                          <p:attrName>style.visibility</p:attrName>
                                        </p:attrNameLst>
                                      </p:cBhvr>
                                      <p:to>
                                        <p:strVal val="hidden"/>
                                      </p:to>
                                    </p:set>
                                  </p:childTnLst>
                                </p:cTn>
                              </p:par>
                              <p:par>
                                <p:cTn id="76" presetID="1" presetClass="exit" presetSubtype="0" fill="hold" nodeType="withEffect">
                                  <p:stCondLst>
                                    <p:cond delay="0"/>
                                  </p:stCondLst>
                                  <p:childTnLst>
                                    <p:set>
                                      <p:cBhvr>
                                        <p:cTn id="77" dur="1" fill="hold">
                                          <p:stCondLst>
                                            <p:cond delay="0"/>
                                          </p:stCondLst>
                                        </p:cTn>
                                        <p:tgtEl>
                                          <p:spTgt spid="17"/>
                                        </p:tgtEl>
                                        <p:attrNameLst>
                                          <p:attrName>style.visibility</p:attrName>
                                        </p:attrNameLst>
                                      </p:cBhvr>
                                      <p:to>
                                        <p:strVal val="hidden"/>
                                      </p:to>
                                    </p:set>
                                  </p:childTnLst>
                                </p:cTn>
                              </p:par>
                              <p:par>
                                <p:cTn id="78" presetID="1" presetClass="exit" presetSubtype="0" fill="hold" nodeType="withEffect">
                                  <p:stCondLst>
                                    <p:cond delay="0"/>
                                  </p:stCondLst>
                                  <p:childTnLst>
                                    <p:set>
                                      <p:cBhvr>
                                        <p:cTn id="79" dur="1" fill="hold">
                                          <p:stCondLst>
                                            <p:cond delay="0"/>
                                          </p:stCondLst>
                                        </p:cTn>
                                        <p:tgtEl>
                                          <p:spTgt spid="2057"/>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6"/>
                                        </p:tgtEl>
                                        <p:attrNameLst>
                                          <p:attrName>style.visibility</p:attrName>
                                        </p:attrNameLst>
                                      </p:cBhvr>
                                      <p:to>
                                        <p:strVal val="visible"/>
                                      </p:to>
                                    </p:set>
                                    <p:anim calcmode="lin" valueType="num">
                                      <p:cBhvr additive="base">
                                        <p:cTn id="84" dur="500" fill="hold"/>
                                        <p:tgtEl>
                                          <p:spTgt spid="6"/>
                                        </p:tgtEl>
                                        <p:attrNameLst>
                                          <p:attrName>ppt_x</p:attrName>
                                        </p:attrNameLst>
                                      </p:cBhvr>
                                      <p:tavLst>
                                        <p:tav tm="0">
                                          <p:val>
                                            <p:strVal val="#ppt_x"/>
                                          </p:val>
                                        </p:tav>
                                        <p:tav tm="100000">
                                          <p:val>
                                            <p:strVal val="#ppt_x"/>
                                          </p:val>
                                        </p:tav>
                                      </p:tavLst>
                                    </p:anim>
                                    <p:anim calcmode="lin" valueType="num">
                                      <p:cBhvr additive="base">
                                        <p:cTn id="8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614557" y="6248400"/>
            <a:ext cx="762000" cy="365125"/>
          </a:xfrm>
        </p:spPr>
        <p:txBody>
          <a:bodyPr/>
          <a:lstStyle/>
          <a:p>
            <a:fld id="{B6F15528-21DE-4FAA-801E-634DDDAF4B2B}" type="slidenum">
              <a:rPr lang="en-US" smtClean="0"/>
              <a:pPr/>
              <a:t>3</a:t>
            </a:fld>
            <a:endParaRPr lang="en-US" dirty="0"/>
          </a:p>
        </p:txBody>
      </p:sp>
      <p:sp>
        <p:nvSpPr>
          <p:cNvPr id="5" name="Rectangle 4"/>
          <p:cNvSpPr/>
          <p:nvPr/>
        </p:nvSpPr>
        <p:spPr>
          <a:xfrm>
            <a:off x="6019800" y="2971800"/>
            <a:ext cx="2362200" cy="11430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800" b="1" dirty="0" smtClean="0">
                <a:solidFill>
                  <a:schemeClr val="tx1"/>
                </a:solidFill>
                <a:cs typeface="B Nazanin" pitchFamily="2" charset="-78"/>
              </a:rPr>
              <a:t>فصل چهارم </a:t>
            </a:r>
          </a:p>
          <a:p>
            <a:pPr algn="ctr" rtl="1">
              <a:lnSpc>
                <a:spcPct val="150000"/>
              </a:lnSpc>
            </a:pPr>
            <a:r>
              <a:rPr lang="fa-IR" b="1" dirty="0" smtClean="0">
                <a:solidFill>
                  <a:schemeClr val="tx1"/>
                </a:solidFill>
                <a:cs typeface="B Nazanin" pitchFamily="2" charset="-78"/>
              </a:rPr>
              <a:t>جبر رابطه ای</a:t>
            </a:r>
            <a:endParaRPr lang="fa-IR" b="1" dirty="0">
              <a:solidFill>
                <a:schemeClr val="tx1"/>
              </a:solidFill>
              <a:cs typeface="B Nazanin" pitchFamily="2" charset="-78"/>
            </a:endParaRPr>
          </a:p>
        </p:txBody>
      </p:sp>
      <p:cxnSp>
        <p:nvCxnSpPr>
          <p:cNvPr id="7" name="Straight Connector 6"/>
          <p:cNvCxnSpPr/>
          <p:nvPr/>
        </p:nvCxnSpPr>
        <p:spPr>
          <a:xfrm flipH="1">
            <a:off x="5731329" y="3657600"/>
            <a:ext cx="288471"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731329" y="1066800"/>
            <a:ext cx="0" cy="5410200"/>
          </a:xfrm>
          <a:prstGeom prst="line">
            <a:avLst/>
          </a:prstGeom>
          <a:ln w="19050">
            <a:solidFill>
              <a:schemeClr val="tx1">
                <a:lumMod val="95000"/>
                <a:lumOff val="5000"/>
              </a:schemeClr>
            </a:solidFill>
            <a:tailEnd type="stealth"/>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5257800" y="10668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5223330" y="17145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5197929" y="36703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1959429" y="857250"/>
            <a:ext cx="3276600" cy="4191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عملگرهای گزینش و پرتو</a:t>
            </a:r>
            <a:endParaRPr lang="en-US" sz="2000" dirty="0">
              <a:solidFill>
                <a:schemeClr val="tx1"/>
              </a:solidFill>
              <a:cs typeface="B Nazanin" pitchFamily="2" charset="-78"/>
            </a:endParaRPr>
          </a:p>
        </p:txBody>
      </p:sp>
      <p:sp>
        <p:nvSpPr>
          <p:cNvPr id="22" name="Rectangle 21"/>
          <p:cNvSpPr/>
          <p:nvPr/>
        </p:nvSpPr>
        <p:spPr>
          <a:xfrm>
            <a:off x="1959430" y="1524000"/>
            <a:ext cx="3263900" cy="3810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عملگرهای اجتماع و اشتراک و تفاضل</a:t>
            </a:r>
            <a:endParaRPr lang="en-US" sz="2000" dirty="0">
              <a:solidFill>
                <a:schemeClr val="tx1"/>
              </a:solidFill>
              <a:cs typeface="B Nazanin" pitchFamily="2" charset="-78"/>
            </a:endParaRPr>
          </a:p>
        </p:txBody>
      </p:sp>
      <p:sp>
        <p:nvSpPr>
          <p:cNvPr id="23" name="Rectangle 22"/>
          <p:cNvSpPr/>
          <p:nvPr/>
        </p:nvSpPr>
        <p:spPr>
          <a:xfrm>
            <a:off x="756424" y="5105400"/>
            <a:ext cx="4466906"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عملگرهای جایگزینی، نیم تفاضل، تغییر نام و تقسیم</a:t>
            </a:r>
            <a:endParaRPr lang="en-US" sz="2000" dirty="0">
              <a:solidFill>
                <a:schemeClr val="tx1"/>
              </a:solidFill>
              <a:cs typeface="B Nazanin" pitchFamily="2" charset="-78"/>
            </a:endParaRPr>
          </a:p>
        </p:txBody>
      </p:sp>
      <p:sp>
        <p:nvSpPr>
          <p:cNvPr id="35" name="Rectangle 34"/>
          <p:cNvSpPr/>
          <p:nvPr/>
        </p:nvSpPr>
        <p:spPr>
          <a:xfrm>
            <a:off x="3517901" y="3429000"/>
            <a:ext cx="1705430"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عملگرهای پیوند</a:t>
            </a:r>
            <a:endParaRPr lang="en-US" sz="2000" dirty="0">
              <a:solidFill>
                <a:schemeClr val="tx1"/>
              </a:solidFill>
              <a:cs typeface="B Nazanin" pitchFamily="2" charset="-78"/>
            </a:endParaRPr>
          </a:p>
        </p:txBody>
      </p:sp>
      <p:sp>
        <p:nvSpPr>
          <p:cNvPr id="39" name="Rectangle 38"/>
          <p:cNvSpPr/>
          <p:nvPr/>
        </p:nvSpPr>
        <p:spPr>
          <a:xfrm>
            <a:off x="3517901" y="5638800"/>
            <a:ext cx="1727199"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چند مثال پیچیده</a:t>
            </a:r>
            <a:endParaRPr lang="en-US" sz="2000" dirty="0">
              <a:solidFill>
                <a:schemeClr val="tx1"/>
              </a:solidFill>
              <a:cs typeface="B Nazanin" pitchFamily="2" charset="-78"/>
            </a:endParaRPr>
          </a:p>
        </p:txBody>
      </p:sp>
      <p:cxnSp>
        <p:nvCxnSpPr>
          <p:cNvPr id="44" name="Straight Arrow Connector 43"/>
          <p:cNvCxnSpPr/>
          <p:nvPr/>
        </p:nvCxnSpPr>
        <p:spPr>
          <a:xfrm flipH="1">
            <a:off x="2672576" y="2590800"/>
            <a:ext cx="424543"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a:off x="2716119" y="3124200"/>
            <a:ext cx="413657"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a:xfrm>
            <a:off x="762000" y="2362200"/>
            <a:ext cx="1910576"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ضرب دکارتی</a:t>
            </a:r>
            <a:endParaRPr lang="en-US" sz="2000" dirty="0">
              <a:solidFill>
                <a:schemeClr val="tx1"/>
              </a:solidFill>
              <a:cs typeface="B Nazanin" pitchFamily="2" charset="-78"/>
            </a:endParaRPr>
          </a:p>
        </p:txBody>
      </p:sp>
      <p:sp>
        <p:nvSpPr>
          <p:cNvPr id="51" name="Rectangle 50"/>
          <p:cNvSpPr/>
          <p:nvPr/>
        </p:nvSpPr>
        <p:spPr>
          <a:xfrm>
            <a:off x="762000" y="2895600"/>
            <a:ext cx="1910576"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پیوند طبیعی</a:t>
            </a:r>
            <a:endParaRPr lang="en-US" sz="2000" dirty="0">
              <a:solidFill>
                <a:schemeClr val="tx1"/>
              </a:solidFill>
              <a:cs typeface="B Nazanin" pitchFamily="2" charset="-78"/>
            </a:endParaRPr>
          </a:p>
        </p:txBody>
      </p:sp>
      <p:sp>
        <p:nvSpPr>
          <p:cNvPr id="52" name="Rectangle 51"/>
          <p:cNvSpPr/>
          <p:nvPr/>
        </p:nvSpPr>
        <p:spPr>
          <a:xfrm>
            <a:off x="756424" y="3429000"/>
            <a:ext cx="1910576"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پیوند شرطی</a:t>
            </a:r>
            <a:endParaRPr lang="en-US" sz="2000" dirty="0">
              <a:solidFill>
                <a:schemeClr val="tx1"/>
              </a:solidFill>
              <a:cs typeface="B Nazanin" pitchFamily="2" charset="-78"/>
            </a:endParaRPr>
          </a:p>
        </p:txBody>
      </p:sp>
      <p:cxnSp>
        <p:nvCxnSpPr>
          <p:cNvPr id="54" name="Straight Arrow Connector 53"/>
          <p:cNvCxnSpPr/>
          <p:nvPr/>
        </p:nvCxnSpPr>
        <p:spPr>
          <a:xfrm flipH="1">
            <a:off x="2705233" y="3657600"/>
            <a:ext cx="413657"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H="1">
            <a:off x="5257800" y="53213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H="1">
            <a:off x="5257800" y="58674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3124200" y="3683000"/>
            <a:ext cx="381000"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3124200" y="2578100"/>
            <a:ext cx="1" cy="214630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a:off x="2683462" y="4191000"/>
            <a:ext cx="413657"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756424" y="3962400"/>
            <a:ext cx="1910576"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نیم پیوند</a:t>
            </a:r>
            <a:endParaRPr lang="en-US" sz="2000" dirty="0">
              <a:solidFill>
                <a:schemeClr val="tx1"/>
              </a:solidFill>
              <a:cs typeface="B Nazanin" pitchFamily="2" charset="-78"/>
            </a:endParaRPr>
          </a:p>
        </p:txBody>
      </p:sp>
      <p:sp>
        <p:nvSpPr>
          <p:cNvPr id="37" name="Rectangle 36"/>
          <p:cNvSpPr/>
          <p:nvPr/>
        </p:nvSpPr>
        <p:spPr>
          <a:xfrm>
            <a:off x="756424" y="4495800"/>
            <a:ext cx="1910576"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فرا پیوند</a:t>
            </a:r>
            <a:endParaRPr lang="en-US" sz="2000" dirty="0">
              <a:solidFill>
                <a:schemeClr val="tx1"/>
              </a:solidFill>
              <a:cs typeface="B Nazanin" pitchFamily="2" charset="-78"/>
            </a:endParaRPr>
          </a:p>
        </p:txBody>
      </p:sp>
      <p:cxnSp>
        <p:nvCxnSpPr>
          <p:cNvPr id="38" name="Straight Arrow Connector 37"/>
          <p:cNvCxnSpPr>
            <a:endCxn id="37" idx="3"/>
          </p:cNvCxnSpPr>
          <p:nvPr/>
        </p:nvCxnSpPr>
        <p:spPr>
          <a:xfrm flipH="1">
            <a:off x="2667000" y="4724400"/>
            <a:ext cx="45189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4862675"/>
      </p:ext>
    </p:extLst>
  </p:cSld>
  <p:clrMapOvr>
    <a:masterClrMapping/>
  </p:clrMapOvr>
  <p:transition spd="slow">
    <p:randomBar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990600"/>
          </a:xfrm>
        </p:spPr>
        <p:txBody>
          <a:bodyPr/>
          <a:lstStyle/>
          <a:p>
            <a:pPr>
              <a:lnSpc>
                <a:spcPct val="150000"/>
              </a:lnSpc>
            </a:pPr>
            <a:r>
              <a:rPr lang="fa-IR" sz="5400" dirty="0" smtClean="0"/>
              <a:t>نکات</a:t>
            </a:r>
            <a:endParaRPr lang="en-US" sz="5400" b="0" dirty="0"/>
          </a:p>
        </p:txBody>
      </p:sp>
      <p:sp>
        <p:nvSpPr>
          <p:cNvPr id="3" name="Content Placeholder 2"/>
          <p:cNvSpPr>
            <a:spLocks noGrp="1"/>
          </p:cNvSpPr>
          <p:nvPr>
            <p:ph idx="1"/>
          </p:nvPr>
        </p:nvSpPr>
        <p:spPr>
          <a:xfrm>
            <a:off x="457200" y="1536700"/>
            <a:ext cx="8229600" cy="4419600"/>
          </a:xfrm>
        </p:spPr>
        <p:txBody>
          <a:bodyPr>
            <a:normAutofit fontScale="92500" lnSpcReduction="10000"/>
          </a:bodyPr>
          <a:lstStyle/>
          <a:p>
            <a:pPr marL="0" indent="0">
              <a:buNone/>
            </a:pPr>
            <a:r>
              <a:rPr lang="fa-IR" b="1" u="sng" dirty="0"/>
              <a:t>نکته 1</a:t>
            </a:r>
            <a:r>
              <a:rPr lang="fa-IR" b="1" u="sng" dirty="0" smtClean="0"/>
              <a:t>:</a:t>
            </a:r>
          </a:p>
          <a:p>
            <a:pPr marL="320040" lvl="1" indent="0">
              <a:buNone/>
            </a:pPr>
            <a:r>
              <a:rPr lang="fa-IR" dirty="0" smtClean="0"/>
              <a:t> </a:t>
            </a:r>
            <a:r>
              <a:rPr lang="fa-IR" dirty="0"/>
              <a:t>پیوند طبیعی خاصیت شرکت پذیری و جا به جایی دارد یعنی:</a:t>
            </a:r>
            <a:endParaRPr lang="en-US" dirty="0"/>
          </a:p>
          <a:p>
            <a:pPr marL="320040" lvl="1" indent="0" algn="ctr">
              <a:buNone/>
            </a:pPr>
            <a:r>
              <a:rPr lang="en-US" dirty="0" smtClean="0"/>
              <a:t>A </a:t>
            </a:r>
            <a:r>
              <a:rPr lang="en-US" dirty="0"/>
              <a:t>∞ B = B ∞ A   ,     A ∞ ( B ∞ C ) = ( A ∞ B )∞ C</a:t>
            </a:r>
          </a:p>
          <a:p>
            <a:pPr marL="0" indent="0">
              <a:buNone/>
            </a:pPr>
            <a:endParaRPr lang="fa-IR" b="1" u="sng" dirty="0" smtClean="0"/>
          </a:p>
          <a:p>
            <a:pPr marL="0" indent="0">
              <a:buNone/>
            </a:pPr>
            <a:r>
              <a:rPr lang="fa-IR" b="1" u="sng" dirty="0" smtClean="0"/>
              <a:t>نکته 2: </a:t>
            </a:r>
          </a:p>
          <a:p>
            <a:pPr marL="320040" lvl="1" indent="0">
              <a:buNone/>
            </a:pPr>
            <a:r>
              <a:rPr lang="fa-IR" dirty="0" smtClean="0"/>
              <a:t>اگر </a:t>
            </a:r>
            <a:r>
              <a:rPr lang="fa-IR" dirty="0"/>
              <a:t>دو جدول فیلد همنام نداشته باشند در این صورت </a:t>
            </a:r>
            <a:r>
              <a:rPr lang="en-US" dirty="0"/>
              <a:t>R2 ∞ R1</a:t>
            </a:r>
            <a:r>
              <a:rPr lang="fa-IR" dirty="0"/>
              <a:t> تبدیل به </a:t>
            </a:r>
            <a:r>
              <a:rPr lang="en-US" dirty="0" smtClean="0"/>
              <a:t> R2 </a:t>
            </a:r>
            <a:r>
              <a:rPr lang="fa-IR" dirty="0"/>
              <a:t>× </a:t>
            </a:r>
            <a:r>
              <a:rPr lang="en-US" dirty="0"/>
              <a:t>R1</a:t>
            </a:r>
            <a:r>
              <a:rPr lang="fa-IR" dirty="0"/>
              <a:t> می شود.</a:t>
            </a:r>
            <a:endParaRPr lang="en-US" dirty="0"/>
          </a:p>
          <a:p>
            <a:pPr marL="0" indent="0">
              <a:buNone/>
            </a:pPr>
            <a:endParaRPr lang="fa-IR" b="1" u="sng" dirty="0" smtClean="0"/>
          </a:p>
          <a:p>
            <a:pPr marL="0" indent="0">
              <a:buNone/>
            </a:pPr>
            <a:r>
              <a:rPr lang="fa-IR" b="1" u="sng" dirty="0" smtClean="0"/>
              <a:t>نکته </a:t>
            </a:r>
            <a:r>
              <a:rPr lang="fa-IR" b="1" u="sng" dirty="0"/>
              <a:t>3: </a:t>
            </a:r>
            <a:endParaRPr lang="fa-IR" b="1" u="sng" dirty="0" smtClean="0"/>
          </a:p>
          <a:p>
            <a:pPr marL="320040" lvl="1" indent="0">
              <a:buNone/>
            </a:pPr>
            <a:r>
              <a:rPr lang="fa-IR" dirty="0" smtClean="0"/>
              <a:t>اگر </a:t>
            </a:r>
            <a:r>
              <a:rPr lang="fa-IR" dirty="0"/>
              <a:t>تمام فیلدهای دو جدول یکسان باشند آنگاه </a:t>
            </a:r>
            <a:r>
              <a:rPr lang="en-US" dirty="0"/>
              <a:t>R2 ∞ R1</a:t>
            </a:r>
            <a:r>
              <a:rPr lang="fa-IR" dirty="0"/>
              <a:t> معادل </a:t>
            </a:r>
            <a:r>
              <a:rPr lang="en-US" dirty="0" smtClean="0"/>
              <a:t> R2  </a:t>
            </a:r>
            <a:r>
              <a:rPr lang="fa-IR" dirty="0" smtClean="0"/>
              <a:t>∩ </a:t>
            </a:r>
            <a:r>
              <a:rPr lang="en-US" dirty="0"/>
              <a:t>R1</a:t>
            </a:r>
            <a:r>
              <a:rPr lang="fa-IR" dirty="0"/>
              <a:t> خواهد بود</a:t>
            </a:r>
            <a:r>
              <a:rPr lang="fa-IR" dirty="0" smtClean="0"/>
              <a:t>.</a:t>
            </a:r>
          </a:p>
          <a:p>
            <a:pPr marL="0" indent="0">
              <a:buNone/>
            </a:pPr>
            <a:endParaRPr lang="fa-IR" b="1" u="sng" dirty="0" smtClean="0"/>
          </a:p>
          <a:p>
            <a:pPr marL="0" indent="0">
              <a:buNone/>
            </a:pPr>
            <a:r>
              <a:rPr lang="fa-IR" b="1" u="sng" dirty="0" smtClean="0"/>
              <a:t>نکته </a:t>
            </a:r>
            <a:r>
              <a:rPr lang="fa-IR" b="1" u="sng" dirty="0"/>
              <a:t>4: </a:t>
            </a:r>
            <a:endParaRPr lang="fa-IR" b="1" u="sng" dirty="0" smtClean="0"/>
          </a:p>
          <a:p>
            <a:pPr marL="320040" lvl="1" indent="0">
              <a:buNone/>
            </a:pPr>
            <a:r>
              <a:rPr lang="fa-IR" dirty="0" smtClean="0"/>
              <a:t>پیوند </a:t>
            </a:r>
            <a:r>
              <a:rPr lang="fa-IR" dirty="0"/>
              <a:t>طبیعی عملگر گرانی نیست و زمان و فضای کمتری نسبت به ضرب دکارتی می </a:t>
            </a:r>
            <a:r>
              <a:rPr lang="fa-IR" dirty="0" smtClean="0"/>
              <a:t>گیرد.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30</a:t>
            </a:fld>
            <a:endParaRPr lang="en-US"/>
          </a:p>
        </p:txBody>
      </p:sp>
    </p:spTree>
    <p:extLst>
      <p:ext uri="{BB962C8B-B14F-4D97-AF65-F5344CB8AC3E}">
        <p14:creationId xmlns:p14="http://schemas.microsoft.com/office/powerpoint/2010/main" val="65130483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8" dur="500"/>
                                        <p:tgtEl>
                                          <p:spTgt spid="3">
                                            <p:txEl>
                                              <p:pRg st="4" end="4"/>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1" dur="500"/>
                                        <p:tgtEl>
                                          <p:spTgt spid="3">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6" dur="500"/>
                                        <p:tgtEl>
                                          <p:spTgt spid="3">
                                            <p:txEl>
                                              <p:pRg st="7" end="7"/>
                                            </p:txEl>
                                          </p:spTgt>
                                        </p:tgtEl>
                                      </p:cBhvr>
                                    </p:animEffect>
                                  </p:childTnLst>
                                </p:cTn>
                              </p:par>
                              <p:par>
                                <p:cTn id="27" presetID="14" presetClass="entr" presetSubtype="10" fill="hold"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animEffect transition="in" filter="randombar(horizontal)">
                                      <p:cBhvr>
                                        <p:cTn id="29" dur="500"/>
                                        <p:tgtEl>
                                          <p:spTgt spid="3">
                                            <p:txEl>
                                              <p:pRg st="8" end="8"/>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34" dur="500"/>
                                        <p:tgtEl>
                                          <p:spTgt spid="3">
                                            <p:txEl>
                                              <p:pRg st="10" end="10"/>
                                            </p:txEl>
                                          </p:spTgt>
                                        </p:tgtEl>
                                      </p:cBhvr>
                                    </p:animEffect>
                                  </p:childTnLst>
                                </p:cTn>
                              </p:par>
                              <p:par>
                                <p:cTn id="35" presetID="14" presetClass="entr" presetSubtype="10" fill="hold" nodeType="with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37"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3600" dirty="0"/>
              <a:t>پیوند طبیعی (</a:t>
            </a:r>
            <a:r>
              <a:rPr lang="en-US" sz="3600" dirty="0"/>
              <a:t>∞</a:t>
            </a:r>
            <a:r>
              <a:rPr lang="fa-IR" sz="3600" dirty="0"/>
              <a:t>)</a:t>
            </a:r>
            <a:endParaRPr lang="en-US" sz="2800" dirty="0"/>
          </a:p>
        </p:txBody>
      </p:sp>
      <p:sp>
        <p:nvSpPr>
          <p:cNvPr id="3" name="Content Placeholder 2"/>
          <p:cNvSpPr>
            <a:spLocks noGrp="1"/>
          </p:cNvSpPr>
          <p:nvPr>
            <p:ph idx="1"/>
          </p:nvPr>
        </p:nvSpPr>
        <p:spPr>
          <a:xfrm>
            <a:off x="304800" y="1676400"/>
            <a:ext cx="8534400" cy="3048000"/>
          </a:xfrm>
        </p:spPr>
        <p:txBody>
          <a:bodyPr>
            <a:normAutofit/>
          </a:bodyPr>
          <a:lstStyle/>
          <a:p>
            <a:pPr marL="0" indent="0">
              <a:buNone/>
            </a:pPr>
            <a:r>
              <a:rPr lang="fa-IR" b="1" u="sng" dirty="0" smtClean="0"/>
              <a:t>مثال 12:</a:t>
            </a:r>
          </a:p>
          <a:p>
            <a:pPr marL="320040" lvl="1" indent="0">
              <a:buNone/>
            </a:pPr>
            <a:r>
              <a:rPr lang="fa-IR" b="1" dirty="0" smtClean="0">
                <a:solidFill>
                  <a:schemeClr val="accent1">
                    <a:lumMod val="75000"/>
                  </a:schemeClr>
                </a:solidFill>
              </a:rPr>
              <a:t>حاصل                        چه </a:t>
            </a:r>
            <a:r>
              <a:rPr lang="fa-IR" b="1" dirty="0">
                <a:solidFill>
                  <a:schemeClr val="accent1">
                    <a:lumMod val="75000"/>
                  </a:schemeClr>
                </a:solidFill>
              </a:rPr>
              <a:t>می شود</a:t>
            </a:r>
            <a:r>
              <a:rPr lang="fa-IR" b="1" dirty="0" smtClean="0">
                <a:solidFill>
                  <a:schemeClr val="accent1">
                    <a:lumMod val="75000"/>
                  </a:schemeClr>
                </a:solidFill>
              </a:rPr>
              <a:t>؟</a:t>
            </a:r>
          </a:p>
          <a:p>
            <a:pPr marL="320040" lvl="1" indent="0">
              <a:buNone/>
            </a:pPr>
            <a:endParaRPr lang="fa-IR" dirty="0"/>
          </a:p>
          <a:p>
            <a:pPr marL="320040" lvl="1" indent="0">
              <a:buNone/>
            </a:pPr>
            <a:endParaRPr lang="en-US" dirty="0"/>
          </a:p>
          <a:p>
            <a:pPr marL="0" indent="0">
              <a:buNone/>
            </a:pPr>
            <a:r>
              <a:rPr lang="fa-IR" b="1" u="sng" dirty="0"/>
              <a:t>جواب:</a:t>
            </a:r>
            <a:endParaRPr lang="en-US" b="1" u="sng" dirty="0"/>
          </a:p>
        </p:txBody>
      </p:sp>
      <p:sp>
        <p:nvSpPr>
          <p:cNvPr id="4" name="Slide Number Placeholder 3"/>
          <p:cNvSpPr>
            <a:spLocks noGrp="1"/>
          </p:cNvSpPr>
          <p:nvPr>
            <p:ph type="sldNum" sz="quarter" idx="12"/>
          </p:nvPr>
        </p:nvSpPr>
        <p:spPr>
          <a:xfrm>
            <a:off x="8382000" y="6467475"/>
            <a:ext cx="762000" cy="365125"/>
          </a:xfrm>
        </p:spPr>
        <p:txBody>
          <a:bodyPr/>
          <a:lstStyle/>
          <a:p>
            <a:fld id="{B6F15528-21DE-4FAA-801E-634DDDAF4B2B}" type="slidenum">
              <a:rPr lang="en-US" smtClean="0"/>
              <a:pPr/>
              <a:t>31</a:t>
            </a:fld>
            <a:endParaRPr lang="en-US" dirty="0"/>
          </a:p>
        </p:txBody>
      </p:sp>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0" y="2362198"/>
            <a:ext cx="1143000" cy="847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8" name="Table 7"/>
          <p:cNvGraphicFramePr>
            <a:graphicFrameLocks noGrp="1"/>
          </p:cNvGraphicFramePr>
          <p:nvPr>
            <p:extLst>
              <p:ext uri="{D42A27DB-BD31-4B8C-83A1-F6EECF244321}">
                <p14:modId xmlns:p14="http://schemas.microsoft.com/office/powerpoint/2010/main" val="424636109"/>
              </p:ext>
            </p:extLst>
          </p:nvPr>
        </p:nvGraphicFramePr>
        <p:xfrm>
          <a:off x="1676400" y="4343400"/>
          <a:ext cx="4343400" cy="841248"/>
        </p:xfrm>
        <a:graphic>
          <a:graphicData uri="http://schemas.openxmlformats.org/drawingml/2006/table">
            <a:tbl>
              <a:tblPr rtl="1" firstRow="1" firstCol="1" bandRow="1">
                <a:tableStyleId>{5C22544A-7EE6-4342-B048-85BDC9FD1C3A}</a:tableStyleId>
              </a:tblPr>
              <a:tblGrid>
                <a:gridCol w="1447800"/>
                <a:gridCol w="1447800"/>
                <a:gridCol w="1447800"/>
              </a:tblGrid>
              <a:tr h="0">
                <a:tc>
                  <a:txBody>
                    <a:bodyPr/>
                    <a:lstStyle/>
                    <a:p>
                      <a:pPr marL="457200" algn="ctr" rtl="1">
                        <a:lnSpc>
                          <a:spcPct val="115000"/>
                        </a:lnSpc>
                        <a:spcAft>
                          <a:spcPts val="0"/>
                        </a:spcAft>
                      </a:pPr>
                      <a:r>
                        <a:rPr lang="en-US" sz="1600" dirty="0">
                          <a:solidFill>
                            <a:schemeClr val="tx1"/>
                          </a:solidFill>
                          <a:effectLst/>
                          <a:cs typeface="B Nazanin" pitchFamily="2" charset="-78"/>
                        </a:rPr>
                        <a:t>City</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457200" algn="ctr" rtl="1">
                        <a:lnSpc>
                          <a:spcPct val="115000"/>
                        </a:lnSpc>
                        <a:spcAft>
                          <a:spcPts val="0"/>
                        </a:spcAft>
                      </a:pPr>
                      <a:r>
                        <a:rPr lang="en-US" sz="1600" dirty="0" err="1">
                          <a:solidFill>
                            <a:schemeClr val="tx1"/>
                          </a:solidFill>
                          <a:effectLst/>
                          <a:cs typeface="B Nazanin" pitchFamily="2" charset="-78"/>
                        </a:rPr>
                        <a:t>Sname</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457200" algn="ctr" rtl="1">
                        <a:lnSpc>
                          <a:spcPct val="115000"/>
                        </a:lnSpc>
                        <a:spcAft>
                          <a:spcPts val="0"/>
                        </a:spcAft>
                      </a:pPr>
                      <a:r>
                        <a:rPr lang="en-US" sz="1600" dirty="0">
                          <a:solidFill>
                            <a:schemeClr val="tx1"/>
                          </a:solidFill>
                          <a:effectLst/>
                          <a:cs typeface="B Nazanin" pitchFamily="2" charset="-78"/>
                        </a:rPr>
                        <a:t>S#</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0">
                <a:tc>
                  <a:txBody>
                    <a:bodyPr/>
                    <a:lstStyle/>
                    <a:p>
                      <a:pPr marL="457200" algn="ctr" rtl="1">
                        <a:lnSpc>
                          <a:spcPct val="115000"/>
                        </a:lnSpc>
                        <a:spcAft>
                          <a:spcPts val="0"/>
                        </a:spcAft>
                      </a:pPr>
                      <a:r>
                        <a:rPr lang="fa-IR" sz="1600">
                          <a:solidFill>
                            <a:schemeClr val="tx1"/>
                          </a:solidFill>
                          <a:effectLst/>
                          <a:cs typeface="B Nazanin" pitchFamily="2" charset="-78"/>
                        </a:rPr>
                        <a:t>تهران</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457200" algn="ctr" rtl="1">
                        <a:lnSpc>
                          <a:spcPct val="115000"/>
                        </a:lnSpc>
                        <a:spcAft>
                          <a:spcPts val="0"/>
                        </a:spcAft>
                      </a:pPr>
                      <a:r>
                        <a:rPr lang="fa-IR" sz="1600" b="1">
                          <a:solidFill>
                            <a:schemeClr val="tx1"/>
                          </a:solidFill>
                          <a:effectLst/>
                          <a:cs typeface="B Nazanin" pitchFamily="2" charset="-78"/>
                        </a:rPr>
                        <a:t>فن آوران</a:t>
                      </a:r>
                      <a:endParaRPr lang="en-US" sz="1100" b="1">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457200" algn="ctr" rtl="1">
                        <a:lnSpc>
                          <a:spcPct val="115000"/>
                        </a:lnSpc>
                        <a:spcAft>
                          <a:spcPts val="0"/>
                        </a:spcAft>
                      </a:pPr>
                      <a:r>
                        <a:rPr lang="en-US" sz="1600" b="1">
                          <a:solidFill>
                            <a:schemeClr val="tx1"/>
                          </a:solidFill>
                          <a:effectLst/>
                          <a:cs typeface="B Nazanin" pitchFamily="2" charset="-78"/>
                        </a:rPr>
                        <a:t>S1</a:t>
                      </a:r>
                      <a:endParaRPr lang="en-US" sz="1100" b="1">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marL="457200" algn="ctr" rtl="1">
                        <a:lnSpc>
                          <a:spcPct val="115000"/>
                        </a:lnSpc>
                        <a:spcAft>
                          <a:spcPts val="0"/>
                        </a:spcAft>
                      </a:pPr>
                      <a:r>
                        <a:rPr lang="fa-IR" sz="1600" dirty="0">
                          <a:solidFill>
                            <a:schemeClr val="tx1"/>
                          </a:solidFill>
                          <a:effectLst/>
                          <a:cs typeface="B Nazanin" pitchFamily="2" charset="-78"/>
                        </a:rPr>
                        <a:t>تبریز</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457200" algn="ctr" rtl="1">
                        <a:lnSpc>
                          <a:spcPct val="115000"/>
                        </a:lnSpc>
                        <a:spcAft>
                          <a:spcPts val="0"/>
                        </a:spcAft>
                      </a:pPr>
                      <a:r>
                        <a:rPr lang="fa-IR" sz="1600" b="1" dirty="0">
                          <a:solidFill>
                            <a:schemeClr val="tx1"/>
                          </a:solidFill>
                          <a:effectLst/>
                          <a:cs typeface="B Nazanin" pitchFamily="2" charset="-78"/>
                        </a:rPr>
                        <a:t>ایران قطعه</a:t>
                      </a:r>
                      <a:endParaRPr lang="en-US" sz="1100" b="1"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457200" algn="ctr" rtl="1">
                        <a:lnSpc>
                          <a:spcPct val="115000"/>
                        </a:lnSpc>
                        <a:spcAft>
                          <a:spcPts val="0"/>
                        </a:spcAft>
                      </a:pPr>
                      <a:r>
                        <a:rPr lang="en-US" sz="1600" b="1" dirty="0">
                          <a:solidFill>
                            <a:schemeClr val="tx1"/>
                          </a:solidFill>
                          <a:effectLst/>
                          <a:cs typeface="B Nazanin" pitchFamily="2" charset="-78"/>
                        </a:rPr>
                        <a:t>S2</a:t>
                      </a:r>
                      <a:endParaRPr lang="en-US" sz="1100" b="1"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66" y="609600"/>
            <a:ext cx="3259409" cy="2324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8023483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3600" dirty="0"/>
              <a:t>پیوند طبیعی (</a:t>
            </a:r>
            <a:r>
              <a:rPr lang="en-US" sz="3600" dirty="0"/>
              <a:t>∞</a:t>
            </a:r>
            <a:r>
              <a:rPr lang="fa-IR" sz="3600" dirty="0"/>
              <a:t>)</a:t>
            </a:r>
            <a:endParaRPr lang="en-US" sz="2800" dirty="0"/>
          </a:p>
        </p:txBody>
      </p:sp>
      <p:sp>
        <p:nvSpPr>
          <p:cNvPr id="3" name="Content Placeholder 2"/>
          <p:cNvSpPr>
            <a:spLocks noGrp="1"/>
          </p:cNvSpPr>
          <p:nvPr>
            <p:ph idx="1"/>
          </p:nvPr>
        </p:nvSpPr>
        <p:spPr>
          <a:xfrm>
            <a:off x="304800" y="1676400"/>
            <a:ext cx="8534400" cy="1295400"/>
          </a:xfrm>
        </p:spPr>
        <p:txBody>
          <a:bodyPr>
            <a:normAutofit/>
          </a:bodyPr>
          <a:lstStyle/>
          <a:p>
            <a:pPr marL="0" indent="0">
              <a:buNone/>
            </a:pPr>
            <a:r>
              <a:rPr lang="fa-IR" b="1" u="sng" dirty="0" smtClean="0"/>
              <a:t>مثال 13:</a:t>
            </a:r>
          </a:p>
          <a:p>
            <a:pPr marL="320040" lvl="1" indent="0">
              <a:buNone/>
            </a:pPr>
            <a:r>
              <a:rPr lang="fa-IR" b="1" dirty="0">
                <a:solidFill>
                  <a:schemeClr val="accent1">
                    <a:lumMod val="75000"/>
                  </a:schemeClr>
                </a:solidFill>
              </a:rPr>
              <a:t> اسامی تهیه کنندگان قطعه </a:t>
            </a:r>
            <a:r>
              <a:rPr lang="en-US" b="1" dirty="0">
                <a:solidFill>
                  <a:schemeClr val="accent1">
                    <a:lumMod val="75000"/>
                  </a:schemeClr>
                </a:solidFill>
              </a:rPr>
              <a:t>P2</a:t>
            </a:r>
            <a:r>
              <a:rPr lang="fa-IR" b="1" dirty="0">
                <a:solidFill>
                  <a:schemeClr val="accent1">
                    <a:lumMod val="75000"/>
                  </a:schemeClr>
                </a:solidFill>
              </a:rPr>
              <a:t> را بدهید.</a:t>
            </a:r>
          </a:p>
          <a:p>
            <a:pPr marL="320040" lvl="1" indent="0">
              <a:buNone/>
            </a:pPr>
            <a:endParaRPr lang="en-US" dirty="0"/>
          </a:p>
        </p:txBody>
      </p:sp>
      <p:sp>
        <p:nvSpPr>
          <p:cNvPr id="4" name="Slide Number Placeholder 3"/>
          <p:cNvSpPr>
            <a:spLocks noGrp="1"/>
          </p:cNvSpPr>
          <p:nvPr>
            <p:ph type="sldNum" sz="quarter" idx="12"/>
          </p:nvPr>
        </p:nvSpPr>
        <p:spPr>
          <a:xfrm>
            <a:off x="8382000" y="6467475"/>
            <a:ext cx="762000" cy="365125"/>
          </a:xfrm>
        </p:spPr>
        <p:txBody>
          <a:bodyPr/>
          <a:lstStyle/>
          <a:p>
            <a:fld id="{B6F15528-21DE-4FAA-801E-634DDDAF4B2B}" type="slidenum">
              <a:rPr lang="en-US" smtClean="0"/>
              <a:pPr/>
              <a:t>32</a:t>
            </a:fld>
            <a:endParaRPr lang="en-US" dirty="0"/>
          </a:p>
        </p:txBody>
      </p:sp>
      <p:sp>
        <p:nvSpPr>
          <p:cNvPr id="5" name="Rectangle 4"/>
          <p:cNvSpPr/>
          <p:nvPr/>
        </p:nvSpPr>
        <p:spPr>
          <a:xfrm>
            <a:off x="4876800" y="3314700"/>
            <a:ext cx="3733800" cy="523220"/>
          </a:xfrm>
          <a:prstGeom prst="rect">
            <a:avLst/>
          </a:prstGeom>
          <a:solidFill>
            <a:schemeClr val="accent1">
              <a:lumMod val="20000"/>
              <a:lumOff val="80000"/>
            </a:schemeClr>
          </a:solidFill>
          <a:ln>
            <a:solidFill>
              <a:schemeClr val="tx1"/>
            </a:solidFill>
          </a:ln>
        </p:spPr>
        <p:txBody>
          <a:bodyPr wrap="square">
            <a:spAutoFit/>
          </a:bodyPr>
          <a:lstStyle/>
          <a:p>
            <a:r>
              <a:rPr lang="en-US" sz="2800" dirty="0"/>
              <a:t>∏</a:t>
            </a:r>
            <a:r>
              <a:rPr lang="en-US" sz="2800" baseline="-25000" dirty="0" err="1"/>
              <a:t>Sname</a:t>
            </a:r>
            <a:r>
              <a:rPr lang="en-US" sz="2800" dirty="0"/>
              <a:t> (</a:t>
            </a:r>
            <a:r>
              <a:rPr lang="en-US" sz="2800" dirty="0">
                <a:sym typeface="Symbol"/>
              </a:rPr>
              <a:t></a:t>
            </a:r>
            <a:r>
              <a:rPr lang="en-US" sz="2800" baseline="-25000" dirty="0"/>
              <a:t>P#=P2</a:t>
            </a:r>
            <a:r>
              <a:rPr lang="en-US" sz="2800" dirty="0"/>
              <a:t> (S∞SP))</a:t>
            </a:r>
          </a:p>
        </p:txBody>
      </p:sp>
      <p:sp>
        <p:nvSpPr>
          <p:cNvPr id="6" name="Text Box 2"/>
          <p:cNvSpPr txBox="1">
            <a:spLocks noChangeArrowheads="1"/>
          </p:cNvSpPr>
          <p:nvPr/>
        </p:nvSpPr>
        <p:spPr bwMode="auto">
          <a:xfrm>
            <a:off x="0" y="3589010"/>
            <a:ext cx="1711325" cy="1524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b="0" i="0" u="none" strike="noStrike" cap="none" normalizeH="0" baseline="0" dirty="0" smtClean="0">
                <a:ln>
                  <a:noFill/>
                </a:ln>
                <a:solidFill>
                  <a:schemeClr val="tx1"/>
                </a:solidFill>
                <a:effectLst/>
                <a:latin typeface="Arial" pitchFamily="34" charset="0"/>
                <a:ea typeface="Arial" pitchFamily="34" charset="0"/>
                <a:cs typeface="B Nazanin" pitchFamily="2" charset="-78"/>
              </a:rPr>
              <a:t>خروجی</a:t>
            </a:r>
          </a:p>
          <a:p>
            <a:pPr marL="0" marR="0" lvl="0" indent="0" algn="r" defTabSz="914400" rtl="1" eaLnBrk="1" fontAlgn="base" latinLnBrk="0" hangingPunct="1">
              <a:lnSpc>
                <a:spcPct val="100000"/>
              </a:lnSpc>
              <a:spcBef>
                <a:spcPct val="0"/>
              </a:spcBef>
              <a:spcAft>
                <a:spcPct val="0"/>
              </a:spcAft>
              <a:buClrTx/>
              <a:buSzTx/>
              <a:buFontTx/>
              <a:buNone/>
              <a:tabLst/>
            </a:pPr>
            <a:endParaRPr kumimoji="0" lang="fa-IR" b="0" i="0" u="none" strike="noStrike" cap="none" normalizeH="0" baseline="0" dirty="0" smtClean="0">
              <a:ln>
                <a:noFill/>
              </a:ln>
              <a:solidFill>
                <a:schemeClr val="tx1"/>
              </a:solidFill>
              <a:effectLst/>
              <a:latin typeface="Arial" pitchFamily="34" charset="0"/>
              <a:ea typeface="Arial" pitchFamily="34" charset="0"/>
              <a:cs typeface="B Nazanin" pitchFamily="2" charset="-78"/>
            </a:endParaRPr>
          </a:p>
          <a:p>
            <a:pPr marL="0" marR="0" lvl="0" indent="0" algn="r" defTabSz="914400" rtl="1" eaLnBrk="1" fontAlgn="base" latinLnBrk="0" hangingPunct="1">
              <a:lnSpc>
                <a:spcPct val="100000"/>
              </a:lnSpc>
              <a:spcBef>
                <a:spcPct val="0"/>
              </a:spcBef>
              <a:spcAft>
                <a:spcPct val="0"/>
              </a:spcAft>
              <a:buClrTx/>
              <a:buSzTx/>
              <a:buFontTx/>
              <a:buNone/>
              <a:tabLst/>
            </a:pPr>
            <a:r>
              <a:rPr kumimoji="0" lang="fa-IR" b="0" i="0" u="none" strike="noStrike" cap="none" normalizeH="0" baseline="0" dirty="0" smtClean="0">
                <a:ln>
                  <a:noFill/>
                </a:ln>
                <a:solidFill>
                  <a:schemeClr val="tx1"/>
                </a:solidFill>
                <a:effectLst/>
                <a:latin typeface="Arial" pitchFamily="34" charset="0"/>
                <a:ea typeface="Arial" pitchFamily="34" charset="0"/>
                <a:cs typeface="B Nazanin" pitchFamily="2" charset="-78"/>
              </a:rPr>
              <a:t>فن آوران</a:t>
            </a:r>
          </a:p>
          <a:p>
            <a:pPr marL="0" marR="0" lvl="0" indent="0" algn="r" defTabSz="914400" rtl="1" eaLnBrk="1" fontAlgn="base" latinLnBrk="0" hangingPunct="1">
              <a:lnSpc>
                <a:spcPct val="100000"/>
              </a:lnSpc>
              <a:spcBef>
                <a:spcPct val="0"/>
              </a:spcBef>
              <a:spcAft>
                <a:spcPct val="0"/>
              </a:spcAft>
              <a:buClrTx/>
              <a:buSzTx/>
              <a:buFontTx/>
              <a:buNone/>
              <a:tabLst/>
            </a:pPr>
            <a:r>
              <a:rPr kumimoji="0" lang="fa-IR" b="0" i="0" u="none" strike="noStrike" cap="none" normalizeH="0" baseline="0" dirty="0" smtClean="0">
                <a:ln>
                  <a:noFill/>
                </a:ln>
                <a:solidFill>
                  <a:schemeClr val="tx1"/>
                </a:solidFill>
                <a:effectLst/>
                <a:latin typeface="Arial" pitchFamily="34" charset="0"/>
                <a:ea typeface="Arial" pitchFamily="34" charset="0"/>
                <a:cs typeface="B Nazanin" pitchFamily="2" charset="-78"/>
              </a:rPr>
              <a:t>ایران قطعه</a:t>
            </a:r>
          </a:p>
          <a:p>
            <a:pPr marL="0" marR="0" lvl="0" indent="0" algn="r" defTabSz="914400" rtl="1" eaLnBrk="1" fontAlgn="base" latinLnBrk="0" hangingPunct="1">
              <a:lnSpc>
                <a:spcPct val="100000"/>
              </a:lnSpc>
              <a:spcBef>
                <a:spcPct val="0"/>
              </a:spcBef>
              <a:spcAft>
                <a:spcPct val="0"/>
              </a:spcAft>
              <a:buClrTx/>
              <a:buSzTx/>
              <a:buFontTx/>
              <a:buNone/>
              <a:tabLst/>
            </a:pPr>
            <a:r>
              <a:rPr kumimoji="0" lang="fa-IR" b="0" i="0" u="none" strike="noStrike" cap="none" normalizeH="0" baseline="0" dirty="0" smtClean="0">
                <a:ln>
                  <a:noFill/>
                </a:ln>
                <a:solidFill>
                  <a:schemeClr val="tx1"/>
                </a:solidFill>
                <a:effectLst/>
                <a:latin typeface="Arial" pitchFamily="34" charset="0"/>
                <a:ea typeface="Arial" pitchFamily="34" charset="0"/>
                <a:cs typeface="B Nazanin" pitchFamily="2" charset="-78"/>
              </a:rPr>
              <a:t>پولادین</a:t>
            </a:r>
            <a:endParaRPr kumimoji="0" lang="en-US" sz="3200" b="0" i="0" u="none" strike="noStrike" cap="none" normalizeH="0" baseline="0" dirty="0" smtClean="0">
              <a:ln>
                <a:noFill/>
              </a:ln>
              <a:solidFill>
                <a:schemeClr val="tx1"/>
              </a:solidFill>
              <a:effectLst/>
              <a:latin typeface="Arial" pitchFamily="34" charset="0"/>
              <a:cs typeface="B Nazanin" pitchFamily="2" charset="-78"/>
            </a:endParaRPr>
          </a:p>
        </p:txBody>
      </p:sp>
      <p:cxnSp>
        <p:nvCxnSpPr>
          <p:cNvPr id="9" name="Straight Connector 8"/>
          <p:cNvCxnSpPr/>
          <p:nvPr/>
        </p:nvCxnSpPr>
        <p:spPr>
          <a:xfrm>
            <a:off x="784225" y="4038600"/>
            <a:ext cx="9271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381000" y="4876800"/>
            <a:ext cx="8229600" cy="1569660"/>
          </a:xfrm>
          <a:prstGeom prst="rect">
            <a:avLst/>
          </a:prstGeom>
        </p:spPr>
        <p:txBody>
          <a:bodyPr wrap="square">
            <a:spAutoFit/>
          </a:bodyPr>
          <a:lstStyle/>
          <a:p>
            <a:pPr algn="r" rtl="1"/>
            <a:r>
              <a:rPr lang="fa-IR" sz="2400" dirty="0">
                <a:cs typeface="B Nazanin" pitchFamily="2" charset="-78"/>
              </a:rPr>
              <a:t>تذکر: </a:t>
            </a:r>
            <a:r>
              <a:rPr lang="fa-IR" sz="2400" dirty="0" smtClean="0">
                <a:cs typeface="B Nazanin" pitchFamily="2" charset="-78"/>
              </a:rPr>
              <a:t>در </a:t>
            </a:r>
            <a:r>
              <a:rPr lang="fa-IR" sz="2400" dirty="0">
                <a:cs typeface="B Nazanin" pitchFamily="2" charset="-78"/>
              </a:rPr>
              <a:t>بعضی از </a:t>
            </a:r>
            <a:r>
              <a:rPr lang="fa-IR" sz="2400" dirty="0" smtClean="0">
                <a:cs typeface="B Nazanin" pitchFamily="2" charset="-78"/>
              </a:rPr>
              <a:t>کتاب ها </a:t>
            </a:r>
            <a:r>
              <a:rPr lang="en-US" sz="2400" dirty="0">
                <a:cs typeface="B Nazanin" pitchFamily="2" charset="-78"/>
              </a:rPr>
              <a:t>SP ∞ S</a:t>
            </a:r>
            <a:r>
              <a:rPr lang="fa-IR" sz="2400" dirty="0">
                <a:cs typeface="B Nazanin" pitchFamily="2" charset="-78"/>
              </a:rPr>
              <a:t> را بصورت زیر نمایش می دهند: </a:t>
            </a:r>
            <a:endParaRPr lang="fa-IR" sz="2400" dirty="0" smtClean="0">
              <a:cs typeface="B Nazanin" pitchFamily="2" charset="-78"/>
            </a:endParaRPr>
          </a:p>
          <a:p>
            <a:r>
              <a:rPr lang="en-US" sz="2400" dirty="0">
                <a:cs typeface="B Nazanin" pitchFamily="2" charset="-78"/>
              </a:rPr>
              <a:t>Join:</a:t>
            </a:r>
          </a:p>
          <a:p>
            <a:r>
              <a:rPr lang="en-US" sz="2400" dirty="0">
                <a:cs typeface="B Nazanin" pitchFamily="2" charset="-78"/>
              </a:rPr>
              <a:t>S and SP over S#</a:t>
            </a:r>
          </a:p>
          <a:p>
            <a:pPr algn="r" rtl="1"/>
            <a:endParaRPr lang="en-US" sz="2400" dirty="0">
              <a:cs typeface="B Nazanin" pitchFamily="2" charset="-78"/>
            </a:endParaRP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514350"/>
            <a:ext cx="1866900" cy="2800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539750"/>
            <a:ext cx="2190750" cy="1562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233147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randombar(horizontal)">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randombar(horizontal)">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Join selectivity factor</a:t>
            </a:r>
            <a:endParaRPr lang="en-US" sz="2800" dirty="0"/>
          </a:p>
        </p:txBody>
      </p:sp>
      <p:sp>
        <p:nvSpPr>
          <p:cNvPr id="3" name="Content Placeholder 2"/>
          <p:cNvSpPr>
            <a:spLocks noGrp="1"/>
          </p:cNvSpPr>
          <p:nvPr>
            <p:ph idx="1"/>
          </p:nvPr>
        </p:nvSpPr>
        <p:spPr>
          <a:xfrm>
            <a:off x="304800" y="2438400"/>
            <a:ext cx="8458200" cy="1828800"/>
          </a:xfrm>
        </p:spPr>
        <p:txBody>
          <a:bodyPr>
            <a:noAutofit/>
          </a:bodyPr>
          <a:lstStyle/>
          <a:p>
            <a:pPr marL="0" indent="0">
              <a:buNone/>
            </a:pPr>
            <a:r>
              <a:rPr lang="fa-IR" sz="3200" b="1" u="sng" dirty="0"/>
              <a:t>تعریف : </a:t>
            </a:r>
            <a:endParaRPr lang="fa-IR" sz="3200" b="1" u="sng" dirty="0" smtClean="0"/>
          </a:p>
          <a:p>
            <a:pPr marL="320040" lvl="1" indent="0">
              <a:buNone/>
            </a:pPr>
            <a:r>
              <a:rPr lang="fa-IR" sz="2800" dirty="0" smtClean="0"/>
              <a:t>اگر </a:t>
            </a:r>
            <a:r>
              <a:rPr lang="en-US" sz="2800" dirty="0" err="1"/>
              <a:t>C</a:t>
            </a:r>
            <a:r>
              <a:rPr lang="en-US" sz="2800" baseline="-25000" dirty="0" err="1"/>
              <a:t>Join</a:t>
            </a:r>
            <a:r>
              <a:rPr lang="fa-IR" sz="2800" dirty="0"/>
              <a:t> کاردینالتی رابطه حاصل از پیوند دو رابطه و </a:t>
            </a:r>
            <a:r>
              <a:rPr lang="en-US" sz="2800" dirty="0" err="1"/>
              <a:t>C</a:t>
            </a:r>
            <a:r>
              <a:rPr lang="en-US" sz="2800" baseline="-25000" dirty="0" err="1"/>
              <a:t>cart</a:t>
            </a:r>
            <a:r>
              <a:rPr lang="fa-IR" sz="2800" dirty="0"/>
              <a:t> کاردینالتی رابطه حاصل از ضرب کارتزین دو رابطه باشد، در اینصورت </a:t>
            </a:r>
            <a:r>
              <a:rPr lang="en-US" sz="2800" dirty="0" err="1"/>
              <a:t>C</a:t>
            </a:r>
            <a:r>
              <a:rPr lang="en-US" sz="2800" baseline="-25000" dirty="0" err="1"/>
              <a:t>cart</a:t>
            </a:r>
            <a:r>
              <a:rPr lang="fa-IR" sz="2800" dirty="0"/>
              <a:t> / </a:t>
            </a:r>
            <a:r>
              <a:rPr lang="en-US" sz="2800" dirty="0" err="1"/>
              <a:t>C</a:t>
            </a:r>
            <a:r>
              <a:rPr lang="en-US" sz="2800" baseline="-25000" dirty="0" err="1"/>
              <a:t>Join</a:t>
            </a:r>
            <a:r>
              <a:rPr lang="fa-IR" sz="2800" dirty="0"/>
              <a:t> را ضریب گزینش عملگر پیوند (</a:t>
            </a:r>
            <a:r>
              <a:rPr lang="en-US" sz="2800" dirty="0"/>
              <a:t>Join selectivity factor</a:t>
            </a:r>
            <a:r>
              <a:rPr lang="fa-IR" sz="2800" dirty="0"/>
              <a:t>) می نامیم.</a:t>
            </a:r>
            <a:endParaRPr lang="en-US" sz="2800" dirty="0"/>
          </a:p>
        </p:txBody>
      </p:sp>
      <p:sp>
        <p:nvSpPr>
          <p:cNvPr id="4" name="Slide Number Placeholder 3"/>
          <p:cNvSpPr>
            <a:spLocks noGrp="1"/>
          </p:cNvSpPr>
          <p:nvPr>
            <p:ph type="sldNum" sz="quarter" idx="12"/>
          </p:nvPr>
        </p:nvSpPr>
        <p:spPr>
          <a:xfrm>
            <a:off x="8153400" y="6492875"/>
            <a:ext cx="762000" cy="365125"/>
          </a:xfrm>
        </p:spPr>
        <p:txBody>
          <a:bodyPr/>
          <a:lstStyle/>
          <a:p>
            <a:fld id="{B6F15528-21DE-4FAA-801E-634DDDAF4B2B}" type="slidenum">
              <a:rPr lang="en-US" smtClean="0"/>
              <a:pPr/>
              <a:t>33</a:t>
            </a:fld>
            <a:endParaRPr lang="en-US" dirty="0"/>
          </a:p>
        </p:txBody>
      </p:sp>
    </p:spTree>
    <p:extLst>
      <p:ext uri="{BB962C8B-B14F-4D97-AF65-F5344CB8AC3E}">
        <p14:creationId xmlns:p14="http://schemas.microsoft.com/office/powerpoint/2010/main" val="391414997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 </a:t>
            </a:r>
            <a:r>
              <a:rPr lang="fa-IR" dirty="0" smtClean="0"/>
              <a:t>جایگزینی</a:t>
            </a:r>
            <a:endParaRPr lang="en-US" dirty="0"/>
          </a:p>
        </p:txBody>
      </p:sp>
      <p:sp>
        <p:nvSpPr>
          <p:cNvPr id="3" name="Content Placeholder 2"/>
          <p:cNvSpPr>
            <a:spLocks noGrp="1"/>
          </p:cNvSpPr>
          <p:nvPr>
            <p:ph idx="1"/>
          </p:nvPr>
        </p:nvSpPr>
        <p:spPr/>
        <p:txBody>
          <a:bodyPr/>
          <a:lstStyle/>
          <a:p>
            <a:r>
              <a:rPr lang="fa-IR" dirty="0" smtClean="0"/>
              <a:t>با </a:t>
            </a:r>
            <a:r>
              <a:rPr lang="fa-IR" dirty="0"/>
              <a:t>علامت </a:t>
            </a:r>
            <a:r>
              <a:rPr lang="en-US" dirty="0">
                <a:sym typeface="Symbol"/>
              </a:rPr>
              <a:t></a:t>
            </a:r>
            <a:r>
              <a:rPr lang="fa-IR" dirty="0"/>
              <a:t> جدول حاصل از دستورات ذخیره می شود تا در ادامه کار مورد استفاده قرار گیرد. </a:t>
            </a:r>
            <a:endParaRPr lang="fa-IR" dirty="0" smtClean="0"/>
          </a:p>
          <a:p>
            <a:r>
              <a:rPr lang="fa-IR" dirty="0" smtClean="0"/>
              <a:t>اگر </a:t>
            </a:r>
            <a:r>
              <a:rPr lang="fa-IR" dirty="0"/>
              <a:t>دستوری طولانی باشد می توان با استفاده از جایگزینی، آن را در چند مرحله نوشت. </a:t>
            </a:r>
            <a:endParaRPr lang="fa-IR" dirty="0" smtClean="0"/>
          </a:p>
          <a:p>
            <a:r>
              <a:rPr lang="fa-IR" dirty="0" smtClean="0"/>
              <a:t>بعضی </a:t>
            </a:r>
            <a:r>
              <a:rPr lang="fa-IR" dirty="0"/>
              <a:t>از کتابها از نماد =: و بعضی دیگر از عبارت </a:t>
            </a:r>
            <a:r>
              <a:rPr lang="en-US" dirty="0"/>
              <a:t>GIVING</a:t>
            </a:r>
            <a:r>
              <a:rPr lang="fa-IR" dirty="0"/>
              <a:t> برای این منظور استفاده کرده اند.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34</a:t>
            </a:fld>
            <a:endParaRPr lang="en-US"/>
          </a:p>
        </p:txBody>
      </p:sp>
    </p:spTree>
    <p:extLst>
      <p:ext uri="{BB962C8B-B14F-4D97-AF65-F5344CB8AC3E}">
        <p14:creationId xmlns:p14="http://schemas.microsoft.com/office/powerpoint/2010/main" val="414640384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 </a:t>
            </a:r>
            <a:r>
              <a:rPr lang="fa-IR" dirty="0" smtClean="0"/>
              <a:t>جایگزینی</a:t>
            </a:r>
            <a:endParaRPr lang="en-US" dirty="0"/>
          </a:p>
        </p:txBody>
      </p:sp>
      <p:sp>
        <p:nvSpPr>
          <p:cNvPr id="3" name="Content Placeholder 2"/>
          <p:cNvSpPr>
            <a:spLocks noGrp="1"/>
          </p:cNvSpPr>
          <p:nvPr>
            <p:ph idx="1"/>
          </p:nvPr>
        </p:nvSpPr>
        <p:spPr>
          <a:xfrm>
            <a:off x="304800" y="1779434"/>
            <a:ext cx="8382000" cy="4120976"/>
          </a:xfrm>
        </p:spPr>
        <p:txBody>
          <a:bodyPr>
            <a:normAutofit fontScale="85000" lnSpcReduction="20000"/>
          </a:bodyPr>
          <a:lstStyle/>
          <a:p>
            <a:pPr marL="0" indent="0">
              <a:buNone/>
            </a:pPr>
            <a:r>
              <a:rPr lang="fa-IR" b="1" u="sng" dirty="0"/>
              <a:t>مثال14: </a:t>
            </a:r>
            <a:endParaRPr lang="fa-IR" b="1" u="sng" dirty="0" smtClean="0"/>
          </a:p>
          <a:p>
            <a:pPr marL="0" indent="0">
              <a:buNone/>
            </a:pPr>
            <a:r>
              <a:rPr lang="fa-IR" b="1" dirty="0" smtClean="0">
                <a:solidFill>
                  <a:schemeClr val="accent1">
                    <a:lumMod val="75000"/>
                  </a:schemeClr>
                </a:solidFill>
              </a:rPr>
              <a:t>اسامی </a:t>
            </a:r>
            <a:r>
              <a:rPr lang="fa-IR" b="1" dirty="0">
                <a:solidFill>
                  <a:schemeClr val="accent1">
                    <a:lumMod val="75000"/>
                  </a:schemeClr>
                </a:solidFill>
              </a:rPr>
              <a:t>تهیه کنندگان قطعه </a:t>
            </a:r>
            <a:r>
              <a:rPr lang="en-US" b="1" dirty="0">
                <a:solidFill>
                  <a:schemeClr val="accent1">
                    <a:lumMod val="75000"/>
                  </a:schemeClr>
                </a:solidFill>
              </a:rPr>
              <a:t>P2</a:t>
            </a:r>
            <a:r>
              <a:rPr lang="fa-IR" b="1" dirty="0">
                <a:solidFill>
                  <a:schemeClr val="accent1">
                    <a:lumMod val="75000"/>
                  </a:schemeClr>
                </a:solidFill>
              </a:rPr>
              <a:t> را بدهید</a:t>
            </a:r>
            <a:r>
              <a:rPr lang="fa-IR" b="1" dirty="0" smtClean="0">
                <a:solidFill>
                  <a:schemeClr val="accent1">
                    <a:lumMod val="75000"/>
                  </a:schemeClr>
                </a:solidFill>
              </a:rPr>
              <a:t>:</a:t>
            </a:r>
          </a:p>
          <a:p>
            <a:pPr marL="0" indent="0">
              <a:buNone/>
            </a:pPr>
            <a:endParaRPr lang="en-US" b="1" dirty="0">
              <a:solidFill>
                <a:schemeClr val="accent1">
                  <a:lumMod val="75000"/>
                </a:schemeClr>
              </a:solidFill>
            </a:endParaRPr>
          </a:p>
          <a:p>
            <a:pPr marL="0" indent="0" algn="l" rtl="0">
              <a:buNone/>
            </a:pPr>
            <a:r>
              <a:rPr lang="en-US" dirty="0"/>
              <a:t>S </a:t>
            </a:r>
            <a:r>
              <a:rPr lang="en-US" dirty="0" err="1"/>
              <a:t>Jion</a:t>
            </a:r>
            <a:r>
              <a:rPr lang="en-US" dirty="0"/>
              <a:t> SP Giving Temp1</a:t>
            </a:r>
          </a:p>
          <a:p>
            <a:pPr marL="0" indent="0" algn="l" rtl="0">
              <a:buNone/>
            </a:pPr>
            <a:r>
              <a:rPr lang="en-US" dirty="0"/>
              <a:t>Select  Temp1  where  P#=’P2’  Giving Temp2</a:t>
            </a:r>
          </a:p>
          <a:p>
            <a:pPr marL="0" indent="0" algn="l" rtl="0">
              <a:buNone/>
            </a:pPr>
            <a:r>
              <a:rPr lang="en-US" dirty="0"/>
              <a:t>Project Temp2 [</a:t>
            </a:r>
            <a:r>
              <a:rPr lang="en-US" dirty="0" err="1"/>
              <a:t>Sname</a:t>
            </a:r>
            <a:r>
              <a:rPr lang="en-US" dirty="0"/>
              <a:t>]</a:t>
            </a:r>
          </a:p>
          <a:p>
            <a:pPr marL="0" indent="0">
              <a:buNone/>
            </a:pPr>
            <a:endParaRPr lang="fa-IR" b="1" dirty="0" smtClean="0"/>
          </a:p>
          <a:p>
            <a:pPr marL="0" indent="0">
              <a:buNone/>
            </a:pPr>
            <a:r>
              <a:rPr lang="fa-IR" b="1" dirty="0" smtClean="0"/>
              <a:t>و </a:t>
            </a:r>
            <a:r>
              <a:rPr lang="fa-IR" b="1" dirty="0"/>
              <a:t>با نمادی دیگر:</a:t>
            </a:r>
            <a:endParaRPr lang="en-US" b="1" dirty="0"/>
          </a:p>
          <a:p>
            <a:pPr marL="0" indent="0" algn="l" rtl="0">
              <a:buNone/>
            </a:pPr>
            <a:r>
              <a:rPr lang="en-US" dirty="0"/>
              <a:t>Temp1 </a:t>
            </a:r>
            <a:r>
              <a:rPr lang="en-US" dirty="0">
                <a:sym typeface="Symbol"/>
              </a:rPr>
              <a:t></a:t>
            </a:r>
            <a:r>
              <a:rPr lang="en-US" dirty="0"/>
              <a:t> S ∞ SP</a:t>
            </a:r>
          </a:p>
          <a:p>
            <a:pPr marL="0" indent="0" algn="l" rtl="0">
              <a:buNone/>
            </a:pPr>
            <a:r>
              <a:rPr lang="en-US" dirty="0"/>
              <a:t>Temp2 </a:t>
            </a:r>
            <a:r>
              <a:rPr lang="en-US" dirty="0">
                <a:sym typeface="Symbol"/>
              </a:rPr>
              <a:t></a:t>
            </a:r>
            <a:r>
              <a:rPr lang="en-US" dirty="0"/>
              <a:t> </a:t>
            </a:r>
            <a:r>
              <a:rPr lang="en-US" sz="3000" dirty="0">
                <a:sym typeface="Symbol"/>
              </a:rPr>
              <a:t></a:t>
            </a:r>
            <a:r>
              <a:rPr lang="en-US" baseline="-25000" dirty="0"/>
              <a:t>P#=’P2’</a:t>
            </a:r>
            <a:r>
              <a:rPr lang="en-US" dirty="0"/>
              <a:t> </a:t>
            </a:r>
            <a:r>
              <a:rPr lang="en-US" sz="2200" dirty="0"/>
              <a:t>(Temp1)</a:t>
            </a:r>
          </a:p>
          <a:p>
            <a:pPr marL="0" indent="0" algn="l" rtl="0">
              <a:buNone/>
            </a:pPr>
            <a:r>
              <a:rPr lang="en-US" dirty="0"/>
              <a:t>∏</a:t>
            </a:r>
            <a:r>
              <a:rPr lang="en-US" baseline="-25000" dirty="0" err="1"/>
              <a:t>Sname</a:t>
            </a:r>
            <a:r>
              <a:rPr lang="en-US" dirty="0"/>
              <a:t> (Temp2)</a:t>
            </a:r>
          </a:p>
          <a:p>
            <a:pPr marL="0" indent="0">
              <a:buNone/>
            </a:pPr>
            <a:r>
              <a:rPr lang="fa-IR" b="1" dirty="0" smtClean="0"/>
              <a:t>البته </a:t>
            </a:r>
            <a:r>
              <a:rPr lang="fa-IR" b="1" dirty="0"/>
              <a:t>دستور فوق را می توان در یک خط به صورت زیر نوشت</a:t>
            </a:r>
            <a:r>
              <a:rPr lang="fa-IR" b="1" dirty="0" smtClean="0"/>
              <a:t>:</a:t>
            </a:r>
            <a:endParaRPr lang="en-US" b="1"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35</a:t>
            </a:fld>
            <a:endParaRPr lang="en-US"/>
          </a:p>
        </p:txBody>
      </p:sp>
      <p:sp>
        <p:nvSpPr>
          <p:cNvPr id="5" name="Rectangle 4"/>
          <p:cNvSpPr/>
          <p:nvPr/>
        </p:nvSpPr>
        <p:spPr>
          <a:xfrm>
            <a:off x="1574800" y="6409048"/>
            <a:ext cx="6248400" cy="369332"/>
          </a:xfrm>
          <a:prstGeom prst="rect">
            <a:avLst/>
          </a:prstGeom>
        </p:spPr>
        <p:txBody>
          <a:bodyPr wrap="square">
            <a:spAutoFit/>
          </a:bodyPr>
          <a:lstStyle/>
          <a:p>
            <a:pPr algn="r" rtl="1"/>
            <a:r>
              <a:rPr lang="fa-IR" b="1" dirty="0">
                <a:cs typeface="B Nazanin" pitchFamily="2" charset="-78"/>
              </a:rPr>
              <a:t>خروجی دستورات فوق فن آوران، ایران قطعه و پولادین می شود.</a:t>
            </a:r>
            <a:endParaRPr lang="en-US" b="1" dirty="0">
              <a:cs typeface="B Nazanin" pitchFamily="2" charset="-78"/>
            </a:endParaRPr>
          </a:p>
        </p:txBody>
      </p:sp>
      <p:sp>
        <p:nvSpPr>
          <p:cNvPr id="6" name="Rectangle 5"/>
          <p:cNvSpPr/>
          <p:nvPr/>
        </p:nvSpPr>
        <p:spPr>
          <a:xfrm>
            <a:off x="226516" y="5726210"/>
            <a:ext cx="3733800" cy="523220"/>
          </a:xfrm>
          <a:prstGeom prst="rect">
            <a:avLst/>
          </a:prstGeom>
          <a:solidFill>
            <a:schemeClr val="accent1">
              <a:lumMod val="20000"/>
              <a:lumOff val="80000"/>
            </a:schemeClr>
          </a:solidFill>
          <a:ln>
            <a:solidFill>
              <a:schemeClr val="tx1"/>
            </a:solidFill>
          </a:ln>
        </p:spPr>
        <p:txBody>
          <a:bodyPr wrap="square">
            <a:spAutoFit/>
          </a:bodyPr>
          <a:lstStyle/>
          <a:p>
            <a:r>
              <a:rPr lang="en-US" sz="2800" dirty="0"/>
              <a:t>∏</a:t>
            </a:r>
            <a:r>
              <a:rPr lang="en-US" sz="2800" baseline="-25000" dirty="0" err="1"/>
              <a:t>Sname</a:t>
            </a:r>
            <a:r>
              <a:rPr lang="en-US" sz="2800" dirty="0"/>
              <a:t> (</a:t>
            </a:r>
            <a:r>
              <a:rPr lang="en-US" sz="2800" dirty="0">
                <a:sym typeface="Symbol"/>
              </a:rPr>
              <a:t></a:t>
            </a:r>
            <a:r>
              <a:rPr lang="en-US" sz="2800" baseline="-25000" dirty="0"/>
              <a:t>P#=P2</a:t>
            </a:r>
            <a:r>
              <a:rPr lang="en-US" sz="2800" dirty="0"/>
              <a:t> (S∞SP))</a:t>
            </a: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676400" cy="25145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5300" y="479256"/>
            <a:ext cx="2182316" cy="15560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2092077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barn(inVertical)">
                                      <p:cBhvr>
                                        <p:cTn id="27" dur="500"/>
                                        <p:tgtEl>
                                          <p:spTgt spid="3">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wipe(down)">
                                      <p:cBhvr>
                                        <p:cTn id="32" dur="500"/>
                                        <p:tgtEl>
                                          <p:spTgt spid="3">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wipe(down)">
                                      <p:cBhvr>
                                        <p:cTn id="37" dur="500"/>
                                        <p:tgtEl>
                                          <p:spTgt spid="3">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barn(inVertical)">
                                      <p:cBhvr>
                                        <p:cTn id="42" dur="500"/>
                                        <p:tgtEl>
                                          <p:spTgt spid="3">
                                            <p:txEl>
                                              <p:pRg st="10" end="1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47"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36</a:t>
            </a:fld>
            <a:endParaRPr lang="en-US"/>
          </a:p>
        </p:txBody>
      </p:sp>
      <p:sp>
        <p:nvSpPr>
          <p:cNvPr id="7" name="Rectangle 6"/>
          <p:cNvSpPr/>
          <p:nvPr/>
        </p:nvSpPr>
        <p:spPr>
          <a:xfrm>
            <a:off x="4206000" y="819191"/>
            <a:ext cx="1830886" cy="369332"/>
          </a:xfrm>
          <a:prstGeom prst="rect">
            <a:avLst/>
          </a:prstGeom>
        </p:spPr>
        <p:txBody>
          <a:bodyPr wrap="none">
            <a:spAutoFit/>
          </a:bodyPr>
          <a:lstStyle/>
          <a:p>
            <a:r>
              <a:rPr lang="en-US" dirty="0"/>
              <a:t>Temp1 </a:t>
            </a:r>
            <a:r>
              <a:rPr lang="en-US" dirty="0">
                <a:sym typeface="Symbol"/>
              </a:rPr>
              <a:t></a:t>
            </a:r>
            <a:r>
              <a:rPr lang="en-US" dirty="0"/>
              <a:t> S ∞ SP</a:t>
            </a:r>
          </a:p>
        </p:txBody>
      </p:sp>
      <p:sp>
        <p:nvSpPr>
          <p:cNvPr id="8" name="Right Arrow 7"/>
          <p:cNvSpPr/>
          <p:nvPr/>
        </p:nvSpPr>
        <p:spPr>
          <a:xfrm>
            <a:off x="4558430" y="1188523"/>
            <a:ext cx="969413"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561258" y="1456812"/>
            <a:ext cx="349776" cy="369332"/>
          </a:xfrm>
          <a:prstGeom prst="rect">
            <a:avLst/>
          </a:prstGeom>
        </p:spPr>
        <p:txBody>
          <a:bodyPr wrap="none">
            <a:spAutoFit/>
          </a:bodyPr>
          <a:lstStyle/>
          <a:p>
            <a:r>
              <a:rPr lang="en-US" dirty="0"/>
              <a:t>∞</a:t>
            </a:r>
          </a:p>
        </p:txBody>
      </p:sp>
      <p:sp>
        <p:nvSpPr>
          <p:cNvPr id="10" name="Rectangle 9"/>
          <p:cNvSpPr/>
          <p:nvPr/>
        </p:nvSpPr>
        <p:spPr>
          <a:xfrm>
            <a:off x="8165828" y="3186249"/>
            <a:ext cx="822597" cy="369332"/>
          </a:xfrm>
          <a:prstGeom prst="rect">
            <a:avLst/>
          </a:prstGeom>
        </p:spPr>
        <p:txBody>
          <a:bodyPr wrap="none">
            <a:spAutoFit/>
          </a:bodyPr>
          <a:lstStyle/>
          <a:p>
            <a:r>
              <a:rPr lang="en-US" dirty="0"/>
              <a:t>Temp1</a:t>
            </a:r>
          </a:p>
        </p:txBody>
      </p:sp>
      <p:sp>
        <p:nvSpPr>
          <p:cNvPr id="11" name="Down Arrow 10"/>
          <p:cNvSpPr/>
          <p:nvPr/>
        </p:nvSpPr>
        <p:spPr>
          <a:xfrm>
            <a:off x="7122753" y="3396315"/>
            <a:ext cx="492273" cy="1145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4498224" y="3750451"/>
            <a:ext cx="2702663" cy="461665"/>
          </a:xfrm>
          <a:prstGeom prst="rect">
            <a:avLst/>
          </a:prstGeom>
        </p:spPr>
        <p:txBody>
          <a:bodyPr wrap="none">
            <a:spAutoFit/>
          </a:bodyPr>
          <a:lstStyle/>
          <a:p>
            <a:r>
              <a:rPr lang="en-US" dirty="0"/>
              <a:t>Temp2 </a:t>
            </a:r>
            <a:r>
              <a:rPr lang="en-US" dirty="0">
                <a:sym typeface="Symbol"/>
              </a:rPr>
              <a:t></a:t>
            </a:r>
            <a:r>
              <a:rPr lang="en-US" dirty="0"/>
              <a:t> </a:t>
            </a:r>
            <a:r>
              <a:rPr lang="en-US" sz="2400" dirty="0">
                <a:sym typeface="Symbol"/>
              </a:rPr>
              <a:t></a:t>
            </a:r>
            <a:r>
              <a:rPr lang="en-US" baseline="-25000" dirty="0"/>
              <a:t>P#=’P2’</a:t>
            </a:r>
            <a:r>
              <a:rPr lang="en-US" dirty="0"/>
              <a:t> (Temp1)</a:t>
            </a:r>
          </a:p>
        </p:txBody>
      </p:sp>
      <p:sp>
        <p:nvSpPr>
          <p:cNvPr id="15" name="Right Arrow 14"/>
          <p:cNvSpPr/>
          <p:nvPr/>
        </p:nvSpPr>
        <p:spPr>
          <a:xfrm rot="10800000">
            <a:off x="2800761" y="4864100"/>
            <a:ext cx="20343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3136900" y="5187952"/>
            <a:ext cx="1644937" cy="369332"/>
          </a:xfrm>
          <a:prstGeom prst="rect">
            <a:avLst/>
          </a:prstGeom>
        </p:spPr>
        <p:txBody>
          <a:bodyPr wrap="none">
            <a:spAutoFit/>
          </a:bodyPr>
          <a:lstStyle/>
          <a:p>
            <a:r>
              <a:rPr lang="en-US" dirty="0"/>
              <a:t>∏</a:t>
            </a:r>
            <a:r>
              <a:rPr lang="en-US" baseline="-25000" dirty="0" err="1"/>
              <a:t>Sname</a:t>
            </a:r>
            <a:r>
              <a:rPr lang="en-US" dirty="0"/>
              <a:t> (Temp2)</a:t>
            </a:r>
          </a:p>
        </p:txBody>
      </p:sp>
      <p:sp>
        <p:nvSpPr>
          <p:cNvPr id="14" name="Rectangle 13"/>
          <p:cNvSpPr/>
          <p:nvPr/>
        </p:nvSpPr>
        <p:spPr>
          <a:xfrm>
            <a:off x="7546703" y="5778502"/>
            <a:ext cx="822597" cy="369332"/>
          </a:xfrm>
          <a:prstGeom prst="rect">
            <a:avLst/>
          </a:prstGeom>
        </p:spPr>
        <p:txBody>
          <a:bodyPr wrap="none">
            <a:spAutoFit/>
          </a:bodyPr>
          <a:lstStyle/>
          <a:p>
            <a:r>
              <a:rPr lang="en-US" dirty="0"/>
              <a:t>Temp2</a:t>
            </a:r>
          </a:p>
        </p:txBody>
      </p:sp>
      <p:sp>
        <p:nvSpPr>
          <p:cNvPr id="17" name="Rectangle 16"/>
          <p:cNvSpPr/>
          <p:nvPr/>
        </p:nvSpPr>
        <p:spPr>
          <a:xfrm>
            <a:off x="8276455" y="0"/>
            <a:ext cx="867545" cy="369332"/>
          </a:xfrm>
          <a:prstGeom prst="rect">
            <a:avLst/>
          </a:prstGeom>
        </p:spPr>
        <p:txBody>
          <a:bodyPr wrap="none">
            <a:spAutoFit/>
          </a:bodyPr>
          <a:lstStyle/>
          <a:p>
            <a:pPr algn="r" rtl="1"/>
            <a:r>
              <a:rPr lang="fa-IR" b="1" u="sng" dirty="0">
                <a:cs typeface="B Nazanin" pitchFamily="2" charset="-78"/>
              </a:rPr>
              <a:t>مثال14: </a:t>
            </a:r>
          </a:p>
        </p:txBody>
      </p:sp>
      <p:pic>
        <p:nvPicPr>
          <p:cNvPr id="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66" y="589526"/>
            <a:ext cx="1541892" cy="23128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8333" y="913376"/>
            <a:ext cx="2352485" cy="1677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27843" y="1232173"/>
            <a:ext cx="3371850" cy="1990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43376" y="4664077"/>
            <a:ext cx="3333750" cy="1114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1162" y="4301925"/>
            <a:ext cx="1540192" cy="14892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50347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randombar(horizontal)">
                                      <p:cBhvr>
                                        <p:cTn id="11" dur="500"/>
                                        <p:tgtEl>
                                          <p:spTgt spid="19"/>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1000"/>
                            </p:stCondLst>
                            <p:childTnLst>
                              <p:par>
                                <p:cTn id="22" presetID="14" presetClass="entr" presetSubtype="1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randombar(horizontal)">
                                      <p:cBhvr>
                                        <p:cTn id="24" dur="500"/>
                                        <p:tgtEl>
                                          <p:spTgt spid="2"/>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up)">
                                      <p:cBhvr>
                                        <p:cTn id="33" dur="500"/>
                                        <p:tgtEl>
                                          <p:spTgt spid="11"/>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up)">
                                      <p:cBhvr>
                                        <p:cTn id="36" dur="500"/>
                                        <p:tgtEl>
                                          <p:spTgt spid="12"/>
                                        </p:tgtEl>
                                      </p:cBhvr>
                                    </p:animEffect>
                                  </p:childTnLst>
                                </p:cTn>
                              </p:par>
                            </p:childTnLst>
                          </p:cTn>
                        </p:par>
                        <p:par>
                          <p:cTn id="37" fill="hold">
                            <p:stCondLst>
                              <p:cond delay="500"/>
                            </p:stCondLst>
                            <p:childTnLst>
                              <p:par>
                                <p:cTn id="38" presetID="14" presetClass="entr" presetSubtype="1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randombar(horizontal)">
                                      <p:cBhvr>
                                        <p:cTn id="40" dur="500"/>
                                        <p:tgtEl>
                                          <p:spTgt spid="3"/>
                                        </p:tgtEl>
                                      </p:cBhvr>
                                    </p:animEffect>
                                  </p:childTnLst>
                                </p:cTn>
                              </p:par>
                            </p:childTnLst>
                          </p:cTn>
                        </p:par>
                        <p:par>
                          <p:cTn id="41" fill="hold">
                            <p:stCondLst>
                              <p:cond delay="1000"/>
                            </p:stCondLst>
                            <p:childTnLst>
                              <p:par>
                                <p:cTn id="42" presetID="16" presetClass="entr" presetSubtype="21"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barn(inVertical)">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randombar(horizontal)">
                                      <p:cBhvr>
                                        <p:cTn id="49" dur="500"/>
                                        <p:tgtEl>
                                          <p:spTgt spid="15"/>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randombar(horizontal)">
                                      <p:cBhvr>
                                        <p:cTn id="52" dur="500"/>
                                        <p:tgtEl>
                                          <p:spTgt spid="13"/>
                                        </p:tgtEl>
                                      </p:cBhvr>
                                    </p:animEffect>
                                  </p:childTnLst>
                                </p:cTn>
                              </p:par>
                            </p:childTnLst>
                          </p:cTn>
                        </p:par>
                        <p:par>
                          <p:cTn id="53" fill="hold">
                            <p:stCondLst>
                              <p:cond delay="500"/>
                            </p:stCondLst>
                            <p:childTnLst>
                              <p:par>
                                <p:cTn id="54" presetID="14" presetClass="entr" presetSubtype="10" fill="hold" nodeType="afterEffect">
                                  <p:stCondLst>
                                    <p:cond delay="0"/>
                                  </p:stCondLst>
                                  <p:childTnLst>
                                    <p:set>
                                      <p:cBhvr>
                                        <p:cTn id="55" dur="1" fill="hold">
                                          <p:stCondLst>
                                            <p:cond delay="0"/>
                                          </p:stCondLst>
                                        </p:cTn>
                                        <p:tgtEl>
                                          <p:spTgt spid="1028"/>
                                        </p:tgtEl>
                                        <p:attrNameLst>
                                          <p:attrName>style.visibility</p:attrName>
                                        </p:attrNameLst>
                                      </p:cBhvr>
                                      <p:to>
                                        <p:strVal val="visible"/>
                                      </p:to>
                                    </p:set>
                                    <p:animEffect transition="in" filter="randombar(horizontal)">
                                      <p:cBhvr>
                                        <p:cTn id="56"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0" grpId="0"/>
      <p:bldP spid="11" grpId="0" animBg="1"/>
      <p:bldP spid="12" grpId="0"/>
      <p:bldP spid="15" grpId="0" animBg="1"/>
      <p:bldP spid="13" grpId="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 پیوند شرطی (</a:t>
            </a:r>
            <a:r>
              <a:rPr lang="en-US" dirty="0"/>
              <a:t>Ө-Join</a:t>
            </a:r>
            <a:r>
              <a:rPr lang="fa-IR" dirty="0" smtClean="0"/>
              <a:t>)</a:t>
            </a:r>
            <a:endParaRPr lang="en-US" dirty="0"/>
          </a:p>
        </p:txBody>
      </p:sp>
      <p:sp>
        <p:nvSpPr>
          <p:cNvPr id="3" name="Content Placeholder 2"/>
          <p:cNvSpPr>
            <a:spLocks noGrp="1"/>
          </p:cNvSpPr>
          <p:nvPr>
            <p:ph idx="1"/>
          </p:nvPr>
        </p:nvSpPr>
        <p:spPr/>
        <p:txBody>
          <a:bodyPr/>
          <a:lstStyle/>
          <a:p>
            <a:r>
              <a:rPr lang="fa-IR" dirty="0" smtClean="0"/>
              <a:t>این </a:t>
            </a:r>
            <a:r>
              <a:rPr lang="fa-IR" dirty="0"/>
              <a:t>عملگر، زیر مجموعه ای از ضرب دکارتی است که شرط Ө روی سطرهای آن اعمال شده باشد. </a:t>
            </a:r>
            <a:endParaRPr lang="fa-IR" dirty="0" smtClean="0"/>
          </a:p>
          <a:p>
            <a:r>
              <a:rPr lang="fa-IR" dirty="0" smtClean="0"/>
              <a:t>ستون های </a:t>
            </a:r>
            <a:r>
              <a:rPr lang="fa-IR" dirty="0"/>
              <a:t>خروجی معادل ستون های ضرب دکارتی است. </a:t>
            </a:r>
            <a:endParaRPr lang="fa-IR" dirty="0" smtClean="0"/>
          </a:p>
          <a:p>
            <a:r>
              <a:rPr lang="fa-IR" dirty="0" smtClean="0"/>
              <a:t>در </a:t>
            </a:r>
            <a:r>
              <a:rPr lang="fa-IR" dirty="0"/>
              <a:t>بعضی از </a:t>
            </a:r>
            <a:r>
              <a:rPr lang="fa-IR" dirty="0" smtClean="0"/>
              <a:t>کتاب ها </a:t>
            </a:r>
            <a:r>
              <a:rPr lang="fa-IR" dirty="0"/>
              <a:t>آن را بصورت </a:t>
            </a:r>
            <a:r>
              <a:rPr lang="en-US" dirty="0"/>
              <a:t>X</a:t>
            </a:r>
            <a:r>
              <a:rPr lang="en-US" baseline="-25000" dirty="0"/>
              <a:t>Ө</a:t>
            </a:r>
            <a:r>
              <a:rPr lang="fa-IR" dirty="0"/>
              <a:t> نمایش داده اند که Ө شرط مورد نظر می باشد.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37</a:t>
            </a:fld>
            <a:endParaRPr lang="en-US"/>
          </a:p>
        </p:txBody>
      </p:sp>
    </p:spTree>
    <p:extLst>
      <p:ext uri="{BB962C8B-B14F-4D97-AF65-F5344CB8AC3E}">
        <p14:creationId xmlns:p14="http://schemas.microsoft.com/office/powerpoint/2010/main" val="596679212"/>
      </p:ext>
    </p:extLst>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 پیوند شرطی (</a:t>
            </a:r>
            <a:r>
              <a:rPr lang="en-US" dirty="0"/>
              <a:t>Ө-Join</a:t>
            </a:r>
            <a:r>
              <a:rPr lang="fa-IR" dirty="0"/>
              <a:t>)</a:t>
            </a:r>
            <a:endParaRPr lang="en-US" dirty="0"/>
          </a:p>
        </p:txBody>
      </p:sp>
      <p:sp>
        <p:nvSpPr>
          <p:cNvPr id="3" name="Content Placeholder 2"/>
          <p:cNvSpPr>
            <a:spLocks noGrp="1"/>
          </p:cNvSpPr>
          <p:nvPr>
            <p:ph idx="1"/>
          </p:nvPr>
        </p:nvSpPr>
        <p:spPr>
          <a:xfrm>
            <a:off x="762000" y="1676400"/>
            <a:ext cx="7543800" cy="838200"/>
          </a:xfrm>
        </p:spPr>
        <p:txBody>
          <a:bodyPr>
            <a:normAutofit lnSpcReduction="10000"/>
          </a:bodyPr>
          <a:lstStyle/>
          <a:p>
            <a:pPr marL="0" indent="0">
              <a:buNone/>
            </a:pPr>
            <a:r>
              <a:rPr lang="fa-IR" b="1" dirty="0">
                <a:solidFill>
                  <a:schemeClr val="accent1">
                    <a:lumMod val="75000"/>
                  </a:schemeClr>
                </a:solidFill>
              </a:rPr>
              <a:t>مثال 15: خروجی این دستور را بدست آورید: </a:t>
            </a:r>
            <a:endParaRPr lang="en-US" b="1" dirty="0">
              <a:solidFill>
                <a:schemeClr val="accent1">
                  <a:lumMod val="75000"/>
                </a:schemeClr>
              </a:solidFill>
            </a:endParaRPr>
          </a:p>
          <a:p>
            <a:pPr marL="0" indent="0" algn="l">
              <a:buNone/>
            </a:pPr>
            <a:r>
              <a:rPr lang="en-US" b="1" dirty="0">
                <a:solidFill>
                  <a:schemeClr val="accent1">
                    <a:lumMod val="75000"/>
                  </a:schemeClr>
                </a:solidFill>
              </a:rPr>
              <a:t>S  </a:t>
            </a:r>
            <a:r>
              <a:rPr lang="en-US" b="1" dirty="0" err="1">
                <a:solidFill>
                  <a:schemeClr val="accent1">
                    <a:lumMod val="75000"/>
                  </a:schemeClr>
                </a:solidFill>
              </a:rPr>
              <a:t>X</a:t>
            </a:r>
            <a:r>
              <a:rPr lang="en-US" b="1" baseline="-25000" dirty="0" err="1">
                <a:solidFill>
                  <a:schemeClr val="accent1">
                    <a:lumMod val="75000"/>
                  </a:schemeClr>
                </a:solidFill>
              </a:rPr>
              <a:t>S.city≥P.city</a:t>
            </a:r>
            <a:r>
              <a:rPr lang="en-US" b="1" dirty="0">
                <a:solidFill>
                  <a:schemeClr val="accent1">
                    <a:lumMod val="75000"/>
                  </a:schemeClr>
                </a:solidFill>
              </a:rPr>
              <a:t>  P</a:t>
            </a:r>
          </a:p>
        </p:txBody>
      </p:sp>
      <p:sp>
        <p:nvSpPr>
          <p:cNvPr id="4" name="Slide Number Placeholder 3"/>
          <p:cNvSpPr>
            <a:spLocks noGrp="1"/>
          </p:cNvSpPr>
          <p:nvPr>
            <p:ph type="sldNum" sz="quarter" idx="12"/>
          </p:nvPr>
        </p:nvSpPr>
        <p:spPr/>
        <p:txBody>
          <a:bodyPr/>
          <a:lstStyle/>
          <a:p>
            <a:fld id="{B6F15528-21DE-4FAA-801E-634DDDAF4B2B}" type="slidenum">
              <a:rPr lang="en-US" smtClean="0"/>
              <a:pPr/>
              <a:t>38</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965458640"/>
              </p:ext>
            </p:extLst>
          </p:nvPr>
        </p:nvGraphicFramePr>
        <p:xfrm>
          <a:off x="457200" y="3429000"/>
          <a:ext cx="7848603" cy="2194560"/>
        </p:xfrm>
        <a:graphic>
          <a:graphicData uri="http://schemas.openxmlformats.org/drawingml/2006/table">
            <a:tbl>
              <a:tblPr firstRow="1" firstCol="1" bandRow="1">
                <a:tableStyleId>{5C22544A-7EE6-4342-B048-85BDC9FD1C3A}</a:tableStyleId>
              </a:tblPr>
              <a:tblGrid>
                <a:gridCol w="990601"/>
                <a:gridCol w="1308484"/>
                <a:gridCol w="1206116"/>
                <a:gridCol w="979715"/>
                <a:gridCol w="1121229"/>
                <a:gridCol w="1121229"/>
                <a:gridCol w="1121229"/>
              </a:tblGrid>
              <a:tr h="365760">
                <a:tc>
                  <a:txBody>
                    <a:bodyPr/>
                    <a:lstStyle/>
                    <a:p>
                      <a:pPr marL="457200" algn="ctr">
                        <a:lnSpc>
                          <a:spcPct val="115000"/>
                        </a:lnSpc>
                        <a:spcAft>
                          <a:spcPts val="0"/>
                        </a:spcAft>
                      </a:pPr>
                      <a:r>
                        <a:rPr lang="en-US" sz="1600" dirty="0">
                          <a:solidFill>
                            <a:schemeClr val="tx1"/>
                          </a:solidFill>
                          <a:effectLst/>
                          <a:cs typeface="B Nazanin" pitchFamily="2" charset="-78"/>
                        </a:rPr>
                        <a:t>S#</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457200" algn="ctr">
                        <a:lnSpc>
                          <a:spcPct val="115000"/>
                        </a:lnSpc>
                        <a:spcAft>
                          <a:spcPts val="0"/>
                        </a:spcAft>
                      </a:pPr>
                      <a:r>
                        <a:rPr lang="en-US" sz="1600">
                          <a:solidFill>
                            <a:schemeClr val="tx1"/>
                          </a:solidFill>
                          <a:effectLst/>
                          <a:cs typeface="B Nazanin" pitchFamily="2" charset="-78"/>
                        </a:rPr>
                        <a:t>Sname</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457200" algn="ctr">
                        <a:lnSpc>
                          <a:spcPct val="115000"/>
                        </a:lnSpc>
                        <a:spcAft>
                          <a:spcPts val="0"/>
                        </a:spcAft>
                      </a:pPr>
                      <a:r>
                        <a:rPr lang="en-US" sz="1600">
                          <a:solidFill>
                            <a:schemeClr val="tx1"/>
                          </a:solidFill>
                          <a:effectLst/>
                          <a:cs typeface="B Nazanin" pitchFamily="2" charset="-78"/>
                        </a:rPr>
                        <a:t>S.city</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457200" algn="ctr">
                        <a:lnSpc>
                          <a:spcPct val="115000"/>
                        </a:lnSpc>
                        <a:spcAft>
                          <a:spcPts val="0"/>
                        </a:spcAft>
                      </a:pPr>
                      <a:r>
                        <a:rPr lang="en-US" sz="1600">
                          <a:solidFill>
                            <a:schemeClr val="tx1"/>
                          </a:solidFill>
                          <a:effectLst/>
                          <a:cs typeface="B Nazanin" pitchFamily="2" charset="-78"/>
                        </a:rPr>
                        <a:t>P#</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457200" algn="ctr">
                        <a:lnSpc>
                          <a:spcPct val="115000"/>
                        </a:lnSpc>
                        <a:spcAft>
                          <a:spcPts val="0"/>
                        </a:spcAft>
                      </a:pPr>
                      <a:r>
                        <a:rPr lang="en-US" sz="1600">
                          <a:solidFill>
                            <a:schemeClr val="tx1"/>
                          </a:solidFill>
                          <a:effectLst/>
                          <a:cs typeface="B Nazanin" pitchFamily="2" charset="-78"/>
                        </a:rPr>
                        <a:t>color</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457200" algn="ctr">
                        <a:lnSpc>
                          <a:spcPct val="115000"/>
                        </a:lnSpc>
                        <a:spcAft>
                          <a:spcPts val="0"/>
                        </a:spcAft>
                      </a:pPr>
                      <a:r>
                        <a:rPr lang="en-US" sz="1600" dirty="0">
                          <a:solidFill>
                            <a:schemeClr val="tx1"/>
                          </a:solidFill>
                          <a:effectLst/>
                          <a:cs typeface="B Nazanin" pitchFamily="2" charset="-78"/>
                        </a:rPr>
                        <a:t>Type</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marL="457200" algn="ctr">
                        <a:lnSpc>
                          <a:spcPct val="115000"/>
                        </a:lnSpc>
                        <a:spcAft>
                          <a:spcPts val="0"/>
                        </a:spcAft>
                      </a:pPr>
                      <a:r>
                        <a:rPr lang="en-US" sz="1600" dirty="0" err="1">
                          <a:solidFill>
                            <a:schemeClr val="tx1"/>
                          </a:solidFill>
                          <a:effectLst/>
                          <a:cs typeface="B Nazanin" pitchFamily="2" charset="-78"/>
                        </a:rPr>
                        <a:t>P.city</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365760">
                <a:tc>
                  <a:txBody>
                    <a:bodyPr/>
                    <a:lstStyle/>
                    <a:p>
                      <a:pPr marL="457200" algn="ctr">
                        <a:lnSpc>
                          <a:spcPct val="115000"/>
                        </a:lnSpc>
                        <a:spcAft>
                          <a:spcPts val="0"/>
                        </a:spcAft>
                      </a:pPr>
                      <a:r>
                        <a:rPr lang="en-US" sz="1600">
                          <a:solidFill>
                            <a:schemeClr val="tx1"/>
                          </a:solidFill>
                          <a:effectLst/>
                          <a:cs typeface="B Nazanin" pitchFamily="2" charset="-78"/>
                        </a:rPr>
                        <a:t>S1</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a:solidFill>
                            <a:schemeClr val="tx1"/>
                          </a:solidFill>
                          <a:effectLst/>
                          <a:cs typeface="B Nazanin" pitchFamily="2" charset="-78"/>
                        </a:rPr>
                        <a:t>فن آوران</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dirty="0">
                          <a:solidFill>
                            <a:schemeClr val="tx1"/>
                          </a:solidFill>
                          <a:effectLst/>
                          <a:cs typeface="B Nazanin" pitchFamily="2" charset="-78"/>
                        </a:rPr>
                        <a:t>تهران</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457200" algn="ctr">
                        <a:lnSpc>
                          <a:spcPct val="115000"/>
                        </a:lnSpc>
                        <a:spcAft>
                          <a:spcPts val="0"/>
                        </a:spcAft>
                      </a:pPr>
                      <a:r>
                        <a:rPr lang="en-US" sz="1600">
                          <a:solidFill>
                            <a:schemeClr val="tx1"/>
                          </a:solidFill>
                          <a:effectLst/>
                          <a:cs typeface="B Nazanin" pitchFamily="2" charset="-78"/>
                        </a:rPr>
                        <a:t>P1</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a:solidFill>
                            <a:schemeClr val="tx1"/>
                          </a:solidFill>
                          <a:effectLst/>
                          <a:cs typeface="B Nazanin" pitchFamily="2" charset="-78"/>
                        </a:rPr>
                        <a:t>قرمز</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a:solidFill>
                            <a:schemeClr val="tx1"/>
                          </a:solidFill>
                          <a:effectLst/>
                          <a:cs typeface="B Nazanin" pitchFamily="2" charset="-78"/>
                        </a:rPr>
                        <a:t>آهن</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dirty="0">
                          <a:solidFill>
                            <a:schemeClr val="tx1"/>
                          </a:solidFill>
                          <a:effectLst/>
                          <a:cs typeface="B Nazanin" pitchFamily="2" charset="-78"/>
                        </a:rPr>
                        <a:t>تهران</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r>
              <a:tr h="365760">
                <a:tc>
                  <a:txBody>
                    <a:bodyPr/>
                    <a:lstStyle/>
                    <a:p>
                      <a:pPr marL="457200" algn="ctr">
                        <a:lnSpc>
                          <a:spcPct val="115000"/>
                        </a:lnSpc>
                        <a:spcAft>
                          <a:spcPts val="0"/>
                        </a:spcAft>
                      </a:pPr>
                      <a:r>
                        <a:rPr lang="en-US" sz="1600">
                          <a:solidFill>
                            <a:schemeClr val="tx1"/>
                          </a:solidFill>
                          <a:effectLst/>
                          <a:cs typeface="B Nazanin" pitchFamily="2" charset="-78"/>
                        </a:rPr>
                        <a:t>S1</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a:solidFill>
                            <a:schemeClr val="tx1"/>
                          </a:solidFill>
                          <a:effectLst/>
                          <a:cs typeface="B Nazanin" pitchFamily="2" charset="-78"/>
                        </a:rPr>
                        <a:t>فن آوران</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dirty="0">
                          <a:solidFill>
                            <a:schemeClr val="tx1"/>
                          </a:solidFill>
                          <a:effectLst/>
                          <a:cs typeface="B Nazanin" pitchFamily="2" charset="-78"/>
                        </a:rPr>
                        <a:t>تهران</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457200" algn="ctr">
                        <a:lnSpc>
                          <a:spcPct val="115000"/>
                        </a:lnSpc>
                        <a:spcAft>
                          <a:spcPts val="0"/>
                        </a:spcAft>
                      </a:pPr>
                      <a:r>
                        <a:rPr lang="en-US" sz="1600">
                          <a:solidFill>
                            <a:schemeClr val="tx1"/>
                          </a:solidFill>
                          <a:effectLst/>
                          <a:cs typeface="B Nazanin" pitchFamily="2" charset="-78"/>
                        </a:rPr>
                        <a:t>P2</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a:solidFill>
                            <a:schemeClr val="tx1"/>
                          </a:solidFill>
                          <a:effectLst/>
                          <a:cs typeface="B Nazanin" pitchFamily="2" charset="-78"/>
                        </a:rPr>
                        <a:t>سبز</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dirty="0">
                          <a:solidFill>
                            <a:schemeClr val="tx1"/>
                          </a:solidFill>
                          <a:effectLst/>
                          <a:cs typeface="B Nazanin" pitchFamily="2" charset="-78"/>
                        </a:rPr>
                        <a:t>مس</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dirty="0">
                          <a:solidFill>
                            <a:schemeClr val="tx1"/>
                          </a:solidFill>
                          <a:effectLst/>
                          <a:cs typeface="B Nazanin" pitchFamily="2" charset="-78"/>
                        </a:rPr>
                        <a:t>تبریز</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r>
              <a:tr h="365760">
                <a:tc>
                  <a:txBody>
                    <a:bodyPr/>
                    <a:lstStyle/>
                    <a:p>
                      <a:pPr marL="457200" algn="ctr">
                        <a:lnSpc>
                          <a:spcPct val="115000"/>
                        </a:lnSpc>
                        <a:spcAft>
                          <a:spcPts val="0"/>
                        </a:spcAft>
                      </a:pPr>
                      <a:r>
                        <a:rPr lang="en-US" sz="1600">
                          <a:solidFill>
                            <a:schemeClr val="tx1"/>
                          </a:solidFill>
                          <a:effectLst/>
                          <a:cs typeface="B Nazanin" pitchFamily="2" charset="-78"/>
                        </a:rPr>
                        <a:t>S1</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a:solidFill>
                            <a:schemeClr val="tx1"/>
                          </a:solidFill>
                          <a:effectLst/>
                          <a:cs typeface="B Nazanin" pitchFamily="2" charset="-78"/>
                        </a:rPr>
                        <a:t>فن آوران</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dirty="0">
                          <a:solidFill>
                            <a:schemeClr val="tx1"/>
                          </a:solidFill>
                          <a:effectLst/>
                          <a:cs typeface="B Nazanin" pitchFamily="2" charset="-78"/>
                        </a:rPr>
                        <a:t>تهران</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457200" algn="ctr">
                        <a:lnSpc>
                          <a:spcPct val="115000"/>
                        </a:lnSpc>
                        <a:spcAft>
                          <a:spcPts val="0"/>
                        </a:spcAft>
                      </a:pPr>
                      <a:r>
                        <a:rPr lang="en-US" sz="1600">
                          <a:solidFill>
                            <a:schemeClr val="tx1"/>
                          </a:solidFill>
                          <a:effectLst/>
                          <a:cs typeface="B Nazanin" pitchFamily="2" charset="-78"/>
                        </a:rPr>
                        <a:t>P4</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a:solidFill>
                            <a:schemeClr val="tx1"/>
                          </a:solidFill>
                          <a:effectLst/>
                          <a:cs typeface="B Nazanin" pitchFamily="2" charset="-78"/>
                        </a:rPr>
                        <a:t>قرمز</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a:solidFill>
                            <a:schemeClr val="tx1"/>
                          </a:solidFill>
                          <a:effectLst/>
                          <a:cs typeface="B Nazanin" pitchFamily="2" charset="-78"/>
                        </a:rPr>
                        <a:t>آهن</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dirty="0">
                          <a:solidFill>
                            <a:schemeClr val="tx1"/>
                          </a:solidFill>
                          <a:effectLst/>
                          <a:cs typeface="B Nazanin" pitchFamily="2" charset="-78"/>
                        </a:rPr>
                        <a:t>تهران</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r>
              <a:tr h="365760">
                <a:tc>
                  <a:txBody>
                    <a:bodyPr/>
                    <a:lstStyle/>
                    <a:p>
                      <a:pPr marL="457200" algn="ctr">
                        <a:lnSpc>
                          <a:spcPct val="115000"/>
                        </a:lnSpc>
                        <a:spcAft>
                          <a:spcPts val="0"/>
                        </a:spcAft>
                      </a:pPr>
                      <a:r>
                        <a:rPr lang="en-US" sz="1600">
                          <a:solidFill>
                            <a:schemeClr val="tx1"/>
                          </a:solidFill>
                          <a:effectLst/>
                          <a:cs typeface="B Nazanin" pitchFamily="2" charset="-78"/>
                        </a:rPr>
                        <a:t>S2</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a:solidFill>
                            <a:schemeClr val="tx1"/>
                          </a:solidFill>
                          <a:effectLst/>
                          <a:cs typeface="B Nazanin" pitchFamily="2" charset="-78"/>
                        </a:rPr>
                        <a:t>ایران قطعه</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dirty="0">
                          <a:solidFill>
                            <a:schemeClr val="tx1"/>
                          </a:solidFill>
                          <a:effectLst/>
                          <a:cs typeface="B Nazanin" pitchFamily="2" charset="-78"/>
                        </a:rPr>
                        <a:t>تبریز</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457200" algn="ctr">
                        <a:lnSpc>
                          <a:spcPct val="115000"/>
                        </a:lnSpc>
                        <a:spcAft>
                          <a:spcPts val="0"/>
                        </a:spcAft>
                      </a:pPr>
                      <a:r>
                        <a:rPr lang="en-US" sz="1600">
                          <a:solidFill>
                            <a:schemeClr val="tx1"/>
                          </a:solidFill>
                          <a:effectLst/>
                          <a:cs typeface="B Nazanin" pitchFamily="2" charset="-78"/>
                        </a:rPr>
                        <a:t>P2</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a:solidFill>
                            <a:schemeClr val="tx1"/>
                          </a:solidFill>
                          <a:effectLst/>
                          <a:cs typeface="B Nazanin" pitchFamily="2" charset="-78"/>
                        </a:rPr>
                        <a:t>سبز</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dirty="0">
                          <a:solidFill>
                            <a:schemeClr val="tx1"/>
                          </a:solidFill>
                          <a:effectLst/>
                          <a:cs typeface="B Nazanin" pitchFamily="2" charset="-78"/>
                        </a:rPr>
                        <a:t>مس</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dirty="0">
                          <a:solidFill>
                            <a:schemeClr val="tx1"/>
                          </a:solidFill>
                          <a:effectLst/>
                          <a:cs typeface="B Nazanin" pitchFamily="2" charset="-78"/>
                        </a:rPr>
                        <a:t>تبریز</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r>
              <a:tr h="365760">
                <a:tc>
                  <a:txBody>
                    <a:bodyPr/>
                    <a:lstStyle/>
                    <a:p>
                      <a:pPr marL="457200" algn="ctr">
                        <a:lnSpc>
                          <a:spcPct val="115000"/>
                        </a:lnSpc>
                        <a:spcAft>
                          <a:spcPts val="0"/>
                        </a:spcAft>
                      </a:pPr>
                      <a:r>
                        <a:rPr lang="en-US" sz="1600" dirty="0">
                          <a:solidFill>
                            <a:schemeClr val="tx1"/>
                          </a:solidFill>
                          <a:effectLst/>
                          <a:cs typeface="B Nazanin" pitchFamily="2" charset="-78"/>
                        </a:rPr>
                        <a:t>S3</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dirty="0">
                          <a:solidFill>
                            <a:schemeClr val="tx1"/>
                          </a:solidFill>
                          <a:effectLst/>
                          <a:cs typeface="B Nazanin" pitchFamily="2" charset="-78"/>
                        </a:rPr>
                        <a:t>ایران قطعه</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dirty="0">
                          <a:solidFill>
                            <a:schemeClr val="tx1"/>
                          </a:solidFill>
                          <a:effectLst/>
                          <a:cs typeface="B Nazanin" pitchFamily="2" charset="-78"/>
                        </a:rPr>
                        <a:t>تبریز</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457200" algn="ctr">
                        <a:lnSpc>
                          <a:spcPct val="115000"/>
                        </a:lnSpc>
                        <a:spcAft>
                          <a:spcPts val="0"/>
                        </a:spcAft>
                      </a:pPr>
                      <a:r>
                        <a:rPr lang="en-US" sz="1600" dirty="0">
                          <a:solidFill>
                            <a:schemeClr val="tx1"/>
                          </a:solidFill>
                          <a:effectLst/>
                          <a:cs typeface="B Nazanin" pitchFamily="2" charset="-78"/>
                        </a:rPr>
                        <a:t>P2</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dirty="0">
                          <a:solidFill>
                            <a:schemeClr val="tx1"/>
                          </a:solidFill>
                          <a:effectLst/>
                          <a:cs typeface="B Nazanin" pitchFamily="2" charset="-78"/>
                        </a:rPr>
                        <a:t>سبز</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dirty="0">
                          <a:solidFill>
                            <a:schemeClr val="tx1"/>
                          </a:solidFill>
                          <a:effectLst/>
                          <a:cs typeface="B Nazanin" pitchFamily="2" charset="-78"/>
                        </a:rPr>
                        <a:t>مس</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457200" algn="ctr">
                        <a:lnSpc>
                          <a:spcPct val="115000"/>
                        </a:lnSpc>
                        <a:spcAft>
                          <a:spcPts val="0"/>
                        </a:spcAft>
                      </a:pPr>
                      <a:r>
                        <a:rPr lang="fa-IR" sz="1600" dirty="0">
                          <a:solidFill>
                            <a:schemeClr val="tx1"/>
                          </a:solidFill>
                          <a:effectLst/>
                          <a:cs typeface="B Nazanin" pitchFamily="2" charset="-78"/>
                        </a:rPr>
                        <a:t>تبریز</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r>
            </a:tbl>
          </a:graphicData>
        </a:graphic>
      </p:graphicFrame>
      <p:sp>
        <p:nvSpPr>
          <p:cNvPr id="6" name="Rectangle 5"/>
          <p:cNvSpPr/>
          <p:nvPr/>
        </p:nvSpPr>
        <p:spPr>
          <a:xfrm>
            <a:off x="381000" y="6211669"/>
            <a:ext cx="7391400" cy="369332"/>
          </a:xfrm>
          <a:prstGeom prst="rect">
            <a:avLst/>
          </a:prstGeom>
        </p:spPr>
        <p:txBody>
          <a:bodyPr wrap="square">
            <a:spAutoFit/>
          </a:bodyPr>
          <a:lstStyle/>
          <a:p>
            <a:pPr algn="r" rtl="1"/>
            <a:r>
              <a:rPr lang="fa-IR" dirty="0">
                <a:cs typeface="B Nazanin" pitchFamily="2" charset="-78"/>
              </a:rPr>
              <a:t>اگر شرط Ө به صورت = بیان شود آنگاه پیوند شرطی به پیوند طبیعی (</a:t>
            </a:r>
            <a:r>
              <a:rPr lang="en-US" dirty="0">
                <a:cs typeface="B Nazanin" pitchFamily="2" charset="-78"/>
              </a:rPr>
              <a:t>∞</a:t>
            </a:r>
            <a:r>
              <a:rPr lang="fa-IR" dirty="0">
                <a:cs typeface="B Nazanin" pitchFamily="2" charset="-78"/>
              </a:rPr>
              <a:t>) تبدیل می گردد. </a:t>
            </a:r>
            <a:endParaRPr lang="en-US" dirty="0">
              <a:cs typeface="B Nazanin" pitchFamily="2" charset="-78"/>
            </a:endParaRPr>
          </a:p>
        </p:txBody>
      </p:sp>
    </p:spTree>
    <p:extLst>
      <p:ext uri="{BB962C8B-B14F-4D97-AF65-F5344CB8AC3E}">
        <p14:creationId xmlns:p14="http://schemas.microsoft.com/office/powerpoint/2010/main" val="2726226658"/>
      </p:ext>
    </p:extLst>
  </p:cSld>
  <p:clrMapOvr>
    <a:masterClrMapping/>
  </p:clrMapOvr>
  <p:transition spd="slow">
    <p:push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 پیوند شرطی (</a:t>
            </a:r>
            <a:r>
              <a:rPr lang="en-US" dirty="0"/>
              <a:t>Ө-Join</a:t>
            </a:r>
            <a:r>
              <a:rPr lang="fa-IR" dirty="0"/>
              <a:t>)</a:t>
            </a:r>
            <a:endParaRPr lang="en-US" dirty="0"/>
          </a:p>
        </p:txBody>
      </p:sp>
      <p:sp>
        <p:nvSpPr>
          <p:cNvPr id="3" name="Content Placeholder 2"/>
          <p:cNvSpPr>
            <a:spLocks noGrp="1"/>
          </p:cNvSpPr>
          <p:nvPr>
            <p:ph idx="1"/>
          </p:nvPr>
        </p:nvSpPr>
        <p:spPr>
          <a:xfrm>
            <a:off x="609600" y="1676400"/>
            <a:ext cx="8077200" cy="4419600"/>
          </a:xfrm>
        </p:spPr>
        <p:txBody>
          <a:bodyPr>
            <a:normAutofit/>
          </a:bodyPr>
          <a:lstStyle/>
          <a:p>
            <a:pPr marL="0" indent="0">
              <a:buNone/>
            </a:pPr>
            <a:r>
              <a:rPr lang="fa-IR" dirty="0"/>
              <a:t>اگر شرط Ө به صورت = بیان شود </a:t>
            </a:r>
            <a:r>
              <a:rPr lang="fa-IR" dirty="0" smtClean="0"/>
              <a:t>آن گاه </a:t>
            </a:r>
            <a:r>
              <a:rPr lang="fa-IR" dirty="0"/>
              <a:t>پیوند شرطی به پیوند طبیعی (</a:t>
            </a:r>
            <a:r>
              <a:rPr lang="en-US" dirty="0"/>
              <a:t>∞</a:t>
            </a:r>
            <a:r>
              <a:rPr lang="fa-IR" dirty="0"/>
              <a:t>) تبدیل می گردد. </a:t>
            </a:r>
            <a:endParaRPr lang="fa-IR" dirty="0" smtClean="0"/>
          </a:p>
          <a:p>
            <a:pPr marL="0" indent="0">
              <a:buNone/>
            </a:pPr>
            <a:r>
              <a:rPr lang="fa-IR" sz="2000" b="1" dirty="0" smtClean="0"/>
              <a:t>در </a:t>
            </a:r>
            <a:r>
              <a:rPr lang="fa-IR" sz="2000" b="1" dirty="0"/>
              <a:t>واقع پیوند طبیعی که قبلاً بیان شد مشابه پیوند شرطی است با این تفاوت که </a:t>
            </a:r>
            <a:r>
              <a:rPr lang="fa-IR" sz="2000" b="1" dirty="0" smtClean="0"/>
              <a:t>:</a:t>
            </a:r>
          </a:p>
          <a:p>
            <a:pPr marL="320040" lvl="1" indent="0">
              <a:buNone/>
            </a:pPr>
            <a:r>
              <a:rPr lang="fa-IR" dirty="0" smtClean="0"/>
              <a:t> 1- </a:t>
            </a:r>
            <a:r>
              <a:rPr lang="fa-IR" dirty="0"/>
              <a:t>خود به خود شرط تساوی روی همه </a:t>
            </a:r>
            <a:r>
              <a:rPr lang="fa-IR" dirty="0" smtClean="0"/>
              <a:t>ستون های </a:t>
            </a:r>
            <a:r>
              <a:rPr lang="fa-IR" dirty="0"/>
              <a:t>همنام دو جدول اعمال می شود. یعنی فقط سطرهایی از دو جدول انتخاب می شوند که همه </a:t>
            </a:r>
            <a:r>
              <a:rPr lang="fa-IR" dirty="0" smtClean="0"/>
              <a:t>ستون های </a:t>
            </a:r>
            <a:r>
              <a:rPr lang="fa-IR" dirty="0"/>
              <a:t>همنام آن دو جدول مقادیر مساوی داشته باشند</a:t>
            </a:r>
            <a:r>
              <a:rPr lang="fa-IR" dirty="0" smtClean="0"/>
              <a:t>.</a:t>
            </a:r>
          </a:p>
          <a:p>
            <a:pPr marL="320040" lvl="1" indent="0">
              <a:buNone/>
            </a:pPr>
            <a:r>
              <a:rPr lang="fa-IR" dirty="0" smtClean="0"/>
              <a:t> </a:t>
            </a:r>
            <a:r>
              <a:rPr lang="fa-IR" dirty="0"/>
              <a:t>2- </a:t>
            </a:r>
            <a:r>
              <a:rPr lang="fa-IR" dirty="0" smtClean="0"/>
              <a:t>ستون های </a:t>
            </a:r>
            <a:r>
              <a:rPr lang="fa-IR" dirty="0"/>
              <a:t>تکراری فقط یکبار در خروجی ظاهر می شوند</a:t>
            </a:r>
            <a:r>
              <a:rPr lang="fa-IR" dirty="0" smtClean="0"/>
              <a:t>.</a:t>
            </a:r>
          </a:p>
          <a:p>
            <a:pPr marL="320040" lvl="1" indent="0">
              <a:buNone/>
            </a:pPr>
            <a:endParaRPr lang="fa-IR" dirty="0" smtClean="0"/>
          </a:p>
          <a:p>
            <a:pPr marL="0" indent="0">
              <a:buNone/>
            </a:pPr>
            <a:r>
              <a:rPr lang="fa-IR" dirty="0"/>
              <a:t>تذکر: در بعضی </a:t>
            </a:r>
            <a:r>
              <a:rPr lang="fa-IR" dirty="0" smtClean="0"/>
              <a:t>کتاب ها </a:t>
            </a:r>
            <a:r>
              <a:rPr lang="fa-IR" dirty="0"/>
              <a:t>این عملگر به نام الحاق یا پیوند </a:t>
            </a:r>
            <a:r>
              <a:rPr lang="en-US" dirty="0" smtClean="0"/>
              <a:t>)</a:t>
            </a:r>
            <a:r>
              <a:rPr lang="fa-IR" dirty="0"/>
              <a:t> Ө یا </a:t>
            </a:r>
            <a:r>
              <a:rPr lang="en-US" dirty="0" smtClean="0"/>
              <a:t>theta</a:t>
            </a:r>
            <a:r>
              <a:rPr lang="fa-IR" dirty="0" smtClean="0"/>
              <a:t> </a:t>
            </a:r>
            <a:r>
              <a:rPr lang="en-US" dirty="0" smtClean="0"/>
              <a:t>(</a:t>
            </a:r>
            <a:r>
              <a:rPr lang="fa-IR" dirty="0" smtClean="0"/>
              <a:t>  و </a:t>
            </a:r>
            <a:r>
              <a:rPr lang="fa-IR" dirty="0"/>
              <a:t>به صورت زیر معرفی شده است:</a:t>
            </a:r>
            <a:endParaRPr lang="en-US" sz="1600" dirty="0"/>
          </a:p>
          <a:p>
            <a:pPr marL="0" indent="0" algn="ctr">
              <a:buNone/>
            </a:pPr>
            <a:r>
              <a:rPr lang="en-US" dirty="0"/>
              <a:t>(A TIMES B)  where  X Ө </a:t>
            </a:r>
            <a:r>
              <a:rPr lang="en-US" dirty="0" smtClean="0"/>
              <a:t>Y</a:t>
            </a:r>
            <a:endParaRPr lang="en-US" sz="1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39</a:t>
            </a:fld>
            <a:endParaRPr lang="en-US"/>
          </a:p>
        </p:txBody>
      </p:sp>
    </p:spTree>
    <p:extLst>
      <p:ext uri="{BB962C8B-B14F-4D97-AF65-F5344CB8AC3E}">
        <p14:creationId xmlns:p14="http://schemas.microsoft.com/office/powerpoint/2010/main" val="2446816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arn(inVertical)">
                                      <p:cBhvr>
                                        <p:cTn id="7" dur="500"/>
                                        <p:tgtEl>
                                          <p:spTgt spid="3">
                                            <p:txEl>
                                              <p:pRg st="5" end="5"/>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barn(inVertical)">
                                      <p:cBhvr>
                                        <p:cTn id="1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614557" y="6248400"/>
            <a:ext cx="762000" cy="365125"/>
          </a:xfrm>
        </p:spPr>
        <p:txBody>
          <a:bodyPr/>
          <a:lstStyle/>
          <a:p>
            <a:fld id="{B6F15528-21DE-4FAA-801E-634DDDAF4B2B}" type="slidenum">
              <a:rPr lang="en-US" smtClean="0"/>
              <a:pPr/>
              <a:t>4</a:t>
            </a:fld>
            <a:endParaRPr lang="en-US" dirty="0"/>
          </a:p>
        </p:txBody>
      </p:sp>
      <p:cxnSp>
        <p:nvCxnSpPr>
          <p:cNvPr id="7" name="Straight Connector 6"/>
          <p:cNvCxnSpPr/>
          <p:nvPr/>
        </p:nvCxnSpPr>
        <p:spPr>
          <a:xfrm flipH="1">
            <a:off x="5731329" y="3111500"/>
            <a:ext cx="288471"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731329" y="990600"/>
            <a:ext cx="0" cy="4724400"/>
          </a:xfrm>
          <a:prstGeom prst="line">
            <a:avLst/>
          </a:prstGeom>
          <a:ln w="19050">
            <a:solidFill>
              <a:schemeClr val="tx1">
                <a:lumMod val="95000"/>
                <a:lumOff val="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5257800" y="16764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5248729" y="41656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330201" y="1428750"/>
            <a:ext cx="4927599" cy="4953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عملگر بسط و عملگر گروه بندی و مقایسه های رابطه ای</a:t>
            </a:r>
            <a:endParaRPr lang="en-US" sz="2000" dirty="0">
              <a:solidFill>
                <a:schemeClr val="tx1"/>
              </a:solidFill>
              <a:cs typeface="B Nazanin" pitchFamily="2" charset="-78"/>
            </a:endParaRPr>
          </a:p>
        </p:txBody>
      </p:sp>
      <p:sp>
        <p:nvSpPr>
          <p:cNvPr id="39" name="Rectangle 38"/>
          <p:cNvSpPr/>
          <p:nvPr/>
        </p:nvSpPr>
        <p:spPr>
          <a:xfrm>
            <a:off x="3007112" y="2324100"/>
            <a:ext cx="2250687"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مجموعه کامل عملگرها</a:t>
            </a:r>
            <a:endParaRPr lang="en-US" sz="2000" dirty="0">
              <a:solidFill>
                <a:schemeClr val="tx1"/>
              </a:solidFill>
              <a:cs typeface="B Nazanin" pitchFamily="2" charset="-78"/>
            </a:endParaRPr>
          </a:p>
        </p:txBody>
      </p:sp>
      <p:cxnSp>
        <p:nvCxnSpPr>
          <p:cNvPr id="58" name="Straight Arrow Connector 57"/>
          <p:cNvCxnSpPr/>
          <p:nvPr/>
        </p:nvCxnSpPr>
        <p:spPr>
          <a:xfrm flipH="1">
            <a:off x="5248729" y="5715000"/>
            <a:ext cx="4953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6019800" y="2590800"/>
            <a:ext cx="2667000" cy="11430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800" b="1" dirty="0" smtClean="0">
                <a:solidFill>
                  <a:schemeClr val="tx1"/>
                </a:solidFill>
                <a:cs typeface="B Nazanin" pitchFamily="2" charset="-78"/>
              </a:rPr>
              <a:t>فصل چهارم </a:t>
            </a:r>
            <a:r>
              <a:rPr lang="fa-IR" sz="2800" b="1" dirty="0">
                <a:solidFill>
                  <a:schemeClr val="accent1"/>
                </a:solidFill>
                <a:cs typeface="B Nazanin" pitchFamily="2" charset="-78"/>
              </a:rPr>
              <a:t>(ادامه)</a:t>
            </a:r>
          </a:p>
          <a:p>
            <a:pPr algn="ctr" rtl="1">
              <a:lnSpc>
                <a:spcPct val="150000"/>
              </a:lnSpc>
            </a:pPr>
            <a:r>
              <a:rPr lang="fa-IR" b="1" dirty="0" smtClean="0">
                <a:solidFill>
                  <a:schemeClr val="tx1"/>
                </a:solidFill>
                <a:cs typeface="B Nazanin" pitchFamily="2" charset="-78"/>
              </a:rPr>
              <a:t>جبر رابطه ای</a:t>
            </a:r>
            <a:endParaRPr lang="fa-IR" b="1" dirty="0">
              <a:solidFill>
                <a:schemeClr val="tx1"/>
              </a:solidFill>
              <a:cs typeface="B Nazanin" pitchFamily="2" charset="-78"/>
            </a:endParaRPr>
          </a:p>
        </p:txBody>
      </p:sp>
      <p:sp>
        <p:nvSpPr>
          <p:cNvPr id="35" name="Rectangle 34"/>
          <p:cNvSpPr/>
          <p:nvPr/>
        </p:nvSpPr>
        <p:spPr>
          <a:xfrm>
            <a:off x="330201" y="2324100"/>
            <a:ext cx="2451100"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خواص و فرمول های عملگرها</a:t>
            </a:r>
            <a:endParaRPr lang="en-US" sz="2000" dirty="0">
              <a:solidFill>
                <a:schemeClr val="tx1"/>
              </a:solidFill>
              <a:cs typeface="B Nazanin" pitchFamily="2" charset="-78"/>
            </a:endParaRPr>
          </a:p>
        </p:txBody>
      </p:sp>
      <p:sp>
        <p:nvSpPr>
          <p:cNvPr id="36" name="Rectangle 35"/>
          <p:cNvSpPr/>
          <p:nvPr/>
        </p:nvSpPr>
        <p:spPr>
          <a:xfrm>
            <a:off x="2998042" y="3124200"/>
            <a:ext cx="2250687"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بهینه سازی پرس و جو</a:t>
            </a:r>
            <a:endParaRPr lang="en-US" sz="2000" dirty="0">
              <a:solidFill>
                <a:schemeClr val="tx1"/>
              </a:solidFill>
              <a:cs typeface="B Nazanin" pitchFamily="2" charset="-78"/>
            </a:endParaRPr>
          </a:p>
        </p:txBody>
      </p:sp>
      <p:sp>
        <p:nvSpPr>
          <p:cNvPr id="53" name="Rectangle 52"/>
          <p:cNvSpPr/>
          <p:nvPr/>
        </p:nvSpPr>
        <p:spPr>
          <a:xfrm>
            <a:off x="3007113" y="3962400"/>
            <a:ext cx="2250687"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بروز درآوردن داده ها</a:t>
            </a:r>
            <a:endParaRPr lang="en-US" sz="2000" dirty="0">
              <a:solidFill>
                <a:schemeClr val="tx1"/>
              </a:solidFill>
              <a:cs typeface="B Nazanin" pitchFamily="2" charset="-78"/>
            </a:endParaRPr>
          </a:p>
        </p:txBody>
      </p:sp>
      <p:sp>
        <p:nvSpPr>
          <p:cNvPr id="57" name="Rectangle 56"/>
          <p:cNvSpPr/>
          <p:nvPr/>
        </p:nvSpPr>
        <p:spPr>
          <a:xfrm>
            <a:off x="2578100" y="4800600"/>
            <a:ext cx="2692400"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کلیدکاندید در روابط حاصله</a:t>
            </a:r>
            <a:endParaRPr lang="en-US" sz="2000" dirty="0">
              <a:solidFill>
                <a:schemeClr val="tx1"/>
              </a:solidFill>
              <a:cs typeface="B Nazanin" pitchFamily="2" charset="-78"/>
            </a:endParaRPr>
          </a:p>
        </p:txBody>
      </p:sp>
      <p:sp>
        <p:nvSpPr>
          <p:cNvPr id="59" name="Rectangle 58"/>
          <p:cNvSpPr/>
          <p:nvPr/>
        </p:nvSpPr>
        <p:spPr>
          <a:xfrm>
            <a:off x="498928" y="5486400"/>
            <a:ext cx="4749801"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کاربرد کاتالوگ در پاسخگویی به سؤالات مربوط به جدول</a:t>
            </a:r>
            <a:endParaRPr lang="en-US" sz="2000" dirty="0">
              <a:solidFill>
                <a:schemeClr val="tx1"/>
              </a:solidFill>
              <a:cs typeface="B Nazanin" pitchFamily="2" charset="-78"/>
            </a:endParaRPr>
          </a:p>
        </p:txBody>
      </p:sp>
      <p:cxnSp>
        <p:nvCxnSpPr>
          <p:cNvPr id="60" name="Straight Arrow Connector 59"/>
          <p:cNvCxnSpPr/>
          <p:nvPr/>
        </p:nvCxnSpPr>
        <p:spPr>
          <a:xfrm flipH="1">
            <a:off x="5257800" y="25527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H="1">
            <a:off x="5248729" y="33528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H="1">
            <a:off x="5274129" y="50292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stCxn id="39" idx="1"/>
            <a:endCxn id="35" idx="3"/>
          </p:cNvCxnSpPr>
          <p:nvPr/>
        </p:nvCxnSpPr>
        <p:spPr>
          <a:xfrm flipH="1">
            <a:off x="2781301" y="2552700"/>
            <a:ext cx="225811"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0353276"/>
      </p:ext>
    </p:extLst>
  </p:cSld>
  <p:clrMapOvr>
    <a:masterClrMapping/>
  </p:clrMapOvr>
  <p:transition spd="slow">
    <p:randomBar dir="ver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 پیوند شرطی (</a:t>
            </a:r>
            <a:r>
              <a:rPr lang="en-US" dirty="0"/>
              <a:t>Ө-Join</a:t>
            </a:r>
            <a:r>
              <a:rPr lang="fa-IR" dirty="0"/>
              <a:t>)</a:t>
            </a:r>
            <a:endParaRPr lang="en-US" dirty="0"/>
          </a:p>
        </p:txBody>
      </p:sp>
      <p:sp>
        <p:nvSpPr>
          <p:cNvPr id="3" name="Content Placeholder 2"/>
          <p:cNvSpPr>
            <a:spLocks noGrp="1"/>
          </p:cNvSpPr>
          <p:nvPr>
            <p:ph idx="1"/>
          </p:nvPr>
        </p:nvSpPr>
        <p:spPr/>
        <p:txBody>
          <a:bodyPr/>
          <a:lstStyle/>
          <a:p>
            <a:pPr marL="0" indent="0">
              <a:buNone/>
            </a:pPr>
            <a:r>
              <a:rPr lang="fa-IR" b="1" u="sng" dirty="0"/>
              <a:t>مثال 16: </a:t>
            </a:r>
            <a:endParaRPr lang="fa-IR" b="1" u="sng" dirty="0" smtClean="0"/>
          </a:p>
          <a:p>
            <a:r>
              <a:rPr lang="fa-IR" b="1" dirty="0" smtClean="0">
                <a:solidFill>
                  <a:schemeClr val="accent1">
                    <a:lumMod val="75000"/>
                  </a:schemeClr>
                </a:solidFill>
              </a:rPr>
              <a:t>معادل عبارت</a:t>
            </a:r>
            <a:r>
              <a:rPr lang="en-US" b="1" dirty="0" smtClean="0">
                <a:solidFill>
                  <a:schemeClr val="accent1">
                    <a:lumMod val="75000"/>
                  </a:schemeClr>
                </a:solidFill>
              </a:rPr>
              <a:t>  P </a:t>
            </a:r>
            <a:r>
              <a:rPr lang="fa-IR" b="1" dirty="0" smtClean="0">
                <a:solidFill>
                  <a:schemeClr val="accent1">
                    <a:lumMod val="75000"/>
                  </a:schemeClr>
                </a:solidFill>
              </a:rPr>
              <a:t> </a:t>
            </a:r>
            <a:r>
              <a:rPr lang="en-US" b="1" dirty="0" smtClean="0">
                <a:solidFill>
                  <a:schemeClr val="accent1">
                    <a:lumMod val="75000"/>
                  </a:schemeClr>
                </a:solidFill>
              </a:rPr>
              <a:t>S  </a:t>
            </a:r>
            <a:r>
              <a:rPr lang="en-US" b="1" dirty="0">
                <a:solidFill>
                  <a:schemeClr val="accent1">
                    <a:lumMod val="75000"/>
                  </a:schemeClr>
                </a:solidFill>
              </a:rPr>
              <a:t>X</a:t>
            </a:r>
            <a:r>
              <a:rPr lang="en-US" b="1" dirty="0" smtClean="0">
                <a:solidFill>
                  <a:schemeClr val="accent1">
                    <a:lumMod val="75000"/>
                  </a:schemeClr>
                </a:solidFill>
              </a:rPr>
              <a:t> </a:t>
            </a:r>
            <a:r>
              <a:rPr lang="en-US" b="1" baseline="-25000" dirty="0" err="1">
                <a:solidFill>
                  <a:schemeClr val="accent1">
                    <a:lumMod val="75000"/>
                  </a:schemeClr>
                </a:solidFill>
              </a:rPr>
              <a:t>P.city</a:t>
            </a:r>
            <a:r>
              <a:rPr lang="en-US" b="1" baseline="-25000" dirty="0">
                <a:solidFill>
                  <a:schemeClr val="accent1">
                    <a:lumMod val="75000"/>
                  </a:schemeClr>
                </a:solidFill>
              </a:rPr>
              <a:t> ≥ </a:t>
            </a:r>
            <a:r>
              <a:rPr lang="en-US" b="1" baseline="-25000" dirty="0" err="1" smtClean="0">
                <a:solidFill>
                  <a:schemeClr val="accent1">
                    <a:lumMod val="75000"/>
                  </a:schemeClr>
                </a:solidFill>
              </a:rPr>
              <a:t>S.city</a:t>
            </a:r>
            <a:r>
              <a:rPr lang="fa-IR" b="1" baseline="-25000" dirty="0" smtClean="0">
                <a:solidFill>
                  <a:schemeClr val="accent1">
                    <a:lumMod val="75000"/>
                  </a:schemeClr>
                </a:solidFill>
              </a:rPr>
              <a:t> </a:t>
            </a:r>
            <a:r>
              <a:rPr lang="fa-IR" b="1" dirty="0" smtClean="0">
                <a:solidFill>
                  <a:schemeClr val="accent1">
                    <a:lumMod val="75000"/>
                  </a:schemeClr>
                </a:solidFill>
              </a:rPr>
              <a:t> </a:t>
            </a:r>
            <a:r>
              <a:rPr lang="fa-IR" b="1" dirty="0">
                <a:solidFill>
                  <a:schemeClr val="accent1">
                    <a:lumMod val="75000"/>
                  </a:schemeClr>
                </a:solidFill>
              </a:rPr>
              <a:t>به صورت زیر است </a:t>
            </a:r>
            <a:r>
              <a:rPr lang="fa-IR" b="1" dirty="0" smtClean="0">
                <a:solidFill>
                  <a:schemeClr val="accent1">
                    <a:lumMod val="75000"/>
                  </a:schemeClr>
                </a:solidFill>
              </a:rPr>
              <a:t>:</a:t>
            </a:r>
          </a:p>
          <a:p>
            <a:endParaRPr lang="en-US" b="1" dirty="0">
              <a:solidFill>
                <a:schemeClr val="accent1">
                  <a:lumMod val="75000"/>
                </a:schemeClr>
              </a:solidFill>
            </a:endParaRPr>
          </a:p>
          <a:p>
            <a:pPr marL="0" indent="0" algn="l">
              <a:buNone/>
            </a:pPr>
            <a:r>
              <a:rPr lang="en-US" dirty="0"/>
              <a:t>(S TIMES P)  where  </a:t>
            </a:r>
            <a:r>
              <a:rPr lang="en-US" dirty="0" err="1"/>
              <a:t>S.city</a:t>
            </a:r>
            <a:r>
              <a:rPr lang="en-US" dirty="0"/>
              <a:t> ≥ </a:t>
            </a:r>
            <a:r>
              <a:rPr lang="en-US" dirty="0" err="1"/>
              <a:t>P.city</a:t>
            </a:r>
            <a:endParaRPr lang="en-US" dirty="0"/>
          </a:p>
          <a:p>
            <a:r>
              <a:rPr lang="fa-IR" dirty="0"/>
              <a:t>پس عملگر Ө وقتی به کار می رود که می خواهیم دو رابطه را بوسیله عملگرهای غیر از تساوی با هم الحاق کنیم.</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40</a:t>
            </a:fld>
            <a:endParaRPr lang="en-US"/>
          </a:p>
        </p:txBody>
      </p:sp>
    </p:spTree>
    <p:extLst>
      <p:ext uri="{BB962C8B-B14F-4D97-AF65-F5344CB8AC3E}">
        <p14:creationId xmlns:p14="http://schemas.microsoft.com/office/powerpoint/2010/main" val="128183840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609600"/>
            <a:ext cx="7924800" cy="4038600"/>
          </a:xfrm>
        </p:spPr>
        <p:txBody>
          <a:bodyPr>
            <a:normAutofit/>
          </a:bodyPr>
          <a:lstStyle/>
          <a:p>
            <a:pPr marL="0" indent="0" algn="just">
              <a:buNone/>
            </a:pPr>
            <a:r>
              <a:rPr lang="fa-IR" b="1" u="sng" dirty="0">
                <a:solidFill>
                  <a:schemeClr val="accent1">
                    <a:lumMod val="75000"/>
                  </a:schemeClr>
                </a:solidFill>
              </a:rPr>
              <a:t>تذکر 1: </a:t>
            </a:r>
            <a:endParaRPr lang="fa-IR" b="1" u="sng" dirty="0" smtClean="0">
              <a:solidFill>
                <a:schemeClr val="accent1">
                  <a:lumMod val="75000"/>
                </a:schemeClr>
              </a:solidFill>
            </a:endParaRPr>
          </a:p>
          <a:p>
            <a:pPr marL="320040" lvl="1" indent="0" algn="just">
              <a:buNone/>
            </a:pPr>
            <a:r>
              <a:rPr lang="fa-IR" dirty="0" smtClean="0"/>
              <a:t>در </a:t>
            </a:r>
            <a:r>
              <a:rPr lang="fa-IR" dirty="0"/>
              <a:t>قرارداد </a:t>
            </a:r>
            <a:r>
              <a:rPr lang="en-US" dirty="0"/>
              <a:t>Tutorial D</a:t>
            </a:r>
            <a:r>
              <a:rPr lang="fa-IR" dirty="0"/>
              <a:t> ( که برای نوشتن عبارت جبری در کتاب دیت استفاده شده) مستقیماً Ө (الحاق) پشتیبانی نمی شود چرا که : </a:t>
            </a:r>
            <a:endParaRPr lang="fa-IR" dirty="0" smtClean="0"/>
          </a:p>
          <a:p>
            <a:pPr marL="594360" lvl="2" indent="0" algn="just">
              <a:buNone/>
            </a:pPr>
            <a:r>
              <a:rPr lang="fa-IR" dirty="0" smtClean="0"/>
              <a:t>1- </a:t>
            </a:r>
            <a:r>
              <a:rPr lang="fa-IR" dirty="0"/>
              <a:t>در عمل چندان به کار نمی آید. </a:t>
            </a:r>
            <a:endParaRPr lang="fa-IR" dirty="0" smtClean="0"/>
          </a:p>
          <a:p>
            <a:pPr marL="594360" lvl="2" indent="0" algn="just">
              <a:buNone/>
            </a:pPr>
            <a:r>
              <a:rPr lang="fa-IR" dirty="0" smtClean="0"/>
              <a:t>2- </a:t>
            </a:r>
            <a:r>
              <a:rPr lang="fa-IR" dirty="0"/>
              <a:t>یک عملگر اولیه نیست.</a:t>
            </a:r>
            <a:endParaRPr lang="en-US" dirty="0"/>
          </a:p>
          <a:p>
            <a:pPr marL="0" indent="0" algn="just">
              <a:buNone/>
            </a:pPr>
            <a:r>
              <a:rPr lang="fa-IR" b="1" u="sng" dirty="0">
                <a:solidFill>
                  <a:schemeClr val="accent1">
                    <a:lumMod val="75000"/>
                  </a:schemeClr>
                </a:solidFill>
              </a:rPr>
              <a:t>تذکر 2: </a:t>
            </a:r>
            <a:endParaRPr lang="fa-IR" b="1" u="sng" dirty="0" smtClean="0">
              <a:solidFill>
                <a:schemeClr val="accent1">
                  <a:lumMod val="75000"/>
                </a:schemeClr>
              </a:solidFill>
            </a:endParaRPr>
          </a:p>
          <a:p>
            <a:pPr marL="320040" lvl="1" indent="0" algn="just">
              <a:buNone/>
            </a:pPr>
            <a:r>
              <a:rPr lang="fa-IR" dirty="0" smtClean="0"/>
              <a:t>شرط </a:t>
            </a:r>
            <a:r>
              <a:rPr lang="fa-IR" dirty="0"/>
              <a:t>Ө زیر </a:t>
            </a:r>
            <a:r>
              <a:rPr lang="en-US" dirty="0"/>
              <a:t>X</a:t>
            </a:r>
            <a:r>
              <a:rPr lang="en-US" baseline="-25000" dirty="0"/>
              <a:t>Ө</a:t>
            </a:r>
            <a:r>
              <a:rPr lang="fa-IR" dirty="0"/>
              <a:t> می تواند شامل </a:t>
            </a:r>
            <a:r>
              <a:rPr lang="en-US" dirty="0"/>
              <a:t>AND</a:t>
            </a:r>
            <a:r>
              <a:rPr lang="fa-IR" dirty="0"/>
              <a:t> نیز باشد.</a:t>
            </a:r>
            <a:endParaRPr lang="en-US" dirty="0"/>
          </a:p>
          <a:p>
            <a:pPr marL="0" indent="0" algn="just">
              <a:buNone/>
            </a:pPr>
            <a:r>
              <a:rPr lang="fa-IR" b="1" u="sng" dirty="0">
                <a:solidFill>
                  <a:schemeClr val="accent1">
                    <a:lumMod val="75000"/>
                  </a:schemeClr>
                </a:solidFill>
              </a:rPr>
              <a:t>تذکر 3: </a:t>
            </a:r>
            <a:endParaRPr lang="fa-IR" b="1" u="sng" dirty="0" smtClean="0">
              <a:solidFill>
                <a:schemeClr val="accent1">
                  <a:lumMod val="75000"/>
                </a:schemeClr>
              </a:solidFill>
            </a:endParaRPr>
          </a:p>
          <a:p>
            <a:pPr marL="320040" lvl="1" indent="0" algn="just">
              <a:buNone/>
            </a:pPr>
            <a:r>
              <a:rPr lang="fa-IR" dirty="0" smtClean="0"/>
              <a:t>در </a:t>
            </a:r>
            <a:r>
              <a:rPr lang="fa-IR" dirty="0"/>
              <a:t>بعضی </a:t>
            </a:r>
            <a:r>
              <a:rPr lang="fa-IR" dirty="0" smtClean="0"/>
              <a:t>کتاب ها </a:t>
            </a:r>
            <a:r>
              <a:rPr lang="fa-IR" dirty="0"/>
              <a:t>نمادهای زیر نیز معرفی شده اند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41</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038024447"/>
              </p:ext>
            </p:extLst>
          </p:nvPr>
        </p:nvGraphicFramePr>
        <p:xfrm>
          <a:off x="152400" y="4724400"/>
          <a:ext cx="7696200" cy="1859279"/>
        </p:xfrm>
        <a:graphic>
          <a:graphicData uri="http://schemas.openxmlformats.org/drawingml/2006/table">
            <a:tbl>
              <a:tblPr firstRow="1" firstCol="1" bandRow="1">
                <a:tableStyleId>{5C22544A-7EE6-4342-B048-85BDC9FD1C3A}</a:tableStyleId>
              </a:tblPr>
              <a:tblGrid>
                <a:gridCol w="1600200"/>
                <a:gridCol w="3886200"/>
                <a:gridCol w="2209800"/>
              </a:tblGrid>
              <a:tr h="457199">
                <a:tc>
                  <a:txBody>
                    <a:bodyPr/>
                    <a:lstStyle/>
                    <a:p>
                      <a:pPr marL="457200" algn="ctr">
                        <a:lnSpc>
                          <a:spcPct val="115000"/>
                        </a:lnSpc>
                        <a:spcAft>
                          <a:spcPts val="0"/>
                        </a:spcAft>
                      </a:pPr>
                      <a:r>
                        <a:rPr lang="fa-IR" sz="1600" dirty="0">
                          <a:solidFill>
                            <a:schemeClr val="tx1"/>
                          </a:solidFill>
                          <a:effectLst/>
                          <a:cs typeface="B Nazanin" pitchFamily="2" charset="-78"/>
                        </a:rPr>
                        <a:t>عملگر</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457200" algn="ctr">
                        <a:lnSpc>
                          <a:spcPct val="115000"/>
                        </a:lnSpc>
                        <a:spcAft>
                          <a:spcPts val="0"/>
                        </a:spcAft>
                      </a:pPr>
                      <a:r>
                        <a:rPr lang="fa-IR" sz="1600">
                          <a:solidFill>
                            <a:schemeClr val="tx1"/>
                          </a:solidFill>
                          <a:effectLst/>
                          <a:cs typeface="B Nazanin" pitchFamily="2" charset="-78"/>
                        </a:rPr>
                        <a:t>نوع پیوند</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457200" algn="ctr">
                        <a:lnSpc>
                          <a:spcPct val="115000"/>
                        </a:lnSpc>
                        <a:spcAft>
                          <a:spcPts val="0"/>
                        </a:spcAft>
                      </a:pPr>
                      <a:r>
                        <a:rPr lang="en-US" sz="1600" dirty="0">
                          <a:solidFill>
                            <a:schemeClr val="tx1"/>
                          </a:solidFill>
                          <a:effectLst/>
                          <a:cs typeface="B Nazanin" pitchFamily="2" charset="-78"/>
                        </a:rPr>
                        <a:t>Theta</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267118">
                <a:tc>
                  <a:txBody>
                    <a:bodyPr/>
                    <a:lstStyle/>
                    <a:p>
                      <a:pPr marL="457200" algn="ctr">
                        <a:lnSpc>
                          <a:spcPct val="115000"/>
                        </a:lnSpc>
                        <a:spcAft>
                          <a:spcPts val="0"/>
                        </a:spcAft>
                      </a:pPr>
                      <a:r>
                        <a:rPr lang="en-US" sz="1600" dirty="0">
                          <a:solidFill>
                            <a:schemeClr val="tx1"/>
                          </a:solidFill>
                          <a:effectLst/>
                          <a:cs typeface="B Nazanin" pitchFamily="2" charset="-78"/>
                        </a:rPr>
                        <a:t>E-Join</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457200" algn="ctr">
                        <a:lnSpc>
                          <a:spcPct val="115000"/>
                        </a:lnSpc>
                        <a:spcAft>
                          <a:spcPts val="0"/>
                        </a:spcAft>
                      </a:pPr>
                      <a:r>
                        <a:rPr lang="fa-IR" sz="1600" dirty="0">
                          <a:solidFill>
                            <a:schemeClr val="tx1"/>
                          </a:solidFill>
                          <a:effectLst/>
                          <a:cs typeface="B Nazanin" pitchFamily="2" charset="-78"/>
                        </a:rPr>
                        <a:t>پیوند به شرط تساوی</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57200" algn="ctr" rtl="0">
                        <a:lnSpc>
                          <a:spcPct val="115000"/>
                        </a:lnSpc>
                        <a:spcAft>
                          <a:spcPts val="0"/>
                        </a:spcAft>
                      </a:pPr>
                      <a:r>
                        <a:rPr lang="en-US" sz="1600">
                          <a:solidFill>
                            <a:schemeClr val="tx1"/>
                          </a:solidFill>
                          <a:effectLst/>
                          <a:cs typeface="B Nazanin" pitchFamily="2" charset="-78"/>
                        </a:rPr>
                        <a:t>=</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7118">
                <a:tc>
                  <a:txBody>
                    <a:bodyPr/>
                    <a:lstStyle/>
                    <a:p>
                      <a:pPr marL="457200" algn="ctr">
                        <a:lnSpc>
                          <a:spcPct val="115000"/>
                        </a:lnSpc>
                        <a:spcAft>
                          <a:spcPts val="0"/>
                        </a:spcAft>
                      </a:pPr>
                      <a:r>
                        <a:rPr lang="en-US" sz="1600">
                          <a:solidFill>
                            <a:schemeClr val="tx1"/>
                          </a:solidFill>
                          <a:effectLst/>
                          <a:cs typeface="B Nazanin" pitchFamily="2" charset="-78"/>
                        </a:rPr>
                        <a:t>G-Join</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457200" algn="ctr">
                        <a:lnSpc>
                          <a:spcPct val="115000"/>
                        </a:lnSpc>
                        <a:spcAft>
                          <a:spcPts val="0"/>
                        </a:spcAft>
                      </a:pPr>
                      <a:r>
                        <a:rPr lang="fa-IR" sz="1600">
                          <a:solidFill>
                            <a:schemeClr val="tx1"/>
                          </a:solidFill>
                          <a:effectLst/>
                          <a:cs typeface="B Nazanin" pitchFamily="2" charset="-78"/>
                        </a:rPr>
                        <a:t>پیوند به شرط بزرگتر</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57200" algn="ctr">
                        <a:lnSpc>
                          <a:spcPct val="115000"/>
                        </a:lnSpc>
                        <a:spcAft>
                          <a:spcPts val="0"/>
                        </a:spcAft>
                      </a:pPr>
                      <a:r>
                        <a:rPr lang="en-US" sz="1600" dirty="0">
                          <a:solidFill>
                            <a:schemeClr val="tx1"/>
                          </a:solidFill>
                          <a:effectLst/>
                          <a:cs typeface="B Nazanin" pitchFamily="2" charset="-78"/>
                        </a:rPr>
                        <a:t>&gt; </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7118">
                <a:tc>
                  <a:txBody>
                    <a:bodyPr/>
                    <a:lstStyle/>
                    <a:p>
                      <a:pPr marL="457200" algn="ctr">
                        <a:lnSpc>
                          <a:spcPct val="115000"/>
                        </a:lnSpc>
                        <a:spcAft>
                          <a:spcPts val="0"/>
                        </a:spcAft>
                      </a:pPr>
                      <a:r>
                        <a:rPr lang="en-US" sz="1600">
                          <a:solidFill>
                            <a:schemeClr val="tx1"/>
                          </a:solidFill>
                          <a:effectLst/>
                          <a:cs typeface="B Nazanin" pitchFamily="2" charset="-78"/>
                        </a:rPr>
                        <a:t>L-Join</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457200" algn="ctr">
                        <a:lnSpc>
                          <a:spcPct val="115000"/>
                        </a:lnSpc>
                        <a:spcAft>
                          <a:spcPts val="0"/>
                        </a:spcAft>
                      </a:pPr>
                      <a:r>
                        <a:rPr lang="fa-IR" sz="1600">
                          <a:solidFill>
                            <a:schemeClr val="tx1"/>
                          </a:solidFill>
                          <a:effectLst/>
                          <a:cs typeface="B Nazanin" pitchFamily="2" charset="-78"/>
                        </a:rPr>
                        <a:t>پبوند به شرط کوچکتر</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57200" algn="ctr">
                        <a:lnSpc>
                          <a:spcPct val="115000"/>
                        </a:lnSpc>
                        <a:spcAft>
                          <a:spcPts val="0"/>
                        </a:spcAft>
                      </a:pPr>
                      <a:r>
                        <a:rPr lang="en-US" sz="1600" dirty="0">
                          <a:solidFill>
                            <a:schemeClr val="tx1"/>
                          </a:solidFill>
                          <a:effectLst/>
                          <a:cs typeface="B Nazanin" pitchFamily="2" charset="-78"/>
                        </a:rPr>
                        <a:t>&lt; </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7118">
                <a:tc>
                  <a:txBody>
                    <a:bodyPr/>
                    <a:lstStyle/>
                    <a:p>
                      <a:pPr marL="457200" algn="ctr">
                        <a:lnSpc>
                          <a:spcPct val="115000"/>
                        </a:lnSpc>
                        <a:spcAft>
                          <a:spcPts val="0"/>
                        </a:spcAft>
                      </a:pPr>
                      <a:r>
                        <a:rPr lang="en-US" sz="1600">
                          <a:solidFill>
                            <a:schemeClr val="tx1"/>
                          </a:solidFill>
                          <a:effectLst/>
                          <a:cs typeface="B Nazanin" pitchFamily="2" charset="-78"/>
                        </a:rPr>
                        <a:t>GE-Join</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457200" algn="ctr">
                        <a:lnSpc>
                          <a:spcPct val="115000"/>
                        </a:lnSpc>
                        <a:spcAft>
                          <a:spcPts val="0"/>
                        </a:spcAft>
                      </a:pPr>
                      <a:r>
                        <a:rPr lang="fa-IR" sz="1600" dirty="0">
                          <a:solidFill>
                            <a:schemeClr val="tx1"/>
                          </a:solidFill>
                          <a:effectLst/>
                          <a:cs typeface="B Nazanin" pitchFamily="2" charset="-78"/>
                        </a:rPr>
                        <a:t>پیوند به شرط بزرگتر یا مساوی</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57200" algn="ctr">
                        <a:lnSpc>
                          <a:spcPct val="115000"/>
                        </a:lnSpc>
                        <a:spcAft>
                          <a:spcPts val="0"/>
                        </a:spcAft>
                      </a:pPr>
                      <a:r>
                        <a:rPr lang="en-US" sz="1600">
                          <a:solidFill>
                            <a:schemeClr val="tx1"/>
                          </a:solidFill>
                          <a:effectLst/>
                          <a:cs typeface="B Nazanin" pitchFamily="2" charset="-78"/>
                        </a:rPr>
                        <a:t>≥</a:t>
                      </a:r>
                      <a:endParaRPr lang="en-US" sz="110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marL="457200" algn="ctr">
                        <a:lnSpc>
                          <a:spcPct val="115000"/>
                        </a:lnSpc>
                        <a:spcAft>
                          <a:spcPts val="0"/>
                        </a:spcAft>
                      </a:pPr>
                      <a:r>
                        <a:rPr lang="en-US" sz="1600" dirty="0">
                          <a:solidFill>
                            <a:schemeClr val="tx1"/>
                          </a:solidFill>
                          <a:effectLst/>
                          <a:cs typeface="B Nazanin" pitchFamily="2" charset="-78"/>
                        </a:rPr>
                        <a:t>LE-Join</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457200" algn="ctr">
                        <a:lnSpc>
                          <a:spcPct val="115000"/>
                        </a:lnSpc>
                        <a:spcAft>
                          <a:spcPts val="0"/>
                        </a:spcAft>
                      </a:pPr>
                      <a:r>
                        <a:rPr lang="fa-IR" sz="1600" dirty="0">
                          <a:solidFill>
                            <a:schemeClr val="tx1"/>
                          </a:solidFill>
                          <a:effectLst/>
                          <a:cs typeface="B Nazanin" pitchFamily="2" charset="-78"/>
                        </a:rPr>
                        <a:t>پبوند به شرط کوچکتر یا مساوی</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57200" algn="ctr">
                        <a:lnSpc>
                          <a:spcPct val="115000"/>
                        </a:lnSpc>
                        <a:spcAft>
                          <a:spcPts val="0"/>
                        </a:spcAft>
                      </a:pPr>
                      <a:r>
                        <a:rPr lang="en-US" sz="1600" dirty="0">
                          <a:solidFill>
                            <a:schemeClr val="tx1"/>
                          </a:solidFill>
                          <a:effectLst/>
                          <a:cs typeface="B Nazanin" pitchFamily="2" charset="-78"/>
                        </a:rPr>
                        <a:t>≤</a:t>
                      </a:r>
                      <a:endParaRPr lang="en-US" sz="1100" dirty="0">
                        <a:solidFill>
                          <a:schemeClr val="tx1"/>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71694977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1" dur="500"/>
                                        <p:tgtEl>
                                          <p:spTgt spid="3">
                                            <p:txEl>
                                              <p:pRg st="4" end="4"/>
                                            </p:txEl>
                                          </p:spTgt>
                                        </p:tgtEl>
                                      </p:cBhvr>
                                    </p:animEffect>
                                  </p:childTnLst>
                                </p:cTn>
                              </p:par>
                              <p:par>
                                <p:cTn id="22" presetID="14" presetClass="entr" presetSubtype="1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9" dur="500"/>
                                        <p:tgtEl>
                                          <p:spTgt spid="3">
                                            <p:txEl>
                                              <p:pRg st="6" end="6"/>
                                            </p:txEl>
                                          </p:spTgt>
                                        </p:tgtEl>
                                      </p:cBhvr>
                                    </p:animEffect>
                                  </p:childTnLst>
                                </p:cTn>
                              </p:par>
                              <p:par>
                                <p:cTn id="30" presetID="14" presetClass="entr" presetSubtype="1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randombar(horizontal)">
                                      <p:cBhvr>
                                        <p:cTn id="32" dur="500"/>
                                        <p:tgtEl>
                                          <p:spTgt spid="3">
                                            <p:txEl>
                                              <p:pRg st="7" end="7"/>
                                            </p:txEl>
                                          </p:spTgt>
                                        </p:tgtEl>
                                      </p:cBhvr>
                                    </p:animEffect>
                                  </p:childTnLst>
                                </p:cTn>
                              </p:par>
                            </p:childTnLst>
                          </p:cTn>
                        </p:par>
                        <p:par>
                          <p:cTn id="33" fill="hold">
                            <p:stCondLst>
                              <p:cond delay="500"/>
                            </p:stCondLst>
                            <p:childTnLst>
                              <p:par>
                                <p:cTn id="34" presetID="53" presetClass="entr" presetSubtype="16"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685800"/>
            <a:ext cx="7543800" cy="5410200"/>
          </a:xfrm>
        </p:spPr>
        <p:txBody>
          <a:bodyPr>
            <a:normAutofit lnSpcReduction="10000"/>
          </a:bodyPr>
          <a:lstStyle/>
          <a:p>
            <a:pPr marL="0" indent="0">
              <a:buNone/>
            </a:pPr>
            <a:r>
              <a:rPr lang="fa-IR" b="1" u="sng" dirty="0"/>
              <a:t>مثال 17: </a:t>
            </a:r>
            <a:endParaRPr lang="fa-IR" b="1" u="sng" dirty="0" smtClean="0"/>
          </a:p>
          <a:p>
            <a:pPr marL="320040" lvl="1" indent="0">
              <a:buNone/>
            </a:pPr>
            <a:r>
              <a:rPr lang="fa-IR" b="1" dirty="0" smtClean="0">
                <a:solidFill>
                  <a:schemeClr val="accent1">
                    <a:lumMod val="75000"/>
                  </a:schemeClr>
                </a:solidFill>
              </a:rPr>
              <a:t>دو </a:t>
            </a:r>
            <a:r>
              <a:rPr lang="fa-IR" b="1" dirty="0">
                <a:solidFill>
                  <a:schemeClr val="accent1">
                    <a:lumMod val="75000"/>
                  </a:schemeClr>
                </a:solidFill>
              </a:rPr>
              <a:t>دستور زیر معادل یکدیگرند:</a:t>
            </a:r>
            <a:endParaRPr lang="en-US" b="1" dirty="0">
              <a:solidFill>
                <a:schemeClr val="accent1">
                  <a:lumMod val="75000"/>
                </a:schemeClr>
              </a:solidFill>
            </a:endParaRPr>
          </a:p>
          <a:p>
            <a:pPr marL="0" indent="0" algn="l">
              <a:buNone/>
            </a:pPr>
            <a:r>
              <a:rPr lang="en-US" b="1" dirty="0">
                <a:solidFill>
                  <a:schemeClr val="accent1">
                    <a:lumMod val="75000"/>
                  </a:schemeClr>
                </a:solidFill>
              </a:rPr>
              <a:t>(S  TIMES  P)  where </a:t>
            </a:r>
            <a:r>
              <a:rPr lang="en-US" b="1" dirty="0" err="1">
                <a:solidFill>
                  <a:schemeClr val="accent1">
                    <a:lumMod val="75000"/>
                  </a:schemeClr>
                </a:solidFill>
              </a:rPr>
              <a:t>S.city</a:t>
            </a:r>
            <a:r>
              <a:rPr lang="en-US" b="1" dirty="0">
                <a:solidFill>
                  <a:schemeClr val="accent1">
                    <a:lumMod val="75000"/>
                  </a:schemeClr>
                </a:solidFill>
              </a:rPr>
              <a:t> ≥ </a:t>
            </a:r>
            <a:r>
              <a:rPr lang="en-US" b="1" dirty="0" err="1">
                <a:solidFill>
                  <a:schemeClr val="accent1">
                    <a:lumMod val="75000"/>
                  </a:schemeClr>
                </a:solidFill>
              </a:rPr>
              <a:t>P.city</a:t>
            </a:r>
            <a:endParaRPr lang="en-US" b="1" dirty="0">
              <a:solidFill>
                <a:schemeClr val="accent1">
                  <a:lumMod val="75000"/>
                </a:schemeClr>
              </a:solidFill>
            </a:endParaRPr>
          </a:p>
          <a:p>
            <a:pPr marL="0" indent="0" algn="l">
              <a:buNone/>
            </a:pPr>
            <a:endParaRPr lang="en-US" b="1" dirty="0" smtClean="0">
              <a:solidFill>
                <a:schemeClr val="accent1">
                  <a:lumMod val="75000"/>
                </a:schemeClr>
              </a:solidFill>
            </a:endParaRPr>
          </a:p>
          <a:p>
            <a:pPr marL="0" indent="0" algn="l">
              <a:buNone/>
            </a:pPr>
            <a:endParaRPr lang="en-US" b="1" dirty="0" smtClean="0">
              <a:solidFill>
                <a:schemeClr val="accent1">
                  <a:lumMod val="75000"/>
                </a:schemeClr>
              </a:solidFill>
            </a:endParaRPr>
          </a:p>
          <a:p>
            <a:pPr marL="0" indent="0" algn="ctr">
              <a:buNone/>
            </a:pPr>
            <a:r>
              <a:rPr lang="en-US" b="1" dirty="0" smtClean="0">
                <a:solidFill>
                  <a:schemeClr val="accent1">
                    <a:lumMod val="75000"/>
                  </a:schemeClr>
                </a:solidFill>
              </a:rPr>
              <a:t>  S   </a:t>
            </a:r>
            <a:r>
              <a:rPr lang="en-US" b="1" dirty="0">
                <a:solidFill>
                  <a:schemeClr val="accent1">
                    <a:lumMod val="75000"/>
                  </a:schemeClr>
                </a:solidFill>
              </a:rPr>
              <a:t>GE-join  </a:t>
            </a:r>
            <a:r>
              <a:rPr lang="en-US" b="1" dirty="0" smtClean="0">
                <a:solidFill>
                  <a:schemeClr val="accent1">
                    <a:lumMod val="75000"/>
                  </a:schemeClr>
                </a:solidFill>
              </a:rPr>
              <a:t>P                                      </a:t>
            </a:r>
            <a:endParaRPr lang="en-US" b="1" dirty="0">
              <a:solidFill>
                <a:schemeClr val="accent1">
                  <a:lumMod val="75000"/>
                </a:schemeClr>
              </a:solidFill>
            </a:endParaRPr>
          </a:p>
          <a:p>
            <a:pPr marL="0" indent="0">
              <a:buNone/>
            </a:pPr>
            <a:r>
              <a:rPr lang="fa-IR" b="1" u="sng" dirty="0"/>
              <a:t>تذکر4: </a:t>
            </a:r>
            <a:endParaRPr lang="fa-IR" b="1" u="sng" dirty="0" smtClean="0"/>
          </a:p>
          <a:p>
            <a:r>
              <a:rPr lang="fa-IR" dirty="0" smtClean="0"/>
              <a:t>عبارت </a:t>
            </a:r>
            <a:r>
              <a:rPr lang="en-US" dirty="0"/>
              <a:t>S Join P</a:t>
            </a:r>
            <a:r>
              <a:rPr lang="fa-IR" dirty="0"/>
              <a:t> هم ارز عبارت پیچیده زیر است:</a:t>
            </a:r>
            <a:endParaRPr lang="en-US" dirty="0"/>
          </a:p>
          <a:p>
            <a:pPr marL="0" indent="0" algn="l" rtl="0">
              <a:buNone/>
            </a:pPr>
            <a:r>
              <a:rPr lang="en-US" sz="3600" dirty="0">
                <a:solidFill>
                  <a:srgbClr val="00B050"/>
                </a:solidFill>
              </a:rPr>
              <a:t>(</a:t>
            </a:r>
            <a:r>
              <a:rPr lang="en-US" dirty="0"/>
              <a:t> </a:t>
            </a:r>
            <a:r>
              <a:rPr lang="en-US" dirty="0">
                <a:solidFill>
                  <a:schemeClr val="accent6">
                    <a:lumMod val="75000"/>
                  </a:schemeClr>
                </a:solidFill>
              </a:rPr>
              <a:t>(</a:t>
            </a:r>
            <a:r>
              <a:rPr lang="en-US" dirty="0"/>
              <a:t>S TIMES </a:t>
            </a:r>
            <a:r>
              <a:rPr lang="en-US" dirty="0">
                <a:solidFill>
                  <a:schemeClr val="accent1">
                    <a:lumMod val="75000"/>
                  </a:schemeClr>
                </a:solidFill>
              </a:rPr>
              <a:t>( P  RENAME  CITY  AS  PCITY) </a:t>
            </a:r>
            <a:r>
              <a:rPr lang="en-US" dirty="0">
                <a:solidFill>
                  <a:schemeClr val="accent6">
                    <a:lumMod val="75000"/>
                  </a:schemeClr>
                </a:solidFill>
              </a:rPr>
              <a:t>)</a:t>
            </a:r>
          </a:p>
          <a:p>
            <a:pPr marL="0" indent="0" algn="l" rtl="0">
              <a:buNone/>
            </a:pPr>
            <a:r>
              <a:rPr lang="en-US" dirty="0"/>
              <a:t>	WHERE  CITY=PCITY </a:t>
            </a:r>
            <a:r>
              <a:rPr lang="en-US" sz="3600" dirty="0">
                <a:solidFill>
                  <a:srgbClr val="00B050"/>
                </a:solidFill>
              </a:rPr>
              <a:t>)</a:t>
            </a:r>
            <a:r>
              <a:rPr lang="en-US" dirty="0"/>
              <a:t>  </a:t>
            </a:r>
            <a:r>
              <a:rPr lang="en-US" dirty="0" smtClean="0"/>
              <a:t>{ALL </a:t>
            </a:r>
            <a:r>
              <a:rPr lang="en-US" dirty="0"/>
              <a:t>BUT PCITY</a:t>
            </a:r>
            <a:r>
              <a:rPr lang="en-US" dirty="0" smtClean="0"/>
              <a:t>}</a:t>
            </a:r>
            <a:endParaRPr lang="fa-IR" dirty="0" smtClean="0"/>
          </a:p>
          <a:p>
            <a:pPr marL="0" indent="0" algn="l" rtl="0">
              <a:buNone/>
            </a:pPr>
            <a:endParaRPr lang="en-US" dirty="0"/>
          </a:p>
          <a:p>
            <a:pPr marL="0" indent="0">
              <a:buNone/>
            </a:pPr>
            <a:r>
              <a:rPr lang="en-US" dirty="0" smtClean="0"/>
              <a:t>Rename</a:t>
            </a:r>
            <a:r>
              <a:rPr lang="fa-IR" dirty="0" smtClean="0"/>
              <a:t> </a:t>
            </a:r>
            <a:r>
              <a:rPr lang="fa-IR" dirty="0"/>
              <a:t>برای تغییر نام است که جلوتر شرح می دهیم.</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42</a:t>
            </a:fld>
            <a:endParaRPr lang="en-US"/>
          </a:p>
        </p:txBody>
      </p:sp>
      <p:sp>
        <p:nvSpPr>
          <p:cNvPr id="5" name="Up-Down Arrow 4"/>
          <p:cNvSpPr/>
          <p:nvPr/>
        </p:nvSpPr>
        <p:spPr>
          <a:xfrm>
            <a:off x="2971800" y="1905000"/>
            <a:ext cx="228600" cy="5334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10058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7" dur="500"/>
                                        <p:tgtEl>
                                          <p:spTgt spid="3">
                                            <p:txEl>
                                              <p:pRg st="6" end="6"/>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7" end="7"/>
                                            </p:txEl>
                                          </p:spTgt>
                                        </p:tgtEl>
                                        <p:attrNameLst>
                                          <p:attrName>style.visibility</p:attrName>
                                        </p:attrNameLst>
                                      </p:cBhvr>
                                      <p:to>
                                        <p:strVal val="visible"/>
                                      </p:to>
                                    </p:set>
                                    <p:animEffect transition="in" filter="randombar(horizontal)">
                                      <p:cBhvr>
                                        <p:cTn id="10" dur="500"/>
                                        <p:tgtEl>
                                          <p:spTgt spid="3">
                                            <p:txEl>
                                              <p:pRg st="7" end="7"/>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Effect transition="in" filter="randombar(horizontal)">
                                      <p:cBhvr>
                                        <p:cTn id="13" dur="500"/>
                                        <p:tgtEl>
                                          <p:spTgt spid="3">
                                            <p:txEl>
                                              <p:pRg st="8" end="8"/>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3">
                                            <p:txEl>
                                              <p:pRg st="9" end="9"/>
                                            </p:txEl>
                                          </p:spTgt>
                                        </p:tgtEl>
                                        <p:attrNameLst>
                                          <p:attrName>style.visibility</p:attrName>
                                        </p:attrNameLst>
                                      </p:cBhvr>
                                      <p:to>
                                        <p:strVal val="visible"/>
                                      </p:to>
                                    </p:set>
                                    <p:animEffect transition="in" filter="randombar(horizontal)">
                                      <p:cBhvr>
                                        <p:cTn id="16" dur="500"/>
                                        <p:tgtEl>
                                          <p:spTgt spid="3">
                                            <p:txEl>
                                              <p:pRg st="9" end="9"/>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19"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3600" dirty="0"/>
              <a:t>عملگر نیم پیوند (</a:t>
            </a:r>
            <a:r>
              <a:rPr lang="en-US" sz="3600" dirty="0"/>
              <a:t>semi-join</a:t>
            </a:r>
            <a:r>
              <a:rPr lang="fa-IR" sz="3600" dirty="0"/>
              <a:t> یا شبه الحاقی)</a:t>
            </a:r>
            <a:endParaRPr lang="en-US" sz="3600" dirty="0"/>
          </a:p>
        </p:txBody>
      </p:sp>
      <p:sp>
        <p:nvSpPr>
          <p:cNvPr id="3" name="Content Placeholder 2"/>
          <p:cNvSpPr>
            <a:spLocks noGrp="1"/>
          </p:cNvSpPr>
          <p:nvPr>
            <p:ph idx="1"/>
          </p:nvPr>
        </p:nvSpPr>
        <p:spPr/>
        <p:txBody>
          <a:bodyPr/>
          <a:lstStyle/>
          <a:p>
            <a:r>
              <a:rPr lang="fa-IR" dirty="0" smtClean="0"/>
              <a:t>این </a:t>
            </a:r>
            <a:r>
              <a:rPr lang="fa-IR" dirty="0"/>
              <a:t>عملگر مشابه پیوند طبیعی است با این تفاوت که فقط </a:t>
            </a:r>
            <a:r>
              <a:rPr lang="fa-IR" dirty="0" smtClean="0"/>
              <a:t>ستون های</a:t>
            </a:r>
            <a:r>
              <a:rPr lang="fa-IR" dirty="0"/>
              <a:t> جدول</a:t>
            </a:r>
            <a:r>
              <a:rPr lang="fa-IR" dirty="0" smtClean="0"/>
              <a:t> </a:t>
            </a:r>
            <a:r>
              <a:rPr lang="fa-IR" dirty="0"/>
              <a:t>اول </a:t>
            </a:r>
            <a:r>
              <a:rPr lang="fa-IR" dirty="0" smtClean="0"/>
              <a:t>را </a:t>
            </a:r>
            <a:r>
              <a:rPr lang="fa-IR" dirty="0"/>
              <a:t>می دهد. بعضی </a:t>
            </a:r>
            <a:r>
              <a:rPr lang="fa-IR" dirty="0" smtClean="0"/>
              <a:t>کتاب ها </a:t>
            </a:r>
            <a:r>
              <a:rPr lang="fa-IR" dirty="0"/>
              <a:t>این عملگر را با نماد </a:t>
            </a:r>
            <a:r>
              <a:rPr lang="fa-IR" dirty="0" smtClean="0"/>
              <a:t> </a:t>
            </a:r>
            <a:r>
              <a:rPr lang="en-US" dirty="0" smtClean="0"/>
              <a:t>⋉ </a:t>
            </a:r>
            <a:r>
              <a:rPr lang="fa-IR" dirty="0" smtClean="0"/>
              <a:t>   نشان </a:t>
            </a:r>
            <a:r>
              <a:rPr lang="fa-IR" dirty="0"/>
              <a:t>داده اند و بعضی دیگر از نماد </a:t>
            </a:r>
            <a:r>
              <a:rPr lang="en-US" dirty="0"/>
              <a:t>SEMIJOIN</a:t>
            </a:r>
            <a:r>
              <a:rPr lang="fa-IR" dirty="0"/>
              <a:t> استفاده کرده اند.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43</a:t>
            </a:fld>
            <a:endParaRPr lang="en-US"/>
          </a:p>
        </p:txBody>
      </p:sp>
    </p:spTree>
    <p:extLst>
      <p:ext uri="{BB962C8B-B14F-4D97-AF65-F5344CB8AC3E}">
        <p14:creationId xmlns:p14="http://schemas.microsoft.com/office/powerpoint/2010/main" val="201423449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3600" dirty="0"/>
              <a:t>عملگر نیم پیوند (</a:t>
            </a:r>
            <a:r>
              <a:rPr lang="en-US" sz="3600" dirty="0"/>
              <a:t>semi-join</a:t>
            </a:r>
            <a:r>
              <a:rPr lang="fa-IR" sz="3600" dirty="0"/>
              <a:t> یا شبه الحاقی)</a:t>
            </a:r>
            <a:endParaRPr lang="en-US" sz="3600" dirty="0"/>
          </a:p>
        </p:txBody>
      </p:sp>
      <p:sp>
        <p:nvSpPr>
          <p:cNvPr id="3" name="Content Placeholder 2"/>
          <p:cNvSpPr>
            <a:spLocks noGrp="1"/>
          </p:cNvSpPr>
          <p:nvPr>
            <p:ph idx="1"/>
          </p:nvPr>
        </p:nvSpPr>
        <p:spPr>
          <a:xfrm>
            <a:off x="2971800" y="1676400"/>
            <a:ext cx="5334000" cy="4419600"/>
          </a:xfrm>
        </p:spPr>
        <p:txBody>
          <a:bodyPr/>
          <a:lstStyle/>
          <a:p>
            <a:pPr marL="0" indent="0">
              <a:buNone/>
            </a:pPr>
            <a:r>
              <a:rPr lang="fa-IR" b="1" u="sng" dirty="0"/>
              <a:t>مثال: </a:t>
            </a:r>
            <a:endParaRPr lang="fa-IR" b="1" u="sng" dirty="0" smtClean="0"/>
          </a:p>
          <a:p>
            <a:pPr marL="320040" lvl="1" indent="0">
              <a:buNone/>
            </a:pPr>
            <a:r>
              <a:rPr lang="fa-IR" b="1" dirty="0" smtClean="0">
                <a:solidFill>
                  <a:schemeClr val="accent1">
                    <a:lumMod val="75000"/>
                  </a:schemeClr>
                </a:solidFill>
              </a:rPr>
              <a:t>مشخصات </a:t>
            </a:r>
            <a:r>
              <a:rPr lang="fa-IR" b="1" dirty="0">
                <a:solidFill>
                  <a:schemeClr val="accent1">
                    <a:lumMod val="75000"/>
                  </a:schemeClr>
                </a:solidFill>
              </a:rPr>
              <a:t>قطعاتی را بدست آورید که در تهران تهیه شده و تعداد </a:t>
            </a:r>
            <a:r>
              <a:rPr lang="fa-IR" b="1" dirty="0" smtClean="0">
                <a:solidFill>
                  <a:schemeClr val="accent1">
                    <a:lumMod val="75000"/>
                  </a:schemeClr>
                </a:solidFill>
              </a:rPr>
              <a:t>آن ها </a:t>
            </a:r>
            <a:r>
              <a:rPr lang="fa-IR" b="1" dirty="0">
                <a:solidFill>
                  <a:schemeClr val="accent1">
                    <a:lumMod val="75000"/>
                  </a:schemeClr>
                </a:solidFill>
              </a:rPr>
              <a:t>از 200 بیشتر باشد</a:t>
            </a:r>
            <a:r>
              <a:rPr lang="fa-IR" b="1" dirty="0" smtClean="0">
                <a:solidFill>
                  <a:schemeClr val="accent1">
                    <a:lumMod val="75000"/>
                  </a:schemeClr>
                </a:solidFill>
              </a:rPr>
              <a:t>.</a:t>
            </a:r>
          </a:p>
          <a:p>
            <a:pPr marL="320040" lvl="1" indent="0">
              <a:buNone/>
            </a:pPr>
            <a:endParaRPr lang="en-US" b="1" dirty="0">
              <a:solidFill>
                <a:schemeClr val="accent1">
                  <a:lumMod val="75000"/>
                </a:schemeClr>
              </a:solidFill>
            </a:endParaRPr>
          </a:p>
          <a:p>
            <a:pPr marL="0" indent="0" algn="ctr" rtl="0">
              <a:buNone/>
            </a:pPr>
            <a:r>
              <a:rPr lang="en-US" dirty="0"/>
              <a:t>(</a:t>
            </a:r>
            <a:r>
              <a:rPr lang="en-US" dirty="0">
                <a:sym typeface="Symbol"/>
              </a:rPr>
              <a:t></a:t>
            </a:r>
            <a:r>
              <a:rPr lang="en-US" baseline="-25000" dirty="0"/>
              <a:t>city=’</a:t>
            </a:r>
            <a:r>
              <a:rPr lang="fa-IR" baseline="-25000" dirty="0"/>
              <a:t>تهران</a:t>
            </a:r>
            <a:r>
              <a:rPr lang="en-US" baseline="-25000" dirty="0"/>
              <a:t>’</a:t>
            </a:r>
            <a:r>
              <a:rPr lang="en-US" dirty="0"/>
              <a:t> (P)) ⋉  (</a:t>
            </a:r>
            <a:r>
              <a:rPr lang="en-US" sz="3200" dirty="0">
                <a:sym typeface="Symbol"/>
              </a:rPr>
              <a:t></a:t>
            </a:r>
            <a:r>
              <a:rPr lang="en-US" baseline="-25000" dirty="0" err="1"/>
              <a:t>qty</a:t>
            </a:r>
            <a:r>
              <a:rPr lang="en-US" baseline="-25000" dirty="0"/>
              <a:t>&gt;200</a:t>
            </a:r>
            <a:r>
              <a:rPr lang="en-US" dirty="0"/>
              <a:t>(SP))</a:t>
            </a:r>
          </a:p>
          <a:p>
            <a:endParaRPr lang="fa-IR" dirty="0" smtClean="0"/>
          </a:p>
          <a:p>
            <a:endParaRPr lang="fa-IR" dirty="0"/>
          </a:p>
          <a:p>
            <a:pPr marL="0" indent="0">
              <a:buNone/>
            </a:pPr>
            <a:r>
              <a:rPr lang="fa-IR" dirty="0" smtClean="0"/>
              <a:t>خروجی</a:t>
            </a:r>
            <a:r>
              <a:rPr lang="fa-IR" dirty="0"/>
              <a:t>:				</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44</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894805237"/>
              </p:ext>
            </p:extLst>
          </p:nvPr>
        </p:nvGraphicFramePr>
        <p:xfrm>
          <a:off x="4419600" y="5105400"/>
          <a:ext cx="2560320" cy="560832"/>
        </p:xfrm>
        <a:graphic>
          <a:graphicData uri="http://schemas.openxmlformats.org/drawingml/2006/table">
            <a:tbl>
              <a:tblPr rtl="1" firstRow="1" firstCol="1" bandRow="1">
                <a:tableStyleId>{5C22544A-7EE6-4342-B048-85BDC9FD1C3A}</a:tableStyleId>
              </a:tblPr>
              <a:tblGrid>
                <a:gridCol w="640080"/>
                <a:gridCol w="640080"/>
                <a:gridCol w="640080"/>
                <a:gridCol w="640080"/>
              </a:tblGrid>
              <a:tr h="0">
                <a:tc>
                  <a:txBody>
                    <a:bodyPr/>
                    <a:lstStyle/>
                    <a:p>
                      <a:pPr algn="r" rtl="1">
                        <a:lnSpc>
                          <a:spcPct val="115000"/>
                        </a:lnSpc>
                        <a:spcAft>
                          <a:spcPts val="0"/>
                        </a:spcAft>
                      </a:pPr>
                      <a:r>
                        <a:rPr lang="en-US" sz="1600" b="1" dirty="0">
                          <a:solidFill>
                            <a:schemeClr val="accent1">
                              <a:lumMod val="75000"/>
                            </a:schemeClr>
                          </a:solidFill>
                          <a:effectLst/>
                          <a:cs typeface="B Nazanin" pitchFamily="2" charset="-78"/>
                        </a:rPr>
                        <a:t>city</a:t>
                      </a:r>
                      <a:endParaRPr lang="en-US" sz="1100" b="1" dirty="0">
                        <a:solidFill>
                          <a:schemeClr val="accent1">
                            <a:lumMod val="75000"/>
                          </a:schemeClr>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r" rtl="1">
                        <a:lnSpc>
                          <a:spcPct val="115000"/>
                        </a:lnSpc>
                        <a:spcAft>
                          <a:spcPts val="0"/>
                        </a:spcAft>
                      </a:pPr>
                      <a:r>
                        <a:rPr lang="en-US" sz="1600" b="1" dirty="0">
                          <a:solidFill>
                            <a:schemeClr val="accent1">
                              <a:lumMod val="75000"/>
                            </a:schemeClr>
                          </a:solidFill>
                          <a:effectLst/>
                          <a:cs typeface="B Nazanin" pitchFamily="2" charset="-78"/>
                        </a:rPr>
                        <a:t>type</a:t>
                      </a:r>
                      <a:endParaRPr lang="en-US" sz="1100" b="1" dirty="0">
                        <a:solidFill>
                          <a:schemeClr val="accent1">
                            <a:lumMod val="75000"/>
                          </a:schemeClr>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r" rtl="1">
                        <a:lnSpc>
                          <a:spcPct val="115000"/>
                        </a:lnSpc>
                        <a:spcAft>
                          <a:spcPts val="0"/>
                        </a:spcAft>
                      </a:pPr>
                      <a:r>
                        <a:rPr lang="en-US" sz="1600" b="1" dirty="0">
                          <a:solidFill>
                            <a:schemeClr val="accent1">
                              <a:lumMod val="75000"/>
                            </a:schemeClr>
                          </a:solidFill>
                          <a:effectLst/>
                          <a:cs typeface="B Nazanin" pitchFamily="2" charset="-78"/>
                        </a:rPr>
                        <a:t>color</a:t>
                      </a:r>
                      <a:endParaRPr lang="en-US" sz="1100" b="1" dirty="0">
                        <a:solidFill>
                          <a:schemeClr val="accent1">
                            <a:lumMod val="75000"/>
                          </a:schemeClr>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r" rtl="1">
                        <a:lnSpc>
                          <a:spcPct val="115000"/>
                        </a:lnSpc>
                        <a:spcAft>
                          <a:spcPts val="0"/>
                        </a:spcAft>
                      </a:pPr>
                      <a:r>
                        <a:rPr lang="en-US" sz="1600" b="1" dirty="0">
                          <a:solidFill>
                            <a:schemeClr val="accent1">
                              <a:lumMod val="75000"/>
                            </a:schemeClr>
                          </a:solidFill>
                          <a:effectLst/>
                          <a:cs typeface="B Nazanin" pitchFamily="2" charset="-78"/>
                        </a:rPr>
                        <a:t>P#</a:t>
                      </a:r>
                      <a:endParaRPr lang="en-US" sz="1100" b="1" dirty="0">
                        <a:solidFill>
                          <a:schemeClr val="accent1">
                            <a:lumMod val="75000"/>
                          </a:schemeClr>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r>
              <a:tr h="0">
                <a:tc>
                  <a:txBody>
                    <a:bodyPr/>
                    <a:lstStyle/>
                    <a:p>
                      <a:pPr algn="r" rtl="1">
                        <a:lnSpc>
                          <a:spcPct val="115000"/>
                        </a:lnSpc>
                        <a:spcAft>
                          <a:spcPts val="0"/>
                        </a:spcAft>
                      </a:pPr>
                      <a:r>
                        <a:rPr lang="fa-IR" sz="1600" b="1">
                          <a:solidFill>
                            <a:schemeClr val="accent1">
                              <a:lumMod val="75000"/>
                            </a:schemeClr>
                          </a:solidFill>
                          <a:effectLst/>
                          <a:cs typeface="B Nazanin" pitchFamily="2" charset="-78"/>
                        </a:rPr>
                        <a:t>تهران</a:t>
                      </a:r>
                      <a:endParaRPr lang="en-US" sz="1100" b="1">
                        <a:solidFill>
                          <a:schemeClr val="accent1">
                            <a:lumMod val="75000"/>
                          </a:schemeClr>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rtl="1">
                        <a:lnSpc>
                          <a:spcPct val="115000"/>
                        </a:lnSpc>
                        <a:spcAft>
                          <a:spcPts val="0"/>
                        </a:spcAft>
                      </a:pPr>
                      <a:r>
                        <a:rPr lang="fa-IR" sz="1600" b="1">
                          <a:solidFill>
                            <a:schemeClr val="accent1">
                              <a:lumMod val="75000"/>
                            </a:schemeClr>
                          </a:solidFill>
                          <a:effectLst/>
                          <a:cs typeface="B Nazanin" pitchFamily="2" charset="-78"/>
                        </a:rPr>
                        <a:t>آهن</a:t>
                      </a:r>
                      <a:endParaRPr lang="en-US" sz="1100" b="1">
                        <a:solidFill>
                          <a:schemeClr val="accent1">
                            <a:lumMod val="75000"/>
                          </a:schemeClr>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rtl="1">
                        <a:lnSpc>
                          <a:spcPct val="115000"/>
                        </a:lnSpc>
                        <a:spcAft>
                          <a:spcPts val="0"/>
                        </a:spcAft>
                      </a:pPr>
                      <a:r>
                        <a:rPr lang="fa-IR" sz="1600" b="1" dirty="0">
                          <a:solidFill>
                            <a:schemeClr val="accent1">
                              <a:lumMod val="75000"/>
                            </a:schemeClr>
                          </a:solidFill>
                          <a:effectLst/>
                          <a:cs typeface="B Nazanin" pitchFamily="2" charset="-78"/>
                        </a:rPr>
                        <a:t>قرمز</a:t>
                      </a:r>
                      <a:endParaRPr lang="en-US" sz="1100" b="1" dirty="0">
                        <a:solidFill>
                          <a:schemeClr val="accent1">
                            <a:lumMod val="75000"/>
                          </a:schemeClr>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rtl="1">
                        <a:lnSpc>
                          <a:spcPct val="115000"/>
                        </a:lnSpc>
                        <a:spcAft>
                          <a:spcPts val="0"/>
                        </a:spcAft>
                      </a:pPr>
                      <a:r>
                        <a:rPr lang="en-US" sz="1600" b="1" dirty="0">
                          <a:solidFill>
                            <a:schemeClr val="accent1">
                              <a:lumMod val="75000"/>
                            </a:schemeClr>
                          </a:solidFill>
                          <a:effectLst/>
                          <a:cs typeface="B Nazanin" pitchFamily="2" charset="-78"/>
                        </a:rPr>
                        <a:t>P1</a:t>
                      </a:r>
                      <a:endParaRPr lang="en-US" sz="1100" b="1" dirty="0">
                        <a:solidFill>
                          <a:schemeClr val="accent1">
                            <a:lumMod val="75000"/>
                          </a:schemeClr>
                        </a:solidFill>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676400"/>
            <a:ext cx="2562225" cy="2047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886200"/>
            <a:ext cx="1800225" cy="278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9518887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7" dur="500"/>
                                        <p:tgtEl>
                                          <p:spTgt spid="3">
                                            <p:txEl>
                                              <p:pRg st="6" end="6"/>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نکات:</a:t>
            </a:r>
            <a:endParaRPr lang="en-US" dirty="0"/>
          </a:p>
        </p:txBody>
      </p:sp>
      <p:sp>
        <p:nvSpPr>
          <p:cNvPr id="3" name="Content Placeholder 2"/>
          <p:cNvSpPr>
            <a:spLocks noGrp="1"/>
          </p:cNvSpPr>
          <p:nvPr>
            <p:ph idx="1"/>
          </p:nvPr>
        </p:nvSpPr>
        <p:spPr/>
        <p:txBody>
          <a:bodyPr>
            <a:normAutofit/>
          </a:bodyPr>
          <a:lstStyle/>
          <a:p>
            <a:pPr marL="0" indent="0">
              <a:buNone/>
            </a:pPr>
            <a:r>
              <a:rPr lang="fa-IR" b="1" u="sng" dirty="0"/>
              <a:t>نکته 1</a:t>
            </a:r>
            <a:r>
              <a:rPr lang="fa-IR" b="1" u="sng" dirty="0" smtClean="0"/>
              <a:t>:</a:t>
            </a:r>
          </a:p>
          <a:p>
            <a:pPr marL="320040" lvl="1" indent="0" algn="just">
              <a:buNone/>
            </a:pPr>
            <a:r>
              <a:rPr lang="fa-IR" dirty="0" smtClean="0"/>
              <a:t> </a:t>
            </a:r>
            <a:r>
              <a:rPr lang="fa-IR" dirty="0"/>
              <a:t>ممکن است تعداد سطرهای خروجی به مراتب کمتر از پیوند طبیعی باشد، زیرا با کنار رفتن چند ستون، سطرهای تکراری پدید می آیند و حذف می شوند.</a:t>
            </a:r>
            <a:endParaRPr lang="en-US" dirty="0"/>
          </a:p>
          <a:p>
            <a:pPr marL="0" indent="0">
              <a:buNone/>
            </a:pPr>
            <a:r>
              <a:rPr lang="fa-IR" b="1" u="sng" dirty="0"/>
              <a:t>نکته 2: </a:t>
            </a:r>
            <a:endParaRPr lang="fa-IR" b="1" u="sng" dirty="0" smtClean="0"/>
          </a:p>
          <a:p>
            <a:pPr marL="320040" lvl="1" indent="0" algn="just">
              <a:buNone/>
            </a:pPr>
            <a:r>
              <a:rPr lang="fa-IR" dirty="0" smtClean="0"/>
              <a:t>برخلاف </a:t>
            </a:r>
            <a:r>
              <a:rPr lang="fa-IR" dirty="0"/>
              <a:t>سایر عملگرهای این بخش، ترتیب جداول ورودی در نیم پیوند مهم است یعنی (</a:t>
            </a:r>
            <a:r>
              <a:rPr lang="en-US" dirty="0"/>
              <a:t>A⋉B≠ B⋉A</a:t>
            </a:r>
            <a:r>
              <a:rPr lang="fa-IR" dirty="0"/>
              <a:t>) چرا که همواره </a:t>
            </a:r>
            <a:r>
              <a:rPr lang="fa-IR" dirty="0" smtClean="0"/>
              <a:t>ستون های </a:t>
            </a:r>
            <a:r>
              <a:rPr lang="fa-IR" dirty="0"/>
              <a:t>جدول اول را می دهد.</a:t>
            </a:r>
            <a:endParaRPr lang="en-US" dirty="0"/>
          </a:p>
          <a:p>
            <a:pPr marL="0" indent="0">
              <a:buNone/>
            </a:pPr>
            <a:r>
              <a:rPr lang="fa-IR" b="1" u="sng" dirty="0"/>
              <a:t>نکته 3: </a:t>
            </a:r>
            <a:endParaRPr lang="fa-IR" b="1" u="sng" dirty="0" smtClean="0"/>
          </a:p>
          <a:p>
            <a:pPr marL="320040" lvl="1" indent="0" algn="just">
              <a:buNone/>
            </a:pPr>
            <a:r>
              <a:rPr lang="fa-IR" dirty="0" smtClean="0"/>
              <a:t>کاربرد </a:t>
            </a:r>
            <a:r>
              <a:rPr lang="fa-IR" dirty="0"/>
              <a:t>اصلی عملگر نیم پیوند در </a:t>
            </a:r>
            <a:r>
              <a:rPr lang="fa-IR" dirty="0" smtClean="0"/>
              <a:t>بانک های </a:t>
            </a:r>
            <a:r>
              <a:rPr lang="fa-IR" dirty="0"/>
              <a:t>نامتمرکز است. اگر جدول </a:t>
            </a:r>
            <a:r>
              <a:rPr lang="en-US" dirty="0"/>
              <a:t>A</a:t>
            </a:r>
            <a:r>
              <a:rPr lang="fa-IR" dirty="0"/>
              <a:t> در سایت اول و جدول </a:t>
            </a:r>
            <a:r>
              <a:rPr lang="en-US" dirty="0"/>
              <a:t>B</a:t>
            </a:r>
            <a:r>
              <a:rPr lang="fa-IR" dirty="0"/>
              <a:t> در سایت دوم ذخیره شده باشد و دستور </a:t>
            </a:r>
            <a:r>
              <a:rPr lang="en-US" dirty="0"/>
              <a:t>A⋉B</a:t>
            </a:r>
            <a:r>
              <a:rPr lang="fa-IR" dirty="0"/>
              <a:t> را در سایت اول صادر کنیم، </a:t>
            </a:r>
            <a:r>
              <a:rPr lang="fa-IR" dirty="0" smtClean="0"/>
              <a:t>ضمن </a:t>
            </a:r>
            <a:r>
              <a:rPr lang="fa-IR" dirty="0"/>
              <a:t>اینکه ارزش پیوند طبیعی را دارد از انتقال داده های جدول </a:t>
            </a:r>
            <a:r>
              <a:rPr lang="en-US" dirty="0"/>
              <a:t>B</a:t>
            </a:r>
            <a:r>
              <a:rPr lang="fa-IR" dirty="0"/>
              <a:t> از سایت دوم به سایت اول پرهیز می کند.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45</a:t>
            </a:fld>
            <a:endParaRPr lang="en-US"/>
          </a:p>
        </p:txBody>
      </p:sp>
    </p:spTree>
    <p:extLst>
      <p:ext uri="{BB962C8B-B14F-4D97-AF65-F5344CB8AC3E}">
        <p14:creationId xmlns:p14="http://schemas.microsoft.com/office/powerpoint/2010/main" val="312615775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anim calcmode="lin" valueType="num">
                                      <p:cBhvr>
                                        <p:cTn id="1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1000"/>
                                        <p:tgtEl>
                                          <p:spTgt spid="3">
                                            <p:txEl>
                                              <p:pRg st="3" end="3"/>
                                            </p:txEl>
                                          </p:spTgt>
                                        </p:tgtEl>
                                      </p:cBhvr>
                                    </p:animEffect>
                                    <p:anim calcmode="lin" valueType="num">
                                      <p:cBhvr>
                                        <p:cTn id="2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8"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29"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30" dur="1000"/>
                                        <p:tgtEl>
                                          <p:spTgt spid="3">
                                            <p:txEl>
                                              <p:pRg st="4" end="4"/>
                                            </p:txEl>
                                          </p:spTgt>
                                        </p:tgtEl>
                                      </p:cBhvr>
                                    </p:animEffect>
                                  </p:childTnLst>
                                </p:cTn>
                              </p:par>
                              <p:par>
                                <p:cTn id="31" presetID="31" presetClass="entr" presetSubtype="0" fill="hold"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p:cTn id="33"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4"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35"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36"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fa-IR" b="1" u="sng" dirty="0"/>
              <a:t>مثال 19: </a:t>
            </a:r>
            <a:endParaRPr lang="fa-IR" b="1" u="sng" dirty="0" smtClean="0"/>
          </a:p>
          <a:p>
            <a:pPr marL="320040" lvl="1" indent="0">
              <a:buNone/>
            </a:pPr>
            <a:r>
              <a:rPr lang="fa-IR" b="1" dirty="0" smtClean="0">
                <a:solidFill>
                  <a:schemeClr val="accent1">
                    <a:lumMod val="75000"/>
                  </a:schemeClr>
                </a:solidFill>
              </a:rPr>
              <a:t>دستور </a:t>
            </a:r>
            <a:r>
              <a:rPr lang="fa-IR" b="1" dirty="0">
                <a:solidFill>
                  <a:schemeClr val="accent1">
                    <a:lumMod val="75000"/>
                  </a:schemeClr>
                </a:solidFill>
              </a:rPr>
              <a:t>زیر </a:t>
            </a:r>
            <a:r>
              <a:rPr lang="en-US" b="1" dirty="0">
                <a:solidFill>
                  <a:schemeClr val="accent1">
                    <a:lumMod val="75000"/>
                  </a:schemeClr>
                </a:solidFill>
              </a:rPr>
              <a:t>S#</a:t>
            </a:r>
            <a:r>
              <a:rPr lang="fa-IR" b="1" dirty="0">
                <a:solidFill>
                  <a:schemeClr val="accent1">
                    <a:lumMod val="75000"/>
                  </a:schemeClr>
                </a:solidFill>
              </a:rPr>
              <a:t> ، </a:t>
            </a:r>
            <a:r>
              <a:rPr lang="en-US" b="1" dirty="0" err="1">
                <a:solidFill>
                  <a:schemeClr val="accent1">
                    <a:lumMod val="75000"/>
                  </a:schemeClr>
                </a:solidFill>
              </a:rPr>
              <a:t>Sname</a:t>
            </a:r>
            <a:r>
              <a:rPr lang="fa-IR" b="1" dirty="0">
                <a:solidFill>
                  <a:schemeClr val="accent1">
                    <a:lumMod val="75000"/>
                  </a:schemeClr>
                </a:solidFill>
              </a:rPr>
              <a:t> ، </a:t>
            </a:r>
            <a:r>
              <a:rPr lang="en-US" b="1" dirty="0">
                <a:solidFill>
                  <a:schemeClr val="accent1">
                    <a:lumMod val="75000"/>
                  </a:schemeClr>
                </a:solidFill>
              </a:rPr>
              <a:t>Status </a:t>
            </a:r>
            <a:r>
              <a:rPr lang="fa-IR" b="1" dirty="0">
                <a:solidFill>
                  <a:schemeClr val="accent1">
                    <a:lumMod val="75000"/>
                  </a:schemeClr>
                </a:solidFill>
              </a:rPr>
              <a:t>و </a:t>
            </a:r>
            <a:r>
              <a:rPr lang="en-US" b="1" dirty="0">
                <a:solidFill>
                  <a:schemeClr val="accent1">
                    <a:lumMod val="75000"/>
                  </a:schemeClr>
                </a:solidFill>
              </a:rPr>
              <a:t>City</a:t>
            </a:r>
            <a:r>
              <a:rPr lang="fa-IR" b="1" dirty="0">
                <a:solidFill>
                  <a:schemeClr val="accent1">
                    <a:lumMod val="75000"/>
                  </a:schemeClr>
                </a:solidFill>
              </a:rPr>
              <a:t> مربوط به عرضه کنندگانی را مشخص می کند که قطعه </a:t>
            </a:r>
            <a:r>
              <a:rPr lang="en-US" b="1" dirty="0">
                <a:solidFill>
                  <a:schemeClr val="accent1">
                    <a:lumMod val="75000"/>
                  </a:schemeClr>
                </a:solidFill>
              </a:rPr>
              <a:t>P2</a:t>
            </a:r>
            <a:r>
              <a:rPr lang="fa-IR" b="1" dirty="0">
                <a:solidFill>
                  <a:schemeClr val="accent1">
                    <a:lumMod val="75000"/>
                  </a:schemeClr>
                </a:solidFill>
              </a:rPr>
              <a:t> را عرضه کرده اند</a:t>
            </a:r>
            <a:r>
              <a:rPr lang="fa-IR" b="1" dirty="0" smtClean="0">
                <a:solidFill>
                  <a:schemeClr val="accent1">
                    <a:lumMod val="75000"/>
                  </a:schemeClr>
                </a:solidFill>
              </a:rPr>
              <a:t>:</a:t>
            </a:r>
          </a:p>
          <a:p>
            <a:pPr marL="320040" lvl="1" indent="0">
              <a:buNone/>
            </a:pPr>
            <a:endParaRPr lang="fa-IR" b="1" dirty="0">
              <a:solidFill>
                <a:schemeClr val="accent1">
                  <a:lumMod val="75000"/>
                </a:schemeClr>
              </a:solidFill>
            </a:endParaRPr>
          </a:p>
          <a:p>
            <a:pPr marL="320040" lvl="1" indent="0">
              <a:buNone/>
            </a:pPr>
            <a:endParaRPr lang="en-US" b="1" dirty="0">
              <a:solidFill>
                <a:schemeClr val="accent1">
                  <a:lumMod val="75000"/>
                </a:schemeClr>
              </a:solidFill>
            </a:endParaRPr>
          </a:p>
          <a:p>
            <a:pPr marL="0" indent="0" algn="l" rtl="0">
              <a:buNone/>
            </a:pPr>
            <a:r>
              <a:rPr lang="en-US" dirty="0"/>
              <a:t>S   SEMIJOIN  (SP   WHERE   P=’P2’ )</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46</a:t>
            </a:fld>
            <a:endParaRPr lang="en-US"/>
          </a:p>
        </p:txBody>
      </p:sp>
      <p:sp>
        <p:nvSpPr>
          <p:cNvPr id="5" name="Title 1"/>
          <p:cNvSpPr>
            <a:spLocks noGrp="1"/>
          </p:cNvSpPr>
          <p:nvPr>
            <p:ph type="title"/>
          </p:nvPr>
        </p:nvSpPr>
        <p:spPr>
          <a:xfrm>
            <a:off x="762000" y="457200"/>
            <a:ext cx="7543800" cy="1066800"/>
          </a:xfrm>
        </p:spPr>
        <p:txBody>
          <a:bodyPr/>
          <a:lstStyle/>
          <a:p>
            <a:r>
              <a:rPr lang="fa-IR" sz="3600" dirty="0"/>
              <a:t>عملگر نیم پیوند (</a:t>
            </a:r>
            <a:r>
              <a:rPr lang="en-US" sz="3600" dirty="0"/>
              <a:t>semi-join</a:t>
            </a:r>
            <a:r>
              <a:rPr lang="fa-IR" sz="3600" dirty="0"/>
              <a:t> یا شبه الحاقی)</a:t>
            </a:r>
            <a:endParaRPr lang="en-US" sz="3600" dirty="0"/>
          </a:p>
        </p:txBody>
      </p:sp>
    </p:spTree>
    <p:extLst>
      <p:ext uri="{BB962C8B-B14F-4D97-AF65-F5344CB8AC3E}">
        <p14:creationId xmlns:p14="http://schemas.microsoft.com/office/powerpoint/2010/main" val="332744261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عملگرهای فراپیوند (</a:t>
            </a:r>
            <a:r>
              <a:rPr lang="en-US" dirty="0"/>
              <a:t>Outer Join</a:t>
            </a:r>
            <a:r>
              <a:rPr lang="fa-IR" dirty="0" smtClean="0"/>
              <a:t>)</a:t>
            </a:r>
            <a:endParaRPr lang="en-US" dirty="0"/>
          </a:p>
        </p:txBody>
      </p:sp>
      <p:sp>
        <p:nvSpPr>
          <p:cNvPr id="3" name="Content Placeholder 2"/>
          <p:cNvSpPr>
            <a:spLocks noGrp="1"/>
          </p:cNvSpPr>
          <p:nvPr>
            <p:ph idx="1"/>
          </p:nvPr>
        </p:nvSpPr>
        <p:spPr>
          <a:xfrm>
            <a:off x="685800" y="1981200"/>
            <a:ext cx="7924800" cy="4191000"/>
          </a:xfrm>
        </p:spPr>
        <p:txBody>
          <a:bodyPr>
            <a:normAutofit lnSpcReduction="10000"/>
          </a:bodyPr>
          <a:lstStyle/>
          <a:p>
            <a:pPr marL="0" indent="0" algn="just">
              <a:buNone/>
            </a:pPr>
            <a:r>
              <a:rPr lang="fa-IR" b="1" dirty="0" smtClean="0"/>
              <a:t>نوع </a:t>
            </a:r>
            <a:r>
              <a:rPr lang="fa-IR" b="1" dirty="0"/>
              <a:t>دیگری از عملگر پیوند که </a:t>
            </a:r>
            <a:r>
              <a:rPr lang="fa-IR" b="1" dirty="0" smtClean="0"/>
              <a:t>معمولاً </a:t>
            </a:r>
            <a:r>
              <a:rPr lang="fa-IR" b="1" dirty="0"/>
              <a:t>به شرط تساوی است عملگرهای فراپیوند </a:t>
            </a:r>
            <a:r>
              <a:rPr lang="fa-IR" b="1" dirty="0" smtClean="0"/>
              <a:t>(یا </a:t>
            </a:r>
            <a:r>
              <a:rPr lang="fa-IR" b="1" dirty="0"/>
              <a:t>پیوند خارجی) می باشد</a:t>
            </a:r>
            <a:r>
              <a:rPr lang="fa-IR" b="1" dirty="0" smtClean="0"/>
              <a:t>. عملگرهای </a:t>
            </a:r>
            <a:r>
              <a:rPr lang="fa-IR" b="1" dirty="0"/>
              <a:t>فراپیوند به سه دسته زیر تقسیم می شوند:</a:t>
            </a:r>
            <a:endParaRPr lang="en-US" b="1" dirty="0"/>
          </a:p>
          <a:p>
            <a:pPr marL="777240" lvl="1" indent="-457200" algn="just">
              <a:buFont typeface="+mj-lt"/>
              <a:buAutoNum type="arabicPeriod"/>
            </a:pPr>
            <a:r>
              <a:rPr lang="fa-IR" b="1" dirty="0">
                <a:solidFill>
                  <a:schemeClr val="accent1">
                    <a:lumMod val="75000"/>
                  </a:schemeClr>
                </a:solidFill>
              </a:rPr>
              <a:t>فراپیوند چپ (</a:t>
            </a:r>
            <a:r>
              <a:rPr lang="en-US" b="1" dirty="0">
                <a:solidFill>
                  <a:schemeClr val="accent1">
                    <a:lumMod val="75000"/>
                  </a:schemeClr>
                </a:solidFill>
              </a:rPr>
              <a:t>left Outer Join</a:t>
            </a:r>
            <a:r>
              <a:rPr lang="fa-IR" b="1" dirty="0">
                <a:solidFill>
                  <a:schemeClr val="accent1">
                    <a:lumMod val="75000"/>
                  </a:schemeClr>
                </a:solidFill>
              </a:rPr>
              <a:t>) با نماد </a:t>
            </a:r>
            <a:r>
              <a:rPr lang="en-US" b="1" dirty="0" smtClean="0">
                <a:solidFill>
                  <a:schemeClr val="accent1">
                    <a:lumMod val="75000"/>
                  </a:schemeClr>
                </a:solidFill>
              </a:rPr>
              <a:t>L-O-JOIN</a:t>
            </a:r>
            <a:endParaRPr lang="fa-IR" b="1" dirty="0" smtClean="0">
              <a:solidFill>
                <a:schemeClr val="accent1">
                  <a:lumMod val="75000"/>
                </a:schemeClr>
              </a:solidFill>
            </a:endParaRPr>
          </a:p>
          <a:p>
            <a:pPr marL="594360" lvl="2" indent="0" algn="just">
              <a:buNone/>
            </a:pPr>
            <a:r>
              <a:rPr lang="fa-IR" dirty="0"/>
              <a:t>فراپیوند چپ گونه ای از عملگر پیوند طبیعی </a:t>
            </a:r>
            <a:r>
              <a:rPr lang="fa-IR" dirty="0" smtClean="0"/>
              <a:t>(</a:t>
            </a:r>
            <a:r>
              <a:rPr lang="en-US" dirty="0"/>
              <a:t>∞</a:t>
            </a:r>
            <a:r>
              <a:rPr lang="fa-IR" dirty="0" smtClean="0"/>
              <a:t>) </a:t>
            </a:r>
            <a:r>
              <a:rPr lang="fa-IR" dirty="0"/>
              <a:t>است با این تفاوت که علاوه بر تاپل های پیوند شدنی از دو رابطه، تاپل های پیوند نشدنی از رابطه چپ هم، پیوند شده با مقادیر </a:t>
            </a:r>
            <a:r>
              <a:rPr lang="en-US" dirty="0"/>
              <a:t>NULL</a:t>
            </a:r>
            <a:r>
              <a:rPr lang="fa-IR" dirty="0"/>
              <a:t>، در جواب وارد می شوند. </a:t>
            </a:r>
          </a:p>
          <a:p>
            <a:pPr marL="777240" lvl="1" indent="-457200" algn="just">
              <a:buFont typeface="+mj-lt"/>
              <a:buAutoNum type="arabicPeriod"/>
            </a:pPr>
            <a:r>
              <a:rPr lang="fa-IR" b="1" dirty="0" smtClean="0">
                <a:solidFill>
                  <a:schemeClr val="accent1">
                    <a:lumMod val="75000"/>
                  </a:schemeClr>
                </a:solidFill>
              </a:rPr>
              <a:t>فراپیوند </a:t>
            </a:r>
            <a:r>
              <a:rPr lang="fa-IR" b="1" dirty="0">
                <a:solidFill>
                  <a:schemeClr val="accent1">
                    <a:lumMod val="75000"/>
                  </a:schemeClr>
                </a:solidFill>
              </a:rPr>
              <a:t>راست (</a:t>
            </a:r>
            <a:r>
              <a:rPr lang="en-US" b="1" dirty="0">
                <a:solidFill>
                  <a:schemeClr val="accent1">
                    <a:lumMod val="75000"/>
                  </a:schemeClr>
                </a:solidFill>
              </a:rPr>
              <a:t>Right Outer Join</a:t>
            </a:r>
            <a:r>
              <a:rPr lang="fa-IR" b="1" dirty="0">
                <a:solidFill>
                  <a:schemeClr val="accent1">
                    <a:lumMod val="75000"/>
                  </a:schemeClr>
                </a:solidFill>
              </a:rPr>
              <a:t>) با نماد </a:t>
            </a:r>
            <a:r>
              <a:rPr lang="en-US" b="1" dirty="0" smtClean="0">
                <a:solidFill>
                  <a:schemeClr val="accent1">
                    <a:lumMod val="75000"/>
                  </a:schemeClr>
                </a:solidFill>
              </a:rPr>
              <a:t>R-O-JOIN</a:t>
            </a:r>
            <a:endParaRPr lang="fa-IR" b="1" dirty="0" smtClean="0">
              <a:solidFill>
                <a:schemeClr val="accent1">
                  <a:lumMod val="75000"/>
                </a:schemeClr>
              </a:solidFill>
            </a:endParaRPr>
          </a:p>
          <a:p>
            <a:pPr marL="594360" lvl="2" indent="0" algn="just">
              <a:buNone/>
            </a:pPr>
            <a:r>
              <a:rPr lang="fa-IR" dirty="0"/>
              <a:t>در حالت فراپیوند راست، تاپل های پیوند </a:t>
            </a:r>
            <a:r>
              <a:rPr lang="fa-IR" dirty="0" smtClean="0"/>
              <a:t>نشدنی </a:t>
            </a:r>
            <a:r>
              <a:rPr lang="fa-IR" dirty="0"/>
              <a:t>از رابطه سمت راستی، پیوند شده با مقادیر </a:t>
            </a:r>
            <a:r>
              <a:rPr lang="en-US" dirty="0"/>
              <a:t>NULL</a:t>
            </a:r>
            <a:r>
              <a:rPr lang="fa-IR" dirty="0"/>
              <a:t> ، در جواب وارد می شوند. </a:t>
            </a:r>
          </a:p>
          <a:p>
            <a:pPr marL="777240" lvl="1" indent="-457200" algn="just">
              <a:buFont typeface="+mj-lt"/>
              <a:buAutoNum type="arabicPeriod"/>
            </a:pPr>
            <a:r>
              <a:rPr lang="fa-IR" b="1" dirty="0" smtClean="0">
                <a:solidFill>
                  <a:schemeClr val="accent1">
                    <a:lumMod val="75000"/>
                  </a:schemeClr>
                </a:solidFill>
              </a:rPr>
              <a:t>فراپیوند </a:t>
            </a:r>
            <a:r>
              <a:rPr lang="fa-IR" b="1" dirty="0">
                <a:solidFill>
                  <a:schemeClr val="accent1">
                    <a:lumMod val="75000"/>
                  </a:schemeClr>
                </a:solidFill>
              </a:rPr>
              <a:t>کامل (</a:t>
            </a:r>
            <a:r>
              <a:rPr lang="en-US" b="1" dirty="0">
                <a:solidFill>
                  <a:schemeClr val="accent1">
                    <a:lumMod val="75000"/>
                  </a:schemeClr>
                </a:solidFill>
              </a:rPr>
              <a:t>Full Outer Join</a:t>
            </a:r>
            <a:r>
              <a:rPr lang="fa-IR" b="1" dirty="0">
                <a:solidFill>
                  <a:schemeClr val="accent1">
                    <a:lumMod val="75000"/>
                  </a:schemeClr>
                </a:solidFill>
              </a:rPr>
              <a:t>) با نماد </a:t>
            </a:r>
            <a:r>
              <a:rPr lang="en-US" b="1" dirty="0">
                <a:solidFill>
                  <a:schemeClr val="accent1">
                    <a:lumMod val="75000"/>
                  </a:schemeClr>
                </a:solidFill>
              </a:rPr>
              <a:t>F-O-JOIN</a:t>
            </a:r>
          </a:p>
          <a:p>
            <a:pPr marL="594360" lvl="2" indent="0" algn="just">
              <a:buNone/>
            </a:pPr>
            <a:r>
              <a:rPr lang="fa-IR" dirty="0" smtClean="0"/>
              <a:t>فرا </a:t>
            </a:r>
            <a:r>
              <a:rPr lang="fa-IR" dirty="0"/>
              <a:t>پیوند کامل هر دو حالت راست و چپ را شامل می شود.</a:t>
            </a:r>
            <a:endParaRPr lang="en-US" dirty="0"/>
          </a:p>
          <a:p>
            <a:pPr algn="just"/>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47</a:t>
            </a:fld>
            <a:endParaRPr lang="en-US"/>
          </a:p>
        </p:txBody>
      </p:sp>
    </p:spTree>
    <p:extLst>
      <p:ext uri="{BB962C8B-B14F-4D97-AF65-F5344CB8AC3E}">
        <p14:creationId xmlns:p14="http://schemas.microsoft.com/office/powerpoint/2010/main" val="39328217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3">
                                            <p:txEl>
                                              <p:pRg st="1" end="1"/>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p:cTn id="12"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4" dur="500"/>
                                        <p:tgtEl>
                                          <p:spTgt spid="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9" dur="500"/>
                                        <p:tgtEl>
                                          <p:spTgt spid="3">
                                            <p:txEl>
                                              <p:pRg st="3" end="3"/>
                                            </p:txEl>
                                          </p:spTgt>
                                        </p:tgtEl>
                                      </p:cBhvr>
                                    </p:animEffect>
                                  </p:childTnLst>
                                </p:cTn>
                              </p:par>
                              <p:par>
                                <p:cTn id="20" presetID="14" presetClass="entr" presetSubtype="1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p:cTn id="27"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29" dur="500"/>
                                        <p:tgtEl>
                                          <p:spTgt spid="3">
                                            <p:txEl>
                                              <p:pRg st="5" end="5"/>
                                            </p:txEl>
                                          </p:spTgt>
                                        </p:tgtEl>
                                      </p:cBhvr>
                                    </p:animEffect>
                                  </p:childTnLst>
                                </p:cTn>
                              </p:par>
                              <p:par>
                                <p:cTn id="30" presetID="53" presetClass="entr" presetSubtype="16"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 calcmode="lin" valueType="num">
                                      <p:cBhvr>
                                        <p:cTn id="32"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33"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3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3886200"/>
            <a:ext cx="3676650" cy="1304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5143500"/>
            <a:ext cx="2238375" cy="26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fa-IR" dirty="0"/>
              <a:t>عملگرهای فراپیوند (</a:t>
            </a:r>
            <a:r>
              <a:rPr lang="en-US" dirty="0"/>
              <a:t>Outer Join</a:t>
            </a:r>
            <a:r>
              <a:rPr lang="fa-IR" dirty="0"/>
              <a:t>)</a:t>
            </a:r>
            <a:endParaRPr lang="en-US" dirty="0"/>
          </a:p>
        </p:txBody>
      </p:sp>
      <p:sp>
        <p:nvSpPr>
          <p:cNvPr id="3" name="Content Placeholder 2"/>
          <p:cNvSpPr>
            <a:spLocks noGrp="1"/>
          </p:cNvSpPr>
          <p:nvPr>
            <p:ph idx="1"/>
          </p:nvPr>
        </p:nvSpPr>
        <p:spPr>
          <a:xfrm>
            <a:off x="762000" y="1676400"/>
            <a:ext cx="7543800" cy="1600200"/>
          </a:xfrm>
        </p:spPr>
        <p:txBody>
          <a:bodyPr/>
          <a:lstStyle/>
          <a:p>
            <a:pPr marL="0" indent="0">
              <a:buNone/>
            </a:pPr>
            <a:r>
              <a:rPr lang="fa-IR" b="1" u="sng" dirty="0" smtClean="0"/>
              <a:t>مثال </a:t>
            </a:r>
            <a:r>
              <a:rPr lang="fa-IR" b="1" u="sng" dirty="0"/>
              <a:t>20: </a:t>
            </a:r>
            <a:endParaRPr lang="fa-IR" b="1" u="sng" dirty="0" smtClean="0"/>
          </a:p>
          <a:p>
            <a:pPr marL="320040" lvl="1" indent="0">
              <a:buNone/>
            </a:pPr>
            <a:r>
              <a:rPr lang="fa-IR" b="1" dirty="0" smtClean="0">
                <a:solidFill>
                  <a:schemeClr val="accent1">
                    <a:lumMod val="75000"/>
                  </a:schemeClr>
                </a:solidFill>
              </a:rPr>
              <a:t>جدول </a:t>
            </a:r>
            <a:r>
              <a:rPr lang="en-US" b="1" dirty="0">
                <a:solidFill>
                  <a:schemeClr val="accent1">
                    <a:lumMod val="75000"/>
                  </a:schemeClr>
                </a:solidFill>
              </a:rPr>
              <a:t>SP</a:t>
            </a:r>
            <a:r>
              <a:rPr lang="fa-IR" b="1" dirty="0">
                <a:solidFill>
                  <a:schemeClr val="accent1">
                    <a:lumMod val="75000"/>
                  </a:schemeClr>
                </a:solidFill>
              </a:rPr>
              <a:t> و </a:t>
            </a:r>
            <a:r>
              <a:rPr lang="en-US" b="1" dirty="0">
                <a:solidFill>
                  <a:schemeClr val="accent1">
                    <a:lumMod val="75000"/>
                  </a:schemeClr>
                </a:solidFill>
              </a:rPr>
              <a:t>S</a:t>
            </a:r>
            <a:r>
              <a:rPr lang="fa-IR" b="1" dirty="0">
                <a:solidFill>
                  <a:schemeClr val="accent1">
                    <a:lumMod val="75000"/>
                  </a:schemeClr>
                </a:solidFill>
              </a:rPr>
              <a:t> زیر را با هم پیوند چپ دهید.</a:t>
            </a:r>
            <a:endParaRPr lang="en-US" b="1" dirty="0">
              <a:solidFill>
                <a:schemeClr val="accent1">
                  <a:lumMod val="75000"/>
                </a:schemeClr>
              </a:solidFill>
            </a:endParaRP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48</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2003713999"/>
              </p:ext>
            </p:extLst>
          </p:nvPr>
        </p:nvGraphicFramePr>
        <p:xfrm>
          <a:off x="533400" y="1891067"/>
          <a:ext cx="2194560" cy="1226820"/>
        </p:xfrm>
        <a:graphic>
          <a:graphicData uri="http://schemas.openxmlformats.org/drawingml/2006/table">
            <a:tbl>
              <a:tblPr firstRow="1" firstCol="1" bandRow="1">
                <a:tableStyleId>{5C22544A-7EE6-4342-B048-85BDC9FD1C3A}</a:tableStyleId>
              </a:tblPr>
              <a:tblGrid>
                <a:gridCol w="731520"/>
                <a:gridCol w="731520"/>
                <a:gridCol w="731520"/>
              </a:tblGrid>
              <a:tr h="0">
                <a:tc>
                  <a:txBody>
                    <a:bodyPr/>
                    <a:lstStyle/>
                    <a:p>
                      <a:pPr>
                        <a:lnSpc>
                          <a:spcPct val="115000"/>
                        </a:lnSpc>
                        <a:spcAft>
                          <a:spcPts val="0"/>
                        </a:spcAft>
                      </a:pPr>
                      <a:r>
                        <a:rPr lang="en-US" sz="1400" dirty="0">
                          <a:solidFill>
                            <a:schemeClr val="tx1"/>
                          </a:solidFill>
                          <a:effectLst/>
                        </a:rPr>
                        <a:t>S#</a:t>
                      </a:r>
                      <a:endParaRPr lang="en-US" sz="1400" dirty="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US" sz="1400">
                          <a:solidFill>
                            <a:schemeClr val="tx1"/>
                          </a:solidFill>
                          <a:effectLst/>
                        </a:rPr>
                        <a:t>Sname</a:t>
                      </a:r>
                      <a:endParaRPr lang="en-US" sz="140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US" sz="1400" dirty="0">
                          <a:solidFill>
                            <a:schemeClr val="tx1"/>
                          </a:solidFill>
                          <a:effectLst/>
                        </a:rPr>
                        <a:t>Status</a:t>
                      </a:r>
                      <a:endParaRPr lang="en-US" sz="1400" dirty="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r>
              <a:tr h="0">
                <a:tc>
                  <a:txBody>
                    <a:bodyPr/>
                    <a:lstStyle/>
                    <a:p>
                      <a:pPr>
                        <a:lnSpc>
                          <a:spcPct val="115000"/>
                        </a:lnSpc>
                        <a:spcAft>
                          <a:spcPts val="0"/>
                        </a:spcAft>
                      </a:pPr>
                      <a:r>
                        <a:rPr lang="en-US" sz="1400">
                          <a:solidFill>
                            <a:schemeClr val="tx1"/>
                          </a:solidFill>
                          <a:effectLst/>
                        </a:rPr>
                        <a:t>S1</a:t>
                      </a:r>
                      <a:endParaRPr lang="en-US" sz="140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US" sz="1400">
                          <a:solidFill>
                            <a:schemeClr val="tx1"/>
                          </a:solidFill>
                          <a:effectLst/>
                        </a:rPr>
                        <a:t>Sn1</a:t>
                      </a:r>
                      <a:endParaRPr lang="en-US" sz="140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US" sz="1400">
                          <a:solidFill>
                            <a:schemeClr val="tx1"/>
                          </a:solidFill>
                          <a:effectLst/>
                        </a:rPr>
                        <a:t>10</a:t>
                      </a:r>
                      <a:endParaRPr lang="en-US" sz="140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p>
                      <a:pPr>
                        <a:lnSpc>
                          <a:spcPct val="115000"/>
                        </a:lnSpc>
                        <a:spcAft>
                          <a:spcPts val="0"/>
                        </a:spcAft>
                      </a:pPr>
                      <a:r>
                        <a:rPr lang="en-US" sz="1400" dirty="0">
                          <a:solidFill>
                            <a:schemeClr val="tx1"/>
                          </a:solidFill>
                          <a:effectLst/>
                        </a:rPr>
                        <a:t>S2</a:t>
                      </a:r>
                      <a:endParaRPr lang="en-US" sz="1400" dirty="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US" sz="1400" dirty="0">
                          <a:solidFill>
                            <a:schemeClr val="tx1"/>
                          </a:solidFill>
                          <a:effectLst/>
                        </a:rPr>
                        <a:t>Sn2</a:t>
                      </a:r>
                      <a:endParaRPr lang="en-US" sz="1400" dirty="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US" sz="1400">
                          <a:solidFill>
                            <a:schemeClr val="tx1"/>
                          </a:solidFill>
                          <a:effectLst/>
                        </a:rPr>
                        <a:t>15</a:t>
                      </a:r>
                      <a:endParaRPr lang="en-US" sz="140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p>
                      <a:pPr>
                        <a:lnSpc>
                          <a:spcPct val="115000"/>
                        </a:lnSpc>
                        <a:spcAft>
                          <a:spcPts val="0"/>
                        </a:spcAft>
                      </a:pPr>
                      <a:r>
                        <a:rPr lang="en-US" sz="1400">
                          <a:solidFill>
                            <a:schemeClr val="tx1"/>
                          </a:solidFill>
                          <a:effectLst/>
                        </a:rPr>
                        <a:t>S3</a:t>
                      </a:r>
                      <a:endParaRPr lang="en-US" sz="140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US" sz="1400" dirty="0">
                          <a:solidFill>
                            <a:schemeClr val="tx1"/>
                          </a:solidFill>
                          <a:effectLst/>
                        </a:rPr>
                        <a:t>Sn3</a:t>
                      </a:r>
                      <a:endParaRPr lang="en-US" sz="1400" dirty="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US" sz="1400">
                          <a:solidFill>
                            <a:schemeClr val="tx1"/>
                          </a:solidFill>
                          <a:effectLst/>
                        </a:rPr>
                        <a:t>10</a:t>
                      </a:r>
                      <a:endParaRPr lang="en-US" sz="140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0">
                <a:tc>
                  <a:txBody>
                    <a:bodyPr/>
                    <a:lstStyle/>
                    <a:p>
                      <a:pPr>
                        <a:lnSpc>
                          <a:spcPct val="115000"/>
                        </a:lnSpc>
                        <a:spcAft>
                          <a:spcPts val="0"/>
                        </a:spcAft>
                      </a:pPr>
                      <a:r>
                        <a:rPr lang="en-US" sz="1400">
                          <a:solidFill>
                            <a:schemeClr val="tx1"/>
                          </a:solidFill>
                          <a:effectLst/>
                        </a:rPr>
                        <a:t>S4</a:t>
                      </a:r>
                      <a:endParaRPr lang="en-US" sz="140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US" sz="1400" dirty="0">
                          <a:solidFill>
                            <a:schemeClr val="tx1"/>
                          </a:solidFill>
                          <a:effectLst/>
                        </a:rPr>
                        <a:t>Sn4</a:t>
                      </a:r>
                      <a:endParaRPr lang="en-US" sz="1400" dirty="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US" sz="1400" dirty="0">
                          <a:solidFill>
                            <a:schemeClr val="tx1"/>
                          </a:solidFill>
                          <a:effectLst/>
                        </a:rPr>
                        <a:t>20</a:t>
                      </a:r>
                      <a:endParaRPr lang="en-US" sz="1400" dirty="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784307096"/>
              </p:ext>
            </p:extLst>
          </p:nvPr>
        </p:nvGraphicFramePr>
        <p:xfrm>
          <a:off x="838198" y="3886200"/>
          <a:ext cx="1371600" cy="1226820"/>
        </p:xfrm>
        <a:graphic>
          <a:graphicData uri="http://schemas.openxmlformats.org/drawingml/2006/table">
            <a:tbl>
              <a:tblPr firstRow="1" firstCol="1" bandRow="1">
                <a:tableStyleId>{5C22544A-7EE6-4342-B048-85BDC9FD1C3A}</a:tableStyleId>
              </a:tblPr>
              <a:tblGrid>
                <a:gridCol w="457200"/>
                <a:gridCol w="457200"/>
                <a:gridCol w="457200"/>
              </a:tblGrid>
              <a:tr h="0">
                <a:tc>
                  <a:txBody>
                    <a:bodyPr/>
                    <a:lstStyle/>
                    <a:p>
                      <a:pPr>
                        <a:lnSpc>
                          <a:spcPct val="115000"/>
                        </a:lnSpc>
                        <a:spcAft>
                          <a:spcPts val="0"/>
                        </a:spcAft>
                      </a:pPr>
                      <a:r>
                        <a:rPr lang="en-US" sz="1400" dirty="0">
                          <a:solidFill>
                            <a:schemeClr val="tx1"/>
                          </a:solidFill>
                          <a:effectLst/>
                        </a:rPr>
                        <a:t>S#</a:t>
                      </a:r>
                      <a:endParaRPr lang="en-US" sz="1400" dirty="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US" sz="1400">
                          <a:solidFill>
                            <a:schemeClr val="tx1"/>
                          </a:solidFill>
                          <a:effectLst/>
                        </a:rPr>
                        <a:t>P#</a:t>
                      </a:r>
                      <a:endParaRPr lang="en-US" sz="140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US" sz="1400" dirty="0" err="1">
                          <a:solidFill>
                            <a:schemeClr val="tx1"/>
                          </a:solidFill>
                          <a:effectLst/>
                        </a:rPr>
                        <a:t>Qty</a:t>
                      </a:r>
                      <a:endParaRPr lang="en-US" sz="1400" dirty="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r>
              <a:tr h="0">
                <a:tc>
                  <a:txBody>
                    <a:bodyPr/>
                    <a:lstStyle/>
                    <a:p>
                      <a:pPr>
                        <a:lnSpc>
                          <a:spcPct val="115000"/>
                        </a:lnSpc>
                        <a:spcAft>
                          <a:spcPts val="0"/>
                        </a:spcAft>
                      </a:pPr>
                      <a:r>
                        <a:rPr lang="en-US" sz="1400">
                          <a:solidFill>
                            <a:schemeClr val="tx1"/>
                          </a:solidFill>
                          <a:effectLst/>
                        </a:rPr>
                        <a:t>S1</a:t>
                      </a:r>
                      <a:endParaRPr lang="en-US" sz="140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US" sz="1400">
                          <a:solidFill>
                            <a:schemeClr val="tx1"/>
                          </a:solidFill>
                          <a:effectLst/>
                        </a:rPr>
                        <a:t>P1</a:t>
                      </a:r>
                      <a:endParaRPr lang="en-US" sz="140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US" sz="1400">
                          <a:solidFill>
                            <a:schemeClr val="tx1"/>
                          </a:solidFill>
                          <a:effectLst/>
                        </a:rPr>
                        <a:t>200</a:t>
                      </a:r>
                      <a:endParaRPr lang="en-US" sz="140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lnSpc>
                          <a:spcPct val="115000"/>
                        </a:lnSpc>
                        <a:spcAft>
                          <a:spcPts val="0"/>
                        </a:spcAft>
                      </a:pPr>
                      <a:r>
                        <a:rPr lang="en-US" sz="1400">
                          <a:solidFill>
                            <a:schemeClr val="tx1"/>
                          </a:solidFill>
                          <a:effectLst/>
                        </a:rPr>
                        <a:t>S2</a:t>
                      </a:r>
                      <a:endParaRPr lang="en-US" sz="140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US" sz="1400">
                          <a:solidFill>
                            <a:schemeClr val="tx1"/>
                          </a:solidFill>
                          <a:effectLst/>
                        </a:rPr>
                        <a:t>P3</a:t>
                      </a:r>
                      <a:endParaRPr lang="en-US" sz="140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US" sz="1400" dirty="0">
                          <a:solidFill>
                            <a:schemeClr val="tx1"/>
                          </a:solidFill>
                          <a:effectLst/>
                        </a:rPr>
                        <a:t>400</a:t>
                      </a:r>
                      <a:endParaRPr lang="en-US" sz="1400" dirty="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lnSpc>
                          <a:spcPct val="115000"/>
                        </a:lnSpc>
                        <a:spcAft>
                          <a:spcPts val="0"/>
                        </a:spcAft>
                      </a:pPr>
                      <a:r>
                        <a:rPr lang="en-US" sz="1400">
                          <a:solidFill>
                            <a:schemeClr val="tx1"/>
                          </a:solidFill>
                          <a:effectLst/>
                        </a:rPr>
                        <a:t>S2</a:t>
                      </a:r>
                      <a:endParaRPr lang="en-US" sz="140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US" sz="1400" dirty="0">
                          <a:solidFill>
                            <a:schemeClr val="tx1"/>
                          </a:solidFill>
                          <a:effectLst/>
                        </a:rPr>
                        <a:t>P4</a:t>
                      </a:r>
                      <a:endParaRPr lang="en-US" sz="1400" dirty="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US" sz="1400">
                          <a:solidFill>
                            <a:schemeClr val="tx1"/>
                          </a:solidFill>
                          <a:effectLst/>
                        </a:rPr>
                        <a:t>100</a:t>
                      </a:r>
                      <a:endParaRPr lang="en-US" sz="140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lnSpc>
                          <a:spcPct val="115000"/>
                        </a:lnSpc>
                        <a:spcAft>
                          <a:spcPts val="0"/>
                        </a:spcAft>
                      </a:pPr>
                      <a:r>
                        <a:rPr lang="en-US" sz="1400">
                          <a:solidFill>
                            <a:schemeClr val="tx1"/>
                          </a:solidFill>
                          <a:effectLst/>
                        </a:rPr>
                        <a:t>S3</a:t>
                      </a:r>
                      <a:endParaRPr lang="en-US" sz="140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US" sz="1400">
                          <a:solidFill>
                            <a:schemeClr val="tx1"/>
                          </a:solidFill>
                          <a:effectLst/>
                        </a:rPr>
                        <a:t>P1</a:t>
                      </a:r>
                      <a:endParaRPr lang="en-US" sz="140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US" sz="1400" dirty="0">
                          <a:solidFill>
                            <a:schemeClr val="tx1"/>
                          </a:solidFill>
                          <a:effectLst/>
                        </a:rPr>
                        <a:t>300</a:t>
                      </a:r>
                      <a:endParaRPr lang="en-US" sz="1400" dirty="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 name="Rectangle 8"/>
          <p:cNvSpPr/>
          <p:nvPr/>
        </p:nvSpPr>
        <p:spPr>
          <a:xfrm>
            <a:off x="1130301" y="1524000"/>
            <a:ext cx="787395" cy="369332"/>
          </a:xfrm>
          <a:prstGeom prst="rect">
            <a:avLst/>
          </a:prstGeom>
        </p:spPr>
        <p:txBody>
          <a:bodyPr wrap="none">
            <a:spAutoFit/>
          </a:bodyPr>
          <a:lstStyle/>
          <a:p>
            <a:pPr rtl="1"/>
            <a:r>
              <a:rPr lang="fa-IR" dirty="0"/>
              <a:t>جدول </a:t>
            </a:r>
            <a:r>
              <a:rPr lang="en-US" dirty="0"/>
              <a:t>S</a:t>
            </a:r>
          </a:p>
        </p:txBody>
      </p:sp>
      <p:sp>
        <p:nvSpPr>
          <p:cNvPr id="10" name="Rectangle 9"/>
          <p:cNvSpPr/>
          <p:nvPr/>
        </p:nvSpPr>
        <p:spPr>
          <a:xfrm>
            <a:off x="1066181" y="3516868"/>
            <a:ext cx="915635" cy="369332"/>
          </a:xfrm>
          <a:prstGeom prst="rect">
            <a:avLst/>
          </a:prstGeom>
        </p:spPr>
        <p:txBody>
          <a:bodyPr wrap="none">
            <a:spAutoFit/>
          </a:bodyPr>
          <a:lstStyle/>
          <a:p>
            <a:pPr rtl="1"/>
            <a:r>
              <a:rPr lang="fa-IR" dirty="0"/>
              <a:t>جدول </a:t>
            </a:r>
            <a:r>
              <a:rPr lang="en-US" dirty="0" smtClean="0"/>
              <a:t>SP</a:t>
            </a:r>
            <a:endParaRPr lang="en-US" dirty="0"/>
          </a:p>
        </p:txBody>
      </p:sp>
      <p:sp>
        <p:nvSpPr>
          <p:cNvPr id="11" name="Text Box 1"/>
          <p:cNvSpPr txBox="1">
            <a:spLocks noChangeArrowheads="1"/>
          </p:cNvSpPr>
          <p:nvPr/>
        </p:nvSpPr>
        <p:spPr bwMode="auto">
          <a:xfrm>
            <a:off x="2438400" y="3155434"/>
            <a:ext cx="3429000" cy="509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2400" b="0" i="0" u="none" strike="noStrike" cap="none" normalizeH="0" baseline="0" dirty="0" smtClean="0">
                <a:ln>
                  <a:noFill/>
                </a:ln>
                <a:solidFill>
                  <a:schemeClr val="tx1"/>
                </a:solidFill>
                <a:effectLst/>
                <a:latin typeface="Calibri" pitchFamily="34" charset="0"/>
                <a:ea typeface="Arial" pitchFamily="34" charset="0"/>
                <a:cs typeface="Arial" pitchFamily="34" charset="0"/>
              </a:rPr>
              <a:t>S   L-O-JOIN    SP  </a:t>
            </a:r>
            <a:r>
              <a:rPr kumimoji="0" lang="en-US" sz="2400" b="0" i="0" u="none" strike="noStrike" cap="none" normalizeH="0" baseline="0" dirty="0" smtClean="0">
                <a:ln>
                  <a:noFill/>
                </a:ln>
                <a:solidFill>
                  <a:schemeClr val="tx1"/>
                </a:solidFill>
                <a:effectLst/>
                <a:latin typeface="Arial" pitchFamily="34" charset="0"/>
                <a:ea typeface="Arial" pitchFamily="34" charset="0"/>
                <a:cs typeface="Arial" pitchFamily="34" charset="0"/>
                <a:sym typeface="Symbol" pitchFamily="18" charset="2"/>
              </a:rPr>
              <a:t></a:t>
            </a: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12" name="Rectangle 11"/>
          <p:cNvSpPr/>
          <p:nvPr/>
        </p:nvSpPr>
        <p:spPr>
          <a:xfrm>
            <a:off x="3581400" y="6324600"/>
            <a:ext cx="3502882" cy="369332"/>
          </a:xfrm>
          <a:prstGeom prst="rect">
            <a:avLst/>
          </a:prstGeom>
        </p:spPr>
        <p:txBody>
          <a:bodyPr wrap="none">
            <a:spAutoFit/>
          </a:bodyPr>
          <a:lstStyle/>
          <a:p>
            <a:pPr rtl="1"/>
            <a:r>
              <a:rPr lang="fa-IR" dirty="0">
                <a:cs typeface="B Nazanin" pitchFamily="2" charset="-78"/>
              </a:rPr>
              <a:t>کاربرد این عملگر را با یک مثال نشان می دهیم.</a:t>
            </a:r>
            <a:endParaRPr lang="en-US" dirty="0">
              <a:cs typeface="B Nazanin" pitchFamily="2" charset="-78"/>
            </a:endParaRPr>
          </a:p>
        </p:txBody>
      </p:sp>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1774" y="5118101"/>
            <a:ext cx="1438275" cy="292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Text Box 1"/>
          <p:cNvSpPr txBox="1">
            <a:spLocks noChangeArrowheads="1"/>
          </p:cNvSpPr>
          <p:nvPr/>
        </p:nvSpPr>
        <p:spPr bwMode="auto">
          <a:xfrm>
            <a:off x="5029200" y="3631406"/>
            <a:ext cx="3429000" cy="509588"/>
          </a:xfrm>
          <a:prstGeom prst="rect">
            <a:avLst/>
          </a:prstGeom>
          <a:no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Arial" pitchFamily="34" charset="0"/>
                <a:cs typeface="Arial" pitchFamily="34" charset="0"/>
              </a:rPr>
              <a:t>S   JOIN    SP</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129642562"/>
              </p:ext>
            </p:extLst>
          </p:nvPr>
        </p:nvGraphicFramePr>
        <p:xfrm>
          <a:off x="3905250" y="3733800"/>
          <a:ext cx="4114800" cy="1737360"/>
        </p:xfrm>
        <a:graphic>
          <a:graphicData uri="http://schemas.openxmlformats.org/drawingml/2006/table">
            <a:tbl>
              <a:tblPr firstRow="1" firstCol="1" bandRow="1">
                <a:tableStyleId>{5C22544A-7EE6-4342-B048-85BDC9FD1C3A}</a:tableStyleId>
              </a:tblPr>
              <a:tblGrid>
                <a:gridCol w="822960"/>
                <a:gridCol w="822960"/>
                <a:gridCol w="822960"/>
                <a:gridCol w="822960"/>
                <a:gridCol w="822960"/>
              </a:tblGrid>
              <a:tr h="365760">
                <a:tc>
                  <a:txBody>
                    <a:bodyPr/>
                    <a:lstStyle/>
                    <a:p>
                      <a:pPr algn="ctr">
                        <a:lnSpc>
                          <a:spcPct val="115000"/>
                        </a:lnSpc>
                        <a:spcAft>
                          <a:spcPts val="0"/>
                        </a:spcAft>
                      </a:pPr>
                      <a:r>
                        <a:rPr lang="en-US" sz="1400" dirty="0">
                          <a:solidFill>
                            <a:schemeClr val="tx1"/>
                          </a:solidFill>
                          <a:effectLst/>
                        </a:rPr>
                        <a:t>S#</a:t>
                      </a:r>
                      <a:endParaRPr lang="en-US" sz="1400" dirty="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lnSpc>
                          <a:spcPct val="115000"/>
                        </a:lnSpc>
                        <a:spcAft>
                          <a:spcPts val="0"/>
                        </a:spcAft>
                      </a:pPr>
                      <a:r>
                        <a:rPr lang="en-US" sz="1400" dirty="0" err="1">
                          <a:solidFill>
                            <a:schemeClr val="tx1"/>
                          </a:solidFill>
                          <a:effectLst/>
                        </a:rPr>
                        <a:t>Sname</a:t>
                      </a:r>
                      <a:endParaRPr lang="en-US" sz="1400" dirty="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lnSpc>
                          <a:spcPct val="115000"/>
                        </a:lnSpc>
                        <a:spcAft>
                          <a:spcPts val="0"/>
                        </a:spcAft>
                      </a:pPr>
                      <a:r>
                        <a:rPr lang="en-US" sz="1400">
                          <a:solidFill>
                            <a:schemeClr val="tx1"/>
                          </a:solidFill>
                          <a:effectLst/>
                        </a:rPr>
                        <a:t>Status</a:t>
                      </a:r>
                      <a:endParaRPr lang="en-US" sz="140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lnSpc>
                          <a:spcPct val="115000"/>
                        </a:lnSpc>
                        <a:spcAft>
                          <a:spcPts val="0"/>
                        </a:spcAft>
                      </a:pPr>
                      <a:r>
                        <a:rPr lang="en-US" sz="1400" dirty="0">
                          <a:solidFill>
                            <a:schemeClr val="tx1"/>
                          </a:solidFill>
                          <a:effectLst/>
                        </a:rPr>
                        <a:t>P#</a:t>
                      </a:r>
                      <a:endParaRPr lang="en-US" sz="1400" dirty="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lnSpc>
                          <a:spcPct val="115000"/>
                        </a:lnSpc>
                        <a:spcAft>
                          <a:spcPts val="0"/>
                        </a:spcAft>
                      </a:pPr>
                      <a:r>
                        <a:rPr lang="en-US" sz="1400" dirty="0" err="1">
                          <a:solidFill>
                            <a:schemeClr val="tx1"/>
                          </a:solidFill>
                          <a:effectLst/>
                        </a:rPr>
                        <a:t>Qty</a:t>
                      </a:r>
                      <a:endParaRPr lang="en-US" sz="1400" dirty="0">
                        <a:solidFill>
                          <a:schemeClr val="tx1"/>
                        </a:solidFill>
                        <a:effectLst/>
                        <a:latin typeface="Calibri"/>
                        <a:ea typeface="Calibri"/>
                        <a:cs typeface="Ari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r>
              <a:tr h="274320">
                <a:tc>
                  <a:txBody>
                    <a:bodyPr/>
                    <a:lstStyle/>
                    <a:p>
                      <a:pPr algn="ctr">
                        <a:lnSpc>
                          <a:spcPct val="115000"/>
                        </a:lnSpc>
                        <a:spcAft>
                          <a:spcPts val="0"/>
                        </a:spcAft>
                      </a:pPr>
                      <a:r>
                        <a:rPr lang="en-US" sz="1400" kern="1200" dirty="0">
                          <a:solidFill>
                            <a:schemeClr val="tx1"/>
                          </a:solidFill>
                          <a:effectLst/>
                          <a:latin typeface="+mn-lt"/>
                          <a:ea typeface="+mn-ea"/>
                          <a:cs typeface="+mn-cs"/>
                        </a:rPr>
                        <a:t>S1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kern="1200">
                          <a:solidFill>
                            <a:schemeClr val="tx1"/>
                          </a:solidFill>
                          <a:effectLst/>
                          <a:latin typeface="+mn-lt"/>
                          <a:ea typeface="+mn-ea"/>
                          <a:cs typeface="+mn-cs"/>
                        </a:rPr>
                        <a:t>Sn1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kern="1200">
                          <a:solidFill>
                            <a:schemeClr val="tx1"/>
                          </a:solidFill>
                          <a:effectLst/>
                          <a:latin typeface="+mn-lt"/>
                          <a:ea typeface="+mn-ea"/>
                          <a:cs typeface="+mn-cs"/>
                        </a:rPr>
                        <a:t>10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kern="1200">
                          <a:solidFill>
                            <a:schemeClr val="tx1"/>
                          </a:solidFill>
                          <a:effectLst/>
                          <a:latin typeface="+mn-lt"/>
                          <a:ea typeface="+mn-ea"/>
                          <a:cs typeface="+mn-cs"/>
                        </a:rPr>
                        <a:t>P1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kern="1200">
                          <a:solidFill>
                            <a:schemeClr val="tx1"/>
                          </a:solidFill>
                          <a:effectLst/>
                          <a:latin typeface="+mn-lt"/>
                          <a:ea typeface="+mn-ea"/>
                          <a:cs typeface="+mn-cs"/>
                        </a:rPr>
                        <a:t>200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74320">
                <a:tc>
                  <a:txBody>
                    <a:bodyPr/>
                    <a:lstStyle/>
                    <a:p>
                      <a:pPr algn="ctr">
                        <a:lnSpc>
                          <a:spcPct val="115000"/>
                        </a:lnSpc>
                        <a:spcAft>
                          <a:spcPts val="0"/>
                        </a:spcAft>
                      </a:pPr>
                      <a:r>
                        <a:rPr lang="en-US" sz="1400" kern="1200">
                          <a:solidFill>
                            <a:schemeClr val="tx1"/>
                          </a:solidFill>
                          <a:effectLst/>
                          <a:latin typeface="+mn-lt"/>
                          <a:ea typeface="+mn-ea"/>
                          <a:cs typeface="+mn-cs"/>
                        </a:rPr>
                        <a:t>S2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kern="1200">
                          <a:solidFill>
                            <a:schemeClr val="tx1"/>
                          </a:solidFill>
                          <a:effectLst/>
                          <a:latin typeface="+mn-lt"/>
                          <a:ea typeface="+mn-ea"/>
                          <a:cs typeface="+mn-cs"/>
                        </a:rPr>
                        <a:t>Sn2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kern="1200">
                          <a:solidFill>
                            <a:schemeClr val="tx1"/>
                          </a:solidFill>
                          <a:effectLst/>
                          <a:latin typeface="+mn-lt"/>
                          <a:ea typeface="+mn-ea"/>
                          <a:cs typeface="+mn-cs"/>
                        </a:rPr>
                        <a:t>15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kern="1200">
                          <a:solidFill>
                            <a:schemeClr val="tx1"/>
                          </a:solidFill>
                          <a:effectLst/>
                          <a:latin typeface="+mn-lt"/>
                          <a:ea typeface="+mn-ea"/>
                          <a:cs typeface="+mn-cs"/>
                        </a:rPr>
                        <a:t>P3</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kern="1200" dirty="0">
                          <a:solidFill>
                            <a:schemeClr val="tx1"/>
                          </a:solidFill>
                          <a:effectLst/>
                          <a:latin typeface="+mn-lt"/>
                          <a:ea typeface="+mn-ea"/>
                          <a:cs typeface="+mn-cs"/>
                        </a:rPr>
                        <a:t>400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74320">
                <a:tc>
                  <a:txBody>
                    <a:bodyPr/>
                    <a:lstStyle/>
                    <a:p>
                      <a:pPr algn="ctr">
                        <a:lnSpc>
                          <a:spcPct val="115000"/>
                        </a:lnSpc>
                        <a:spcAft>
                          <a:spcPts val="0"/>
                        </a:spcAft>
                      </a:pPr>
                      <a:r>
                        <a:rPr lang="en-US" sz="1400" kern="1200">
                          <a:solidFill>
                            <a:schemeClr val="tx1"/>
                          </a:solidFill>
                          <a:effectLst/>
                          <a:latin typeface="+mn-lt"/>
                          <a:ea typeface="+mn-ea"/>
                          <a:cs typeface="+mn-cs"/>
                        </a:rPr>
                        <a:t>S2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kern="1200">
                          <a:solidFill>
                            <a:schemeClr val="tx1"/>
                          </a:solidFill>
                          <a:effectLst/>
                          <a:latin typeface="+mn-lt"/>
                          <a:ea typeface="+mn-ea"/>
                          <a:cs typeface="+mn-cs"/>
                        </a:rPr>
                        <a:t>Sn2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kern="1200">
                          <a:solidFill>
                            <a:schemeClr val="tx1"/>
                          </a:solidFill>
                          <a:effectLst/>
                          <a:latin typeface="+mn-lt"/>
                          <a:ea typeface="+mn-ea"/>
                          <a:cs typeface="+mn-cs"/>
                        </a:rPr>
                        <a:t>15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kern="1200" dirty="0">
                          <a:solidFill>
                            <a:schemeClr val="tx1"/>
                          </a:solidFill>
                          <a:effectLst/>
                          <a:latin typeface="+mn-lt"/>
                          <a:ea typeface="+mn-ea"/>
                          <a:cs typeface="+mn-cs"/>
                        </a:rPr>
                        <a:t>P4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kern="1200">
                          <a:solidFill>
                            <a:schemeClr val="tx1"/>
                          </a:solidFill>
                          <a:effectLst/>
                          <a:latin typeface="+mn-lt"/>
                          <a:ea typeface="+mn-ea"/>
                          <a:cs typeface="+mn-cs"/>
                        </a:rPr>
                        <a:t>100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74320">
                <a:tc>
                  <a:txBody>
                    <a:bodyPr/>
                    <a:lstStyle/>
                    <a:p>
                      <a:pPr algn="ctr">
                        <a:lnSpc>
                          <a:spcPct val="115000"/>
                        </a:lnSpc>
                        <a:spcAft>
                          <a:spcPts val="0"/>
                        </a:spcAft>
                      </a:pPr>
                      <a:r>
                        <a:rPr lang="en-US" sz="1400" kern="1200">
                          <a:solidFill>
                            <a:schemeClr val="tx1"/>
                          </a:solidFill>
                          <a:effectLst/>
                          <a:latin typeface="+mn-lt"/>
                          <a:ea typeface="+mn-ea"/>
                          <a:cs typeface="+mn-cs"/>
                        </a:rPr>
                        <a:t>S3</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kern="1200">
                          <a:solidFill>
                            <a:schemeClr val="tx1"/>
                          </a:solidFill>
                          <a:effectLst/>
                          <a:latin typeface="+mn-lt"/>
                          <a:ea typeface="+mn-ea"/>
                          <a:cs typeface="+mn-cs"/>
                        </a:rPr>
                        <a:t>Sn3</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kern="1200">
                          <a:solidFill>
                            <a:schemeClr val="tx1"/>
                          </a:solidFill>
                          <a:effectLst/>
                          <a:latin typeface="+mn-lt"/>
                          <a:ea typeface="+mn-ea"/>
                          <a:cs typeface="+mn-cs"/>
                        </a:rPr>
                        <a:t>10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kern="1200">
                          <a:solidFill>
                            <a:schemeClr val="tx1"/>
                          </a:solidFill>
                          <a:effectLst/>
                          <a:latin typeface="+mn-lt"/>
                          <a:ea typeface="+mn-ea"/>
                          <a:cs typeface="+mn-cs"/>
                        </a:rPr>
                        <a:t>P1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kern="1200">
                          <a:solidFill>
                            <a:schemeClr val="tx1"/>
                          </a:solidFill>
                          <a:effectLst/>
                          <a:latin typeface="+mn-lt"/>
                          <a:ea typeface="+mn-ea"/>
                          <a:cs typeface="+mn-cs"/>
                        </a:rPr>
                        <a:t>300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74320">
                <a:tc>
                  <a:txBody>
                    <a:bodyPr/>
                    <a:lstStyle/>
                    <a:p>
                      <a:pPr algn="ctr">
                        <a:lnSpc>
                          <a:spcPct val="115000"/>
                        </a:lnSpc>
                        <a:spcAft>
                          <a:spcPts val="0"/>
                        </a:spcAft>
                      </a:pPr>
                      <a:r>
                        <a:rPr lang="en-US" sz="1400" kern="1200" dirty="0">
                          <a:solidFill>
                            <a:schemeClr val="tx1"/>
                          </a:solidFill>
                          <a:effectLst/>
                          <a:latin typeface="+mn-lt"/>
                          <a:ea typeface="+mn-ea"/>
                          <a:cs typeface="+mn-cs"/>
                        </a:rPr>
                        <a:t>S4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kern="1200" dirty="0">
                          <a:solidFill>
                            <a:schemeClr val="tx1"/>
                          </a:solidFill>
                          <a:effectLst/>
                          <a:latin typeface="+mn-lt"/>
                          <a:ea typeface="+mn-ea"/>
                          <a:cs typeface="+mn-cs"/>
                        </a:rPr>
                        <a:t>Sn4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kern="1200">
                          <a:solidFill>
                            <a:schemeClr val="tx1"/>
                          </a:solidFill>
                          <a:effectLst/>
                          <a:latin typeface="+mn-lt"/>
                          <a:ea typeface="+mn-ea"/>
                          <a:cs typeface="+mn-cs"/>
                        </a:rPr>
                        <a:t>20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1400" kern="1200" dirty="0" smtClean="0">
                          <a:solidFill>
                            <a:schemeClr val="tx1"/>
                          </a:solidFill>
                          <a:effectLst/>
                          <a:latin typeface="+mn-lt"/>
                          <a:ea typeface="+mn-ea"/>
                          <a:cs typeface="+mn-cs"/>
                        </a:rPr>
                        <a:t>NULL</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kern="1200" dirty="0">
                          <a:solidFill>
                            <a:schemeClr val="tx1"/>
                          </a:solidFill>
                          <a:effectLst/>
                          <a:latin typeface="+mn-lt"/>
                          <a:ea typeface="+mn-ea"/>
                          <a:cs typeface="+mn-cs"/>
                        </a:rPr>
                        <a:t>NULL</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7690099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17"/>
                                        </p:tgtEl>
                                      </p:cBhvr>
                                    </p:animEffect>
                                    <p:anim calcmode="lin" valueType="num">
                                      <p:cBhvr>
                                        <p:cTn id="12" dur="1000"/>
                                        <p:tgtEl>
                                          <p:spTgt spid="17"/>
                                        </p:tgtEl>
                                        <p:attrNameLst>
                                          <p:attrName>ppt_x</p:attrName>
                                        </p:attrNameLst>
                                      </p:cBhvr>
                                      <p:tavLst>
                                        <p:tav tm="0">
                                          <p:val>
                                            <p:strVal val="ppt_x"/>
                                          </p:val>
                                        </p:tav>
                                        <p:tav tm="100000">
                                          <p:val>
                                            <p:strVal val="ppt_x"/>
                                          </p:val>
                                        </p:tav>
                                      </p:tavLst>
                                    </p:anim>
                                    <p:anim calcmode="lin" valueType="num">
                                      <p:cBhvr>
                                        <p:cTn id="13" dur="1000"/>
                                        <p:tgtEl>
                                          <p:spTgt spid="17"/>
                                        </p:tgtEl>
                                        <p:attrNameLst>
                                          <p:attrName>ppt_y</p:attrName>
                                        </p:attrNameLst>
                                      </p:cBhvr>
                                      <p:tavLst>
                                        <p:tav tm="0">
                                          <p:val>
                                            <p:strVal val="ppt_y"/>
                                          </p:val>
                                        </p:tav>
                                        <p:tav tm="100000">
                                          <p:val>
                                            <p:strVal val="ppt_y+.1"/>
                                          </p:val>
                                        </p:tav>
                                      </p:tavLst>
                                    </p:anim>
                                    <p:set>
                                      <p:cBhvr>
                                        <p:cTn id="14" dur="1" fill="hold">
                                          <p:stCondLst>
                                            <p:cond delay="999"/>
                                          </p:stCondLst>
                                        </p:cTn>
                                        <p:tgtEl>
                                          <p:spTgt spid="17"/>
                                        </p:tgtEl>
                                        <p:attrNameLst>
                                          <p:attrName>style.visibility</p:attrName>
                                        </p:attrNameLst>
                                      </p:cBhvr>
                                      <p:to>
                                        <p:strVal val="hidden"/>
                                      </p:to>
                                    </p:se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2051"/>
                                        </p:tgtEl>
                                        <p:attrNameLst>
                                          <p:attrName>style.visibility</p:attrName>
                                        </p:attrNameLst>
                                      </p:cBhvr>
                                      <p:to>
                                        <p:strVal val="visible"/>
                                      </p:to>
                                    </p:set>
                                    <p:animEffect transition="in" filter="randombar(horizontal)">
                                      <p:cBhvr>
                                        <p:cTn id="18" dur="500"/>
                                        <p:tgtEl>
                                          <p:spTgt spid="2051"/>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2053"/>
                                        </p:tgtEl>
                                        <p:attrNameLst>
                                          <p:attrName>style.visibility</p:attrName>
                                        </p:attrNameLst>
                                      </p:cBhvr>
                                      <p:to>
                                        <p:strVal val="visible"/>
                                      </p:to>
                                    </p:set>
                                    <p:animEffect transition="in" filter="randombar(horizontal)">
                                      <p:cBhvr>
                                        <p:cTn id="23" dur="500"/>
                                        <p:tgtEl>
                                          <p:spTgt spid="2053"/>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randombar(horizont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عملگرهای فراپیوند (</a:t>
            </a:r>
            <a:r>
              <a:rPr lang="en-US" dirty="0"/>
              <a:t>Outer Join</a:t>
            </a:r>
            <a:r>
              <a:rPr lang="fa-IR" dirty="0"/>
              <a:t>)</a:t>
            </a:r>
            <a:endParaRPr lang="en-US" dirty="0"/>
          </a:p>
        </p:txBody>
      </p:sp>
      <p:sp>
        <p:nvSpPr>
          <p:cNvPr id="3" name="Content Placeholder 2"/>
          <p:cNvSpPr>
            <a:spLocks noGrp="1"/>
          </p:cNvSpPr>
          <p:nvPr>
            <p:ph idx="1"/>
          </p:nvPr>
        </p:nvSpPr>
        <p:spPr>
          <a:xfrm>
            <a:off x="533400" y="1676400"/>
            <a:ext cx="7924800" cy="4572000"/>
          </a:xfrm>
        </p:spPr>
        <p:txBody>
          <a:bodyPr>
            <a:normAutofit fontScale="77500" lnSpcReduction="20000"/>
          </a:bodyPr>
          <a:lstStyle/>
          <a:p>
            <a:pPr marL="0" indent="0">
              <a:buNone/>
            </a:pPr>
            <a:r>
              <a:rPr lang="fa-IR" u="sng" dirty="0"/>
              <a:t>مثال 21 : </a:t>
            </a:r>
            <a:endParaRPr lang="en-US" u="sng" dirty="0" smtClean="0"/>
          </a:p>
          <a:p>
            <a:pPr marL="320040" lvl="1" indent="0">
              <a:buNone/>
            </a:pPr>
            <a:r>
              <a:rPr lang="fa-IR" sz="2600" dirty="0" smtClean="0"/>
              <a:t>دو </a:t>
            </a:r>
            <a:r>
              <a:rPr lang="fa-IR" sz="2600" dirty="0"/>
              <a:t>جدول استاد (</a:t>
            </a:r>
            <a:r>
              <a:rPr lang="en-US" sz="2600" dirty="0"/>
              <a:t>PROF</a:t>
            </a:r>
            <a:r>
              <a:rPr lang="fa-IR" sz="2600" dirty="0"/>
              <a:t>) و گروه آموزشی (</a:t>
            </a:r>
            <a:r>
              <a:rPr lang="en-US" sz="2600" dirty="0"/>
              <a:t>DEPT</a:t>
            </a:r>
            <a:r>
              <a:rPr lang="fa-IR" sz="2600" dirty="0"/>
              <a:t>) را در نظر بگیرید</a:t>
            </a:r>
            <a:r>
              <a:rPr lang="fa-IR" sz="2600" dirty="0" smtClean="0"/>
              <a:t>:</a:t>
            </a:r>
          </a:p>
          <a:p>
            <a:pPr marL="320040" lvl="1" indent="0">
              <a:buNone/>
            </a:pPr>
            <a:endParaRPr lang="fa-IR" dirty="0"/>
          </a:p>
          <a:p>
            <a:pPr marL="320040" lvl="1" indent="0">
              <a:buNone/>
            </a:pPr>
            <a:endParaRPr lang="fa-IR" dirty="0" smtClean="0"/>
          </a:p>
          <a:p>
            <a:pPr marL="320040" lvl="1" indent="0">
              <a:buNone/>
            </a:pPr>
            <a:endParaRPr lang="fa-IR" dirty="0"/>
          </a:p>
          <a:p>
            <a:pPr marL="320040" lvl="1" indent="0">
              <a:buNone/>
            </a:pPr>
            <a:endParaRPr lang="fa-IR" dirty="0" smtClean="0"/>
          </a:p>
          <a:p>
            <a:pPr marL="320040" lvl="1" indent="0">
              <a:buNone/>
            </a:pPr>
            <a:endParaRPr lang="fa-IR" dirty="0"/>
          </a:p>
          <a:p>
            <a:pPr marL="320040" lvl="1" indent="0">
              <a:buNone/>
            </a:pPr>
            <a:endParaRPr lang="fa-IR" dirty="0" smtClean="0"/>
          </a:p>
          <a:p>
            <a:pPr marL="320040" lvl="1" indent="0">
              <a:buNone/>
            </a:pPr>
            <a:endParaRPr lang="fa-IR" dirty="0"/>
          </a:p>
          <a:p>
            <a:pPr marL="320040" lvl="1" indent="0">
              <a:buNone/>
            </a:pPr>
            <a:endParaRPr lang="fa-IR" dirty="0" smtClean="0"/>
          </a:p>
          <a:p>
            <a:pPr marL="320040" lvl="1" indent="0">
              <a:buNone/>
            </a:pPr>
            <a:endParaRPr lang="fa-IR" dirty="0"/>
          </a:p>
          <a:p>
            <a:pPr marL="320040" lvl="1" indent="0" algn="just">
              <a:buNone/>
            </a:pPr>
            <a:r>
              <a:rPr lang="fa-IR" sz="2600" b="1" dirty="0">
                <a:solidFill>
                  <a:schemeClr val="tx2"/>
                </a:solidFill>
              </a:rPr>
              <a:t>حال فرض کنید نام تمام استادان و عنوان گروه آموزشی </a:t>
            </a:r>
            <a:r>
              <a:rPr lang="fa-IR" sz="2600" b="1" dirty="0" smtClean="0">
                <a:solidFill>
                  <a:schemeClr val="tx2"/>
                </a:solidFill>
              </a:rPr>
              <a:t>آن ها </a:t>
            </a:r>
            <a:r>
              <a:rPr lang="fa-IR" sz="2600" b="1" dirty="0">
                <a:solidFill>
                  <a:schemeClr val="tx2"/>
                </a:solidFill>
              </a:rPr>
              <a:t>را بخواهیم. </a:t>
            </a:r>
            <a:endParaRPr lang="en-US" sz="2600" b="1" dirty="0" smtClean="0">
              <a:solidFill>
                <a:schemeClr val="tx2"/>
              </a:solidFill>
            </a:endParaRPr>
          </a:p>
          <a:p>
            <a:pPr marL="320040" lvl="1" indent="0" algn="just">
              <a:buNone/>
            </a:pPr>
            <a:r>
              <a:rPr lang="fa-IR" sz="2600" dirty="0" smtClean="0"/>
              <a:t>اگر </a:t>
            </a:r>
            <a:r>
              <a:rPr lang="fa-IR" sz="2600" dirty="0"/>
              <a:t>برای پاسخگویی به این سوال </a:t>
            </a:r>
            <a:r>
              <a:rPr lang="en-US" sz="2600" dirty="0" smtClean="0"/>
              <a:t>PROF</a:t>
            </a:r>
            <a:r>
              <a:rPr lang="en-US" sz="2400" dirty="0"/>
              <a:t> ∞ </a:t>
            </a:r>
            <a:r>
              <a:rPr lang="en-US" sz="2600" dirty="0" smtClean="0"/>
              <a:t>DEPT</a:t>
            </a:r>
            <a:r>
              <a:rPr lang="fa-IR" sz="2600" dirty="0" smtClean="0"/>
              <a:t> </a:t>
            </a:r>
            <a:r>
              <a:rPr lang="fa-IR" sz="2600" dirty="0"/>
              <a:t>را بدست آوریم، نام استادان سلطانی و غلامی در رابطه حاصل وجود ندارد و در نتیجه بخشی از اطلاعات از بین می رود. برای حل این مشکل باید به جای عملگر پیوند طبیعی از عملگر فراپیوند چپ استفاده کنیم</a:t>
            </a:r>
            <a:r>
              <a:rPr lang="fa-IR" sz="2600" dirty="0" smtClean="0"/>
              <a:t>:</a:t>
            </a:r>
            <a:endParaRPr lang="en-US" sz="2600"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49</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50723936"/>
              </p:ext>
            </p:extLst>
          </p:nvPr>
        </p:nvGraphicFramePr>
        <p:xfrm>
          <a:off x="152400" y="2546866"/>
          <a:ext cx="3886200" cy="1962912"/>
        </p:xfrm>
        <a:graphic>
          <a:graphicData uri="http://schemas.openxmlformats.org/drawingml/2006/table">
            <a:tbl>
              <a:tblPr rtl="1" firstRow="1" firstCol="1" bandRow="1"/>
              <a:tblGrid>
                <a:gridCol w="1421780"/>
                <a:gridCol w="1232210"/>
                <a:gridCol w="1232210"/>
              </a:tblGrid>
              <a:tr h="0">
                <a:tc>
                  <a:txBody>
                    <a:bodyPr/>
                    <a:lstStyle/>
                    <a:p>
                      <a:pPr algn="ctr" rtl="1">
                        <a:lnSpc>
                          <a:spcPct val="115000"/>
                        </a:lnSpc>
                        <a:spcAft>
                          <a:spcPts val="0"/>
                        </a:spcAft>
                      </a:pPr>
                      <a:r>
                        <a:rPr lang="fa-IR" sz="1600" dirty="0">
                          <a:effectLst/>
                          <a:latin typeface="Calibri"/>
                          <a:ea typeface="Calibri"/>
                          <a:cs typeface="B Nazanin" pitchFamily="2" charset="-78"/>
                        </a:rPr>
                        <a:t>شماره گروه آموزشی</a:t>
                      </a:r>
                      <a:endParaRPr lang="en-US" sz="1600" dirty="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fa-IR" sz="1600" dirty="0">
                          <a:effectLst/>
                          <a:latin typeface="Calibri"/>
                          <a:ea typeface="Calibri"/>
                          <a:cs typeface="B Nazanin" pitchFamily="2" charset="-78"/>
                        </a:rPr>
                        <a:t>نام استاد</a:t>
                      </a:r>
                      <a:endParaRPr lang="en-US" sz="1600" dirty="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ar-SA" sz="1600" dirty="0">
                          <a:effectLst/>
                          <a:latin typeface="Calibri"/>
                          <a:ea typeface="Calibri"/>
                          <a:cs typeface="B Nazanin" pitchFamily="2" charset="-78"/>
                        </a:rPr>
                        <a:t>شماره استاد</a:t>
                      </a:r>
                      <a:endParaRPr lang="en-US" sz="1600" dirty="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0">
                <a:tc>
                  <a:txBody>
                    <a:bodyPr/>
                    <a:lstStyle/>
                    <a:p>
                      <a:pPr algn="ctr" rtl="1">
                        <a:lnSpc>
                          <a:spcPct val="115000"/>
                        </a:lnSpc>
                        <a:spcAft>
                          <a:spcPts val="0"/>
                        </a:spcAft>
                      </a:pPr>
                      <a:r>
                        <a:rPr lang="en-US" sz="1600" dirty="0">
                          <a:effectLst/>
                          <a:latin typeface="Calibri"/>
                          <a:ea typeface="Calibri"/>
                          <a:cs typeface="B Nazanin" pitchFamily="2" charset="-78"/>
                        </a:rPr>
                        <a:t>D11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600">
                          <a:effectLst/>
                          <a:latin typeface="Calibri"/>
                          <a:ea typeface="Calibri"/>
                          <a:cs typeface="B Nazanin" pitchFamily="2" charset="-78"/>
                        </a:rPr>
                        <a:t>امیری</a:t>
                      </a:r>
                      <a:endParaRPr lang="en-US" sz="16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600">
                          <a:effectLst/>
                          <a:latin typeface="Calibri"/>
                          <a:ea typeface="Calibri"/>
                          <a:cs typeface="B Nazanin" pitchFamily="2" charset="-78"/>
                        </a:rPr>
                        <a:t>11</a:t>
                      </a:r>
                      <a:endParaRPr lang="en-US" sz="16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rtl="1">
                        <a:lnSpc>
                          <a:spcPct val="115000"/>
                        </a:lnSpc>
                        <a:spcAft>
                          <a:spcPts val="0"/>
                        </a:spcAft>
                      </a:pPr>
                      <a:r>
                        <a:rPr lang="en-US" sz="1600">
                          <a:effectLst/>
                          <a:latin typeface="Calibri"/>
                          <a:ea typeface="Calibri"/>
                          <a:cs typeface="B Nazanin" pitchFamily="2" charset="-78"/>
                        </a:rPr>
                        <a:t>D22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600">
                          <a:effectLst/>
                          <a:latin typeface="Calibri"/>
                          <a:ea typeface="Calibri"/>
                          <a:cs typeface="B Nazanin" pitchFamily="2" charset="-78"/>
                        </a:rPr>
                        <a:t>اکبری</a:t>
                      </a:r>
                      <a:endParaRPr lang="en-US" sz="16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600">
                          <a:effectLst/>
                          <a:latin typeface="Calibri"/>
                          <a:ea typeface="Calibri"/>
                          <a:cs typeface="B Nazanin" pitchFamily="2" charset="-78"/>
                        </a:rPr>
                        <a:t>25</a:t>
                      </a:r>
                      <a:endParaRPr lang="en-US" sz="16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rtl="1">
                        <a:lnSpc>
                          <a:spcPct val="115000"/>
                        </a:lnSpc>
                        <a:spcAft>
                          <a:spcPts val="0"/>
                        </a:spcAft>
                      </a:pPr>
                      <a:r>
                        <a:rPr lang="en-US" sz="1600" dirty="0">
                          <a:effectLst/>
                          <a:latin typeface="Calibri"/>
                          <a:ea typeface="Calibri"/>
                          <a:cs typeface="B Nazanin" pitchFamily="2" charset="-78"/>
                        </a:rPr>
                        <a:t>NULL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600">
                          <a:effectLst/>
                          <a:latin typeface="Calibri"/>
                          <a:ea typeface="Calibri"/>
                          <a:cs typeface="B Nazanin" pitchFamily="2" charset="-78"/>
                        </a:rPr>
                        <a:t>سلطانی</a:t>
                      </a:r>
                      <a:endParaRPr lang="en-US" sz="16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600">
                          <a:effectLst/>
                          <a:latin typeface="Calibri"/>
                          <a:ea typeface="Calibri"/>
                          <a:cs typeface="B Nazanin" pitchFamily="2" charset="-78"/>
                        </a:rPr>
                        <a:t>39</a:t>
                      </a:r>
                      <a:endParaRPr lang="en-US" sz="16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rtl="1">
                        <a:lnSpc>
                          <a:spcPct val="115000"/>
                        </a:lnSpc>
                        <a:spcAft>
                          <a:spcPts val="0"/>
                        </a:spcAft>
                      </a:pPr>
                      <a:r>
                        <a:rPr lang="en-US" sz="1600">
                          <a:effectLst/>
                          <a:latin typeface="Calibri"/>
                          <a:ea typeface="Calibri"/>
                          <a:cs typeface="B Nazanin" pitchFamily="2" charset="-78"/>
                        </a:rPr>
                        <a:t>D33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600">
                          <a:effectLst/>
                          <a:latin typeface="Calibri"/>
                          <a:ea typeface="Calibri"/>
                          <a:cs typeface="B Nazanin" pitchFamily="2" charset="-78"/>
                        </a:rPr>
                        <a:t>جوادی</a:t>
                      </a:r>
                      <a:endParaRPr lang="en-US" sz="16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600">
                          <a:effectLst/>
                          <a:latin typeface="Calibri"/>
                          <a:ea typeface="Calibri"/>
                          <a:cs typeface="B Nazanin" pitchFamily="2" charset="-78"/>
                        </a:rPr>
                        <a:t>46</a:t>
                      </a:r>
                      <a:endParaRPr lang="en-US" sz="16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rtl="1">
                        <a:lnSpc>
                          <a:spcPct val="115000"/>
                        </a:lnSpc>
                        <a:spcAft>
                          <a:spcPts val="0"/>
                        </a:spcAft>
                      </a:pPr>
                      <a:r>
                        <a:rPr lang="en-US" sz="1600">
                          <a:effectLst/>
                          <a:latin typeface="Calibri"/>
                          <a:ea typeface="Calibri"/>
                          <a:cs typeface="B Nazanin" pitchFamily="2" charset="-78"/>
                        </a:rPr>
                        <a:t>D11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600">
                          <a:effectLst/>
                          <a:latin typeface="Calibri"/>
                          <a:ea typeface="Calibri"/>
                          <a:cs typeface="B Nazanin" pitchFamily="2" charset="-78"/>
                        </a:rPr>
                        <a:t>سعیدی</a:t>
                      </a:r>
                      <a:endParaRPr lang="en-US" sz="16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600">
                          <a:effectLst/>
                          <a:latin typeface="Calibri"/>
                          <a:ea typeface="Calibri"/>
                          <a:cs typeface="B Nazanin" pitchFamily="2" charset="-78"/>
                        </a:rPr>
                        <a:t>53</a:t>
                      </a:r>
                      <a:endParaRPr lang="en-US" sz="16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rtl="1">
                        <a:lnSpc>
                          <a:spcPct val="115000"/>
                        </a:lnSpc>
                        <a:spcAft>
                          <a:spcPts val="0"/>
                        </a:spcAft>
                      </a:pPr>
                      <a:r>
                        <a:rPr lang="en-US" sz="1600">
                          <a:effectLst/>
                          <a:latin typeface="Calibri"/>
                          <a:ea typeface="Calibri"/>
                          <a:cs typeface="B Nazanin" pitchFamily="2" charset="-78"/>
                        </a:rPr>
                        <a:t>NUll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600">
                          <a:effectLst/>
                          <a:latin typeface="Calibri"/>
                          <a:ea typeface="Calibri"/>
                          <a:cs typeface="B Nazanin" pitchFamily="2" charset="-78"/>
                        </a:rPr>
                        <a:t>غلامی</a:t>
                      </a:r>
                      <a:endParaRPr lang="en-US" sz="16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600" dirty="0">
                          <a:effectLst/>
                          <a:latin typeface="Calibri"/>
                          <a:ea typeface="Calibri"/>
                          <a:cs typeface="B Nazanin" pitchFamily="2" charset="-78"/>
                        </a:rPr>
                        <a:t>42</a:t>
                      </a:r>
                      <a:endParaRPr lang="en-US" sz="1600" dirty="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834782562"/>
              </p:ext>
            </p:extLst>
          </p:nvPr>
        </p:nvGraphicFramePr>
        <p:xfrm>
          <a:off x="4488053" y="3048000"/>
          <a:ext cx="3672840" cy="1121664"/>
        </p:xfrm>
        <a:graphic>
          <a:graphicData uri="http://schemas.openxmlformats.org/drawingml/2006/table">
            <a:tbl>
              <a:tblPr rtl="1" firstRow="1" firstCol="1" bandRow="1"/>
              <a:tblGrid>
                <a:gridCol w="1097280"/>
                <a:gridCol w="1097280"/>
                <a:gridCol w="1478280"/>
              </a:tblGrid>
              <a:tr h="0">
                <a:tc>
                  <a:txBody>
                    <a:bodyPr/>
                    <a:lstStyle/>
                    <a:p>
                      <a:pPr algn="ctr" rtl="1">
                        <a:lnSpc>
                          <a:spcPct val="115000"/>
                        </a:lnSpc>
                        <a:spcAft>
                          <a:spcPts val="0"/>
                        </a:spcAft>
                      </a:pPr>
                      <a:r>
                        <a:rPr lang="ar-SA" sz="1600" dirty="0">
                          <a:effectLst/>
                          <a:latin typeface="Calibri"/>
                          <a:ea typeface="Calibri"/>
                          <a:cs typeface="B Nazanin" pitchFamily="2" charset="-78"/>
                        </a:rPr>
                        <a:t>دفتر گروه</a:t>
                      </a:r>
                      <a:endParaRPr lang="en-US" sz="1600" dirty="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ar-SA" sz="1600" dirty="0">
                          <a:effectLst/>
                          <a:latin typeface="Calibri"/>
                          <a:ea typeface="Calibri"/>
                          <a:cs typeface="B Nazanin" pitchFamily="2" charset="-78"/>
                        </a:rPr>
                        <a:t>عنوان گروه</a:t>
                      </a:r>
                      <a:endParaRPr lang="en-US" sz="1600" dirty="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fa-IR" sz="1600" dirty="0">
                          <a:effectLst/>
                          <a:latin typeface="Calibri"/>
                          <a:ea typeface="Calibri"/>
                          <a:cs typeface="B Nazanin" pitchFamily="2" charset="-78"/>
                        </a:rPr>
                        <a:t>شماره گروه آموزشی</a:t>
                      </a:r>
                      <a:endParaRPr lang="en-US" sz="1600" dirty="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0">
                <a:tc>
                  <a:txBody>
                    <a:bodyPr/>
                    <a:lstStyle/>
                    <a:p>
                      <a:pPr algn="ctr" rtl="1">
                        <a:lnSpc>
                          <a:spcPct val="115000"/>
                        </a:lnSpc>
                        <a:spcAft>
                          <a:spcPts val="0"/>
                        </a:spcAft>
                      </a:pPr>
                      <a:r>
                        <a:rPr lang="ar-SA" sz="1600">
                          <a:effectLst/>
                          <a:latin typeface="Calibri"/>
                          <a:ea typeface="Calibri"/>
                          <a:cs typeface="B Nazanin" pitchFamily="2" charset="-78"/>
                        </a:rPr>
                        <a:t>اتاق 115</a:t>
                      </a:r>
                      <a:endParaRPr lang="en-US" sz="16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600">
                          <a:effectLst/>
                          <a:latin typeface="Calibri"/>
                          <a:ea typeface="Calibri"/>
                          <a:cs typeface="B Nazanin" pitchFamily="2" charset="-78"/>
                        </a:rPr>
                        <a:t>نرم افزار </a:t>
                      </a:r>
                      <a:endParaRPr lang="en-US" sz="16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en-US" sz="1600">
                          <a:effectLst/>
                          <a:latin typeface="Calibri"/>
                          <a:ea typeface="Calibri"/>
                          <a:cs typeface="B Nazanin" pitchFamily="2" charset="-78"/>
                        </a:rPr>
                        <a:t>D11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rtl="1">
                        <a:lnSpc>
                          <a:spcPct val="115000"/>
                        </a:lnSpc>
                        <a:spcAft>
                          <a:spcPts val="0"/>
                        </a:spcAft>
                      </a:pPr>
                      <a:r>
                        <a:rPr lang="ar-SA" sz="1600">
                          <a:effectLst/>
                          <a:latin typeface="Calibri"/>
                          <a:ea typeface="Calibri"/>
                          <a:cs typeface="B Nazanin" pitchFamily="2" charset="-78"/>
                        </a:rPr>
                        <a:t>اتاق 213</a:t>
                      </a:r>
                      <a:endParaRPr lang="en-US" sz="16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600">
                          <a:effectLst/>
                          <a:latin typeface="Calibri"/>
                          <a:ea typeface="Calibri"/>
                          <a:cs typeface="B Nazanin" pitchFamily="2" charset="-78"/>
                        </a:rPr>
                        <a:t>سخت افزار</a:t>
                      </a:r>
                      <a:endParaRPr lang="en-US" sz="16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en-US" sz="1600">
                          <a:effectLst/>
                          <a:latin typeface="Calibri"/>
                          <a:ea typeface="Calibri"/>
                          <a:cs typeface="B Nazanin" pitchFamily="2" charset="-78"/>
                        </a:rPr>
                        <a:t>D22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rtl="1">
                        <a:lnSpc>
                          <a:spcPct val="115000"/>
                        </a:lnSpc>
                        <a:spcAft>
                          <a:spcPts val="0"/>
                        </a:spcAft>
                      </a:pPr>
                      <a:r>
                        <a:rPr lang="ar-SA" sz="1600">
                          <a:effectLst/>
                          <a:latin typeface="Calibri"/>
                          <a:ea typeface="Calibri"/>
                          <a:cs typeface="B Nazanin" pitchFamily="2" charset="-78"/>
                        </a:rPr>
                        <a:t>اتاق 117</a:t>
                      </a:r>
                      <a:endParaRPr lang="en-US" sz="16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600">
                          <a:effectLst/>
                          <a:latin typeface="Calibri"/>
                          <a:ea typeface="Calibri"/>
                          <a:cs typeface="B Nazanin" pitchFamily="2" charset="-78"/>
                        </a:rPr>
                        <a:t>هوش مصنوعی</a:t>
                      </a:r>
                      <a:endParaRPr lang="en-US" sz="1600">
                        <a:effectLst/>
                        <a:latin typeface="Calibri"/>
                        <a:ea typeface="Calibri"/>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en-US" sz="1600" dirty="0">
                          <a:effectLst/>
                          <a:latin typeface="Calibri"/>
                          <a:ea typeface="Calibri"/>
                          <a:cs typeface="B Nazanin" pitchFamily="2" charset="-78"/>
                        </a:rPr>
                        <a:t>D33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Rectangle 7"/>
          <p:cNvSpPr/>
          <p:nvPr/>
        </p:nvSpPr>
        <p:spPr>
          <a:xfrm>
            <a:off x="533400" y="6324600"/>
            <a:ext cx="5003421" cy="400110"/>
          </a:xfrm>
          <a:prstGeom prst="rect">
            <a:avLst/>
          </a:prstGeom>
        </p:spPr>
        <p:txBody>
          <a:bodyPr wrap="none">
            <a:spAutoFit/>
          </a:bodyPr>
          <a:lstStyle/>
          <a:p>
            <a:r>
              <a:rPr lang="en-US" sz="2000" b="1" dirty="0">
                <a:cs typeface="B Nazanin" pitchFamily="2" charset="-78"/>
              </a:rPr>
              <a:t>Π</a:t>
            </a:r>
            <a:r>
              <a:rPr lang="fa-IR" sz="2000" b="1" baseline="-25000" dirty="0">
                <a:cs typeface="B Nazanin" pitchFamily="2" charset="-78"/>
              </a:rPr>
              <a:t>عنوان گروه و نام استاد </a:t>
            </a:r>
            <a:r>
              <a:rPr lang="en-US" sz="2000" b="1" dirty="0">
                <a:cs typeface="B Nazanin" pitchFamily="2" charset="-78"/>
              </a:rPr>
              <a:t>(PROF    L-O-JOIN     DEPT)</a:t>
            </a:r>
          </a:p>
        </p:txBody>
      </p:sp>
      <p:sp>
        <p:nvSpPr>
          <p:cNvPr id="9" name="Rectangle 8"/>
          <p:cNvSpPr/>
          <p:nvPr/>
        </p:nvSpPr>
        <p:spPr>
          <a:xfrm>
            <a:off x="5969000" y="2719864"/>
            <a:ext cx="761747" cy="369332"/>
          </a:xfrm>
          <a:prstGeom prst="rect">
            <a:avLst/>
          </a:prstGeom>
        </p:spPr>
        <p:txBody>
          <a:bodyPr wrap="none">
            <a:spAutoFit/>
          </a:bodyPr>
          <a:lstStyle/>
          <a:p>
            <a:r>
              <a:rPr lang="en-US" dirty="0"/>
              <a:t>DEPT</a:t>
            </a:r>
          </a:p>
        </p:txBody>
      </p:sp>
      <p:sp>
        <p:nvSpPr>
          <p:cNvPr id="10" name="Rectangle 9"/>
          <p:cNvSpPr/>
          <p:nvPr/>
        </p:nvSpPr>
        <p:spPr>
          <a:xfrm>
            <a:off x="1320547" y="2164834"/>
            <a:ext cx="761747" cy="369332"/>
          </a:xfrm>
          <a:prstGeom prst="rect">
            <a:avLst/>
          </a:prstGeom>
        </p:spPr>
        <p:txBody>
          <a:bodyPr wrap="none">
            <a:spAutoFit/>
          </a:bodyPr>
          <a:lstStyle/>
          <a:p>
            <a:r>
              <a:rPr lang="en-US" dirty="0" smtClean="0"/>
              <a:t>PROF</a:t>
            </a:r>
            <a:endParaRPr lang="en-US" dirty="0"/>
          </a:p>
        </p:txBody>
      </p:sp>
    </p:spTree>
    <p:extLst>
      <p:ext uri="{BB962C8B-B14F-4D97-AF65-F5344CB8AC3E}">
        <p14:creationId xmlns:p14="http://schemas.microsoft.com/office/powerpoint/2010/main" val="4193823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2" end="12"/>
                                            </p:txEl>
                                          </p:spTgt>
                                        </p:tgtEl>
                                        <p:attrNameLst>
                                          <p:attrName>style.visibility</p:attrName>
                                        </p:attrNameLst>
                                      </p:cBhvr>
                                      <p:to>
                                        <p:strVal val="visible"/>
                                      </p:to>
                                    </p:set>
                                    <p:animEffect transition="in" filter="randombar(horizontal)">
                                      <p:cBhvr>
                                        <p:cTn id="7" dur="500"/>
                                        <p:tgtEl>
                                          <p:spTgt spid="3">
                                            <p:txEl>
                                              <p:pRg st="12" end="12"/>
                                            </p:txEl>
                                          </p:spTgt>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جبر رابطه ای</a:t>
            </a:r>
            <a:endParaRPr lang="en-US" dirty="0"/>
          </a:p>
        </p:txBody>
      </p:sp>
      <p:sp>
        <p:nvSpPr>
          <p:cNvPr id="4" name="Content Placeholder 3"/>
          <p:cNvSpPr>
            <a:spLocks noGrp="1"/>
          </p:cNvSpPr>
          <p:nvPr>
            <p:ph idx="1"/>
          </p:nvPr>
        </p:nvSpPr>
        <p:spPr>
          <a:xfrm>
            <a:off x="1143000" y="1676400"/>
            <a:ext cx="7010400" cy="4419600"/>
          </a:xfrm>
        </p:spPr>
        <p:txBody>
          <a:bodyPr>
            <a:normAutofit/>
          </a:bodyPr>
          <a:lstStyle/>
          <a:p>
            <a:pPr>
              <a:lnSpc>
                <a:spcPct val="150000"/>
              </a:lnSpc>
              <a:buFont typeface="Wingdings" pitchFamily="2" charset="2"/>
              <a:buChar char="ü"/>
            </a:pPr>
            <a:r>
              <a:rPr lang="fa-IR" sz="2000" dirty="0"/>
              <a:t>جبر رابطه ای در واقع مبنای تئوریک مدل رابطه ای است. </a:t>
            </a:r>
            <a:endParaRPr lang="fa-IR" sz="2000" dirty="0" smtClean="0"/>
          </a:p>
          <a:p>
            <a:pPr>
              <a:lnSpc>
                <a:spcPct val="150000"/>
              </a:lnSpc>
              <a:buFont typeface="Wingdings" pitchFamily="2" charset="2"/>
              <a:buChar char="ü"/>
            </a:pPr>
            <a:r>
              <a:rPr lang="fa-IR" sz="2000" dirty="0" smtClean="0"/>
              <a:t>به </a:t>
            </a:r>
            <a:r>
              <a:rPr lang="fa-IR" sz="2000" dirty="0"/>
              <a:t>مجموعه ای از قوانین و عملگرها که امکان پردازش جدول را فراهم می سازند، </a:t>
            </a:r>
            <a:r>
              <a:rPr lang="fa-IR" sz="2000" dirty="0" smtClean="0"/>
              <a:t>جبر</a:t>
            </a:r>
            <a:r>
              <a:rPr lang="en-US" sz="2000" dirty="0" smtClean="0"/>
              <a:t> </a:t>
            </a:r>
            <a:r>
              <a:rPr lang="fa-IR" sz="2000" dirty="0" smtClean="0"/>
              <a:t>رابطه ای می گویند.</a:t>
            </a:r>
          </a:p>
          <a:p>
            <a:pPr>
              <a:lnSpc>
                <a:spcPct val="150000"/>
              </a:lnSpc>
              <a:buFont typeface="Wingdings" pitchFamily="2" charset="2"/>
              <a:buChar char="ü"/>
            </a:pPr>
            <a:r>
              <a:rPr lang="fa-IR" sz="2000" dirty="0" smtClean="0"/>
              <a:t> </a:t>
            </a:r>
            <a:r>
              <a:rPr lang="fa-IR" sz="2000" dirty="0"/>
              <a:t>نوع داده در جبر رابطه ای فقط رابطه است. </a:t>
            </a:r>
            <a:r>
              <a:rPr lang="fa-IR" sz="2000" dirty="0" smtClean="0"/>
              <a:t>یعنی </a:t>
            </a:r>
            <a:r>
              <a:rPr lang="fa-IR" sz="2000" dirty="0"/>
              <a:t>ورودی و خروجی تمامی عملگرها رابطه می باشد.</a:t>
            </a:r>
            <a:endParaRPr lang="en-US" sz="2000"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5</a:t>
            </a:fld>
            <a:endParaRPr lang="en-US"/>
          </a:p>
        </p:txBody>
      </p:sp>
    </p:spTree>
    <p:extLst>
      <p:ext uri="{BB962C8B-B14F-4D97-AF65-F5344CB8AC3E}">
        <p14:creationId xmlns:p14="http://schemas.microsoft.com/office/powerpoint/2010/main" val="18078564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 شبه تفاضل یا نیم </a:t>
            </a:r>
            <a:r>
              <a:rPr lang="fa-IR" dirty="0" smtClean="0"/>
              <a:t>تفاضل</a:t>
            </a:r>
            <a:endParaRPr lang="en-US" dirty="0"/>
          </a:p>
        </p:txBody>
      </p:sp>
      <p:sp>
        <p:nvSpPr>
          <p:cNvPr id="3" name="Content Placeholder 2"/>
          <p:cNvSpPr>
            <a:spLocks noGrp="1"/>
          </p:cNvSpPr>
          <p:nvPr>
            <p:ph idx="1"/>
          </p:nvPr>
        </p:nvSpPr>
        <p:spPr/>
        <p:txBody>
          <a:bodyPr/>
          <a:lstStyle/>
          <a:p>
            <a:pPr marL="0" indent="0">
              <a:buNone/>
            </a:pPr>
            <a:r>
              <a:rPr lang="fa-IR" dirty="0" smtClean="0"/>
              <a:t>این </a:t>
            </a:r>
            <a:r>
              <a:rPr lang="fa-IR" dirty="0"/>
              <a:t>عملگر به صورت زیر تعریف می شود:</a:t>
            </a:r>
            <a:endParaRPr lang="en-US" dirty="0"/>
          </a:p>
          <a:p>
            <a:pPr marL="0" indent="0" algn="l" rtl="0">
              <a:buNone/>
            </a:pPr>
            <a:r>
              <a:rPr lang="en-US" dirty="0"/>
              <a:t>A    SEMIMINUS    B =  A    MINUS ( A   SEMIJOIN   B)</a:t>
            </a:r>
          </a:p>
          <a:p>
            <a:pPr marL="0" indent="0">
              <a:buNone/>
            </a:pPr>
            <a:endParaRPr lang="fa-IR" dirty="0" smtClean="0"/>
          </a:p>
          <a:p>
            <a:pPr marL="0" indent="0">
              <a:buNone/>
            </a:pPr>
            <a:endParaRPr lang="fa-IR" dirty="0"/>
          </a:p>
          <a:p>
            <a:pPr marL="0" indent="0">
              <a:buNone/>
            </a:pPr>
            <a:r>
              <a:rPr lang="fa-IR" dirty="0" smtClean="0"/>
              <a:t>یعنی </a:t>
            </a:r>
            <a:r>
              <a:rPr lang="fa-IR" dirty="0"/>
              <a:t>سطرهایی را از جدول </a:t>
            </a:r>
            <a:r>
              <a:rPr lang="en-US" dirty="0"/>
              <a:t>A</a:t>
            </a:r>
            <a:r>
              <a:rPr lang="fa-IR" dirty="0"/>
              <a:t> می دهد که نباید در </a:t>
            </a:r>
            <a:r>
              <a:rPr lang="en-US" dirty="0"/>
              <a:t>B</a:t>
            </a:r>
            <a:r>
              <a:rPr lang="fa-IR" dirty="0"/>
              <a:t> همتایی داشته باشند.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50</a:t>
            </a:fld>
            <a:endParaRPr lang="en-US"/>
          </a:p>
        </p:txBody>
      </p:sp>
    </p:spTree>
    <p:extLst>
      <p:ext uri="{BB962C8B-B14F-4D97-AF65-F5344CB8AC3E}">
        <p14:creationId xmlns:p14="http://schemas.microsoft.com/office/powerpoint/2010/main" val="229075890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 شبه تفاضل یا نیم تفاضل</a:t>
            </a:r>
            <a:endParaRPr lang="en-US" dirty="0"/>
          </a:p>
        </p:txBody>
      </p:sp>
      <p:sp>
        <p:nvSpPr>
          <p:cNvPr id="3" name="Content Placeholder 2"/>
          <p:cNvSpPr>
            <a:spLocks noGrp="1"/>
          </p:cNvSpPr>
          <p:nvPr>
            <p:ph idx="1"/>
          </p:nvPr>
        </p:nvSpPr>
        <p:spPr/>
        <p:txBody>
          <a:bodyPr/>
          <a:lstStyle/>
          <a:p>
            <a:pPr marL="0" indent="0">
              <a:buNone/>
            </a:pPr>
            <a:r>
              <a:rPr lang="fa-IR" b="1" u="sng" dirty="0"/>
              <a:t>مثال 22: </a:t>
            </a:r>
            <a:endParaRPr lang="fa-IR" b="1" u="sng" dirty="0" smtClean="0"/>
          </a:p>
          <a:p>
            <a:pPr marL="0" indent="0">
              <a:buNone/>
            </a:pPr>
            <a:r>
              <a:rPr lang="fa-IR" b="1" dirty="0" smtClean="0">
                <a:solidFill>
                  <a:schemeClr val="accent1">
                    <a:lumMod val="75000"/>
                  </a:schemeClr>
                </a:solidFill>
              </a:rPr>
              <a:t>مشخصات </a:t>
            </a:r>
            <a:r>
              <a:rPr lang="fa-IR" b="1" dirty="0">
                <a:solidFill>
                  <a:schemeClr val="accent1">
                    <a:lumMod val="75000"/>
                  </a:schemeClr>
                </a:solidFill>
              </a:rPr>
              <a:t>عرضه کنندگانی را بدهید که قطعه </a:t>
            </a:r>
            <a:r>
              <a:rPr lang="en-US" b="1" dirty="0">
                <a:solidFill>
                  <a:schemeClr val="accent1">
                    <a:lumMod val="75000"/>
                  </a:schemeClr>
                </a:solidFill>
              </a:rPr>
              <a:t>P2</a:t>
            </a:r>
            <a:r>
              <a:rPr lang="fa-IR" b="1" dirty="0">
                <a:solidFill>
                  <a:schemeClr val="accent1">
                    <a:lumMod val="75000"/>
                  </a:schemeClr>
                </a:solidFill>
              </a:rPr>
              <a:t> را تولید نمی کنند</a:t>
            </a:r>
            <a:r>
              <a:rPr lang="fa-IR" b="1" dirty="0" smtClean="0">
                <a:solidFill>
                  <a:schemeClr val="accent1">
                    <a:lumMod val="75000"/>
                  </a:schemeClr>
                </a:solidFill>
              </a:rPr>
              <a:t>:</a:t>
            </a:r>
          </a:p>
          <a:p>
            <a:pPr marL="0" indent="0">
              <a:buNone/>
            </a:pPr>
            <a:endParaRPr lang="en-US" b="1" dirty="0">
              <a:solidFill>
                <a:schemeClr val="accent1">
                  <a:lumMod val="75000"/>
                </a:schemeClr>
              </a:solidFill>
            </a:endParaRPr>
          </a:p>
          <a:p>
            <a:pPr marL="0" indent="0" algn="l" rtl="0">
              <a:buNone/>
            </a:pPr>
            <a:r>
              <a:rPr lang="en-US" dirty="0"/>
              <a:t>S    SEMIMINUS    ( SP   WHERE    P#=’P2’ )</a:t>
            </a:r>
          </a:p>
          <a:p>
            <a:endParaRPr lang="fa-IR" dirty="0"/>
          </a:p>
          <a:p>
            <a:pPr marL="0" indent="0">
              <a:buNone/>
            </a:pPr>
            <a:r>
              <a:rPr lang="fa-IR" b="1" u="sng" dirty="0" smtClean="0"/>
              <a:t>نکته</a:t>
            </a:r>
            <a:r>
              <a:rPr lang="fa-IR" b="1" u="sng" dirty="0"/>
              <a:t>: </a:t>
            </a:r>
            <a:endParaRPr lang="fa-IR" b="1" u="sng" dirty="0" smtClean="0"/>
          </a:p>
          <a:p>
            <a:pPr marL="320040" lvl="1" indent="0">
              <a:buNone/>
            </a:pPr>
            <a:r>
              <a:rPr lang="fa-IR" dirty="0" smtClean="0"/>
              <a:t>در </a:t>
            </a:r>
            <a:r>
              <a:rPr lang="fa-IR" dirty="0"/>
              <a:t>عملگر </a:t>
            </a:r>
            <a:r>
              <a:rPr lang="fa-IR" b="1" dirty="0">
                <a:solidFill>
                  <a:schemeClr val="tx2"/>
                </a:solidFill>
              </a:rPr>
              <a:t>تفاضل</a:t>
            </a:r>
            <a:r>
              <a:rPr lang="fa-IR" dirty="0"/>
              <a:t> دو عملوند باید هم نوع باشند ولی در </a:t>
            </a:r>
            <a:r>
              <a:rPr lang="fa-IR" dirty="0" smtClean="0"/>
              <a:t>عملگر </a:t>
            </a:r>
            <a:r>
              <a:rPr lang="fa-IR" b="1" dirty="0" smtClean="0">
                <a:solidFill>
                  <a:schemeClr val="tx2"/>
                </a:solidFill>
              </a:rPr>
              <a:t>نیم </a:t>
            </a:r>
            <a:r>
              <a:rPr lang="fa-IR" b="1" dirty="0">
                <a:solidFill>
                  <a:schemeClr val="tx2"/>
                </a:solidFill>
              </a:rPr>
              <a:t>تفاضل </a:t>
            </a:r>
            <a:r>
              <a:rPr lang="fa-IR" dirty="0"/>
              <a:t>این مساله لازم نیست.</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51</a:t>
            </a:fld>
            <a:endParaRPr lang="en-US"/>
          </a:p>
        </p:txBody>
      </p:sp>
    </p:spTree>
    <p:extLst>
      <p:ext uri="{BB962C8B-B14F-4D97-AF65-F5344CB8AC3E}">
        <p14:creationId xmlns:p14="http://schemas.microsoft.com/office/powerpoint/2010/main" val="374967250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 calcmode="lin" valueType="num">
                                      <p:cBhvr additive="base">
                                        <p:cTn id="1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 تغییرنام یا </a:t>
            </a:r>
            <a:r>
              <a:rPr lang="fa-IR" dirty="0" smtClean="0"/>
              <a:t>نامگذاری</a:t>
            </a:r>
            <a:endParaRPr lang="en-US" dirty="0"/>
          </a:p>
        </p:txBody>
      </p:sp>
      <p:sp>
        <p:nvSpPr>
          <p:cNvPr id="3" name="Content Placeholder 2"/>
          <p:cNvSpPr>
            <a:spLocks noGrp="1"/>
          </p:cNvSpPr>
          <p:nvPr>
            <p:ph idx="1"/>
          </p:nvPr>
        </p:nvSpPr>
        <p:spPr>
          <a:xfrm>
            <a:off x="304800" y="1676400"/>
            <a:ext cx="8458200" cy="4419600"/>
          </a:xfrm>
        </p:spPr>
        <p:txBody>
          <a:bodyPr/>
          <a:lstStyle/>
          <a:p>
            <a:r>
              <a:rPr lang="fa-IR" dirty="0" smtClean="0"/>
              <a:t>این </a:t>
            </a:r>
            <a:r>
              <a:rPr lang="fa-IR" dirty="0"/>
              <a:t>عملگر به صورت </a:t>
            </a:r>
            <a:r>
              <a:rPr lang="en-US" dirty="0" err="1"/>
              <a:t>ρ</a:t>
            </a:r>
            <a:r>
              <a:rPr lang="en-US" baseline="-25000" dirty="0" err="1"/>
              <a:t>b</a:t>
            </a:r>
            <a:r>
              <a:rPr lang="en-US" dirty="0" err="1"/>
              <a:t>a</a:t>
            </a:r>
            <a:r>
              <a:rPr lang="fa-IR" dirty="0"/>
              <a:t> نشان داده شده که نام </a:t>
            </a:r>
            <a:r>
              <a:rPr lang="en-US" dirty="0"/>
              <a:t>b</a:t>
            </a:r>
            <a:r>
              <a:rPr lang="fa-IR" dirty="0"/>
              <a:t> روی جدول </a:t>
            </a:r>
            <a:r>
              <a:rPr lang="en-US" dirty="0"/>
              <a:t>a</a:t>
            </a:r>
            <a:r>
              <a:rPr lang="fa-IR" dirty="0"/>
              <a:t> نیز گذاشته می شود</a:t>
            </a:r>
            <a:r>
              <a:rPr lang="fa-IR" dirty="0" smtClean="0"/>
              <a:t>.</a:t>
            </a:r>
            <a:endParaRPr lang="en-US" dirty="0" smtClean="0"/>
          </a:p>
          <a:p>
            <a:endParaRPr lang="fa-IR" dirty="0" smtClean="0"/>
          </a:p>
          <a:p>
            <a:r>
              <a:rPr lang="fa-IR" dirty="0" smtClean="0"/>
              <a:t>در </a:t>
            </a:r>
            <a:r>
              <a:rPr lang="fa-IR" dirty="0"/>
              <a:t>این حال بدون ذخیره سازی مجدد یک جدول می توان از آن دوبار استفاده کرد، در واقع اشاره گر جدیدی تعریف می شود</a:t>
            </a:r>
            <a:r>
              <a:rPr lang="fa-IR" dirty="0" smtClean="0"/>
              <a:t>.</a:t>
            </a:r>
            <a:endParaRPr lang="en-US" dirty="0" smtClean="0"/>
          </a:p>
          <a:p>
            <a:endParaRPr lang="fa-IR" dirty="0" smtClean="0"/>
          </a:p>
          <a:p>
            <a:r>
              <a:rPr lang="fa-IR" dirty="0" smtClean="0"/>
              <a:t>محدوده </a:t>
            </a:r>
            <a:r>
              <a:rPr lang="fa-IR" dirty="0"/>
              <a:t>عملکرد ρ تنها در همان دستور مربوطه است، یعنی پس از اتمام آن دستور، نام جدید دیگر وجود ندارد. گاهی یک پرس و جو، دو یا چند بار به یک جدول نیاز دارد.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52</a:t>
            </a:fld>
            <a:endParaRPr lang="en-US"/>
          </a:p>
        </p:txBody>
      </p:sp>
    </p:spTree>
    <p:extLst>
      <p:ext uri="{BB962C8B-B14F-4D97-AF65-F5344CB8AC3E}">
        <p14:creationId xmlns:p14="http://schemas.microsoft.com/office/powerpoint/2010/main" val="221569537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34000"/>
          </a:xfrm>
        </p:spPr>
        <p:txBody>
          <a:bodyPr>
            <a:normAutofit fontScale="92500"/>
          </a:bodyPr>
          <a:lstStyle/>
          <a:p>
            <a:pPr marL="0" indent="0">
              <a:buNone/>
            </a:pPr>
            <a:r>
              <a:rPr lang="fa-IR" b="1" u="sng" dirty="0"/>
              <a:t>مثال 23: </a:t>
            </a:r>
            <a:endParaRPr lang="fa-IR" b="1" u="sng" dirty="0" smtClean="0"/>
          </a:p>
          <a:p>
            <a:pPr marL="0" indent="0">
              <a:buNone/>
            </a:pPr>
            <a:r>
              <a:rPr lang="fa-IR" dirty="0" smtClean="0"/>
              <a:t>جدول </a:t>
            </a:r>
            <a:r>
              <a:rPr lang="fa-IR" dirty="0"/>
              <a:t>اساتید را با مشخصات زیر در نظر بگیرید:</a:t>
            </a:r>
            <a:endParaRPr lang="en-US" dirty="0"/>
          </a:p>
          <a:p>
            <a:pPr marL="0" indent="0" algn="l" rtl="0">
              <a:buNone/>
            </a:pPr>
            <a:r>
              <a:rPr lang="en-US" dirty="0"/>
              <a:t>Prof (pn,O#,</a:t>
            </a:r>
            <a:r>
              <a:rPr lang="en-US" dirty="0" err="1"/>
              <a:t>esp,degree,clg</a:t>
            </a:r>
            <a:r>
              <a:rPr lang="en-US" dirty="0"/>
              <a:t>#)</a:t>
            </a:r>
          </a:p>
          <a:p>
            <a:pPr marL="0" indent="0" algn="l">
              <a:buNone/>
            </a:pPr>
            <a:r>
              <a:rPr lang="fa-IR" dirty="0"/>
              <a:t>(شماره دانشکده، مدرک، تخصص، شماره دفتر، نام استاد) جدول استاد</a:t>
            </a:r>
            <a:endParaRPr lang="en-US" dirty="0"/>
          </a:p>
          <a:p>
            <a:pPr marL="0" indent="0">
              <a:buNone/>
            </a:pPr>
            <a:r>
              <a:rPr lang="fa-IR" b="1" dirty="0" smtClean="0">
                <a:solidFill>
                  <a:schemeClr val="accent1">
                    <a:lumMod val="75000"/>
                  </a:schemeClr>
                </a:solidFill>
              </a:rPr>
              <a:t>شماره </a:t>
            </a:r>
            <a:r>
              <a:rPr lang="fa-IR" b="1" dirty="0">
                <a:solidFill>
                  <a:schemeClr val="accent1">
                    <a:lumMod val="75000"/>
                  </a:schemeClr>
                </a:solidFill>
              </a:rPr>
              <a:t>دفتر و نام اساتیدی را بدهید که دفتر کارشان مشترک است</a:t>
            </a:r>
            <a:r>
              <a:rPr lang="fa-IR" b="1" dirty="0" smtClean="0">
                <a:solidFill>
                  <a:schemeClr val="accent1">
                    <a:lumMod val="75000"/>
                  </a:schemeClr>
                </a:solidFill>
              </a:rPr>
              <a:t>:</a:t>
            </a:r>
          </a:p>
          <a:p>
            <a:pPr marL="0" indent="0">
              <a:buNone/>
            </a:pPr>
            <a:endParaRPr lang="en-US" b="1" dirty="0">
              <a:solidFill>
                <a:schemeClr val="accent1">
                  <a:lumMod val="75000"/>
                </a:schemeClr>
              </a:solidFill>
            </a:endParaRPr>
          </a:p>
          <a:p>
            <a:pPr marL="0" indent="0" algn="l" rtl="0">
              <a:buNone/>
            </a:pPr>
            <a:r>
              <a:rPr lang="en-US" dirty="0"/>
              <a:t>Prof </a:t>
            </a:r>
            <a:r>
              <a:rPr lang="fa-IR" dirty="0" smtClean="0"/>
              <a:t> </a:t>
            </a:r>
            <a:r>
              <a:rPr lang="en-US" dirty="0" smtClean="0"/>
              <a:t>  </a:t>
            </a:r>
            <a:r>
              <a:rPr lang="en-US" sz="4400" dirty="0" smtClean="0"/>
              <a:t>×</a:t>
            </a:r>
            <a:r>
              <a:rPr lang="en-US" baseline="-25000" dirty="0" err="1">
                <a:solidFill>
                  <a:schemeClr val="accent4">
                    <a:lumMod val="50000"/>
                  </a:schemeClr>
                </a:solidFill>
              </a:rPr>
              <a:t>prof.O</a:t>
            </a:r>
            <a:r>
              <a:rPr lang="en-US" baseline="-25000" dirty="0" smtClean="0">
                <a:solidFill>
                  <a:schemeClr val="accent4">
                    <a:lumMod val="50000"/>
                  </a:schemeClr>
                </a:solidFill>
              </a:rPr>
              <a:t>#  =  </a:t>
            </a:r>
            <a:r>
              <a:rPr lang="en-US" baseline="-25000" dirty="0" err="1" smtClean="0">
                <a:solidFill>
                  <a:schemeClr val="accent4">
                    <a:lumMod val="50000"/>
                  </a:schemeClr>
                </a:solidFill>
              </a:rPr>
              <a:t>k.O</a:t>
            </a:r>
            <a:r>
              <a:rPr lang="en-US" baseline="-25000" dirty="0" smtClean="0">
                <a:solidFill>
                  <a:schemeClr val="accent4">
                    <a:lumMod val="50000"/>
                  </a:schemeClr>
                </a:solidFill>
              </a:rPr>
              <a:t>#   ^   prof.pn   ≠    k.pn</a:t>
            </a:r>
            <a:r>
              <a:rPr lang="en-US" dirty="0" smtClean="0">
                <a:solidFill>
                  <a:schemeClr val="accent4">
                    <a:lumMod val="50000"/>
                  </a:schemeClr>
                </a:solidFill>
              </a:rPr>
              <a:t> </a:t>
            </a:r>
            <a:r>
              <a:rPr lang="en-US" sz="3500" dirty="0" err="1">
                <a:solidFill>
                  <a:schemeClr val="accent2">
                    <a:lumMod val="75000"/>
                  </a:schemeClr>
                </a:solidFill>
              </a:rPr>
              <a:t>ρ</a:t>
            </a:r>
            <a:r>
              <a:rPr lang="en-US" baseline="-25000" dirty="0" err="1">
                <a:solidFill>
                  <a:schemeClr val="accent2">
                    <a:lumMod val="75000"/>
                  </a:schemeClr>
                </a:solidFill>
              </a:rPr>
              <a:t>k</a:t>
            </a:r>
            <a:r>
              <a:rPr lang="en-US" dirty="0">
                <a:solidFill>
                  <a:schemeClr val="accent2">
                    <a:lumMod val="75000"/>
                  </a:schemeClr>
                </a:solidFill>
              </a:rPr>
              <a:t> (∏</a:t>
            </a:r>
            <a:r>
              <a:rPr lang="en-US" baseline="-25000" dirty="0" err="1">
                <a:solidFill>
                  <a:schemeClr val="accent2">
                    <a:lumMod val="75000"/>
                  </a:schemeClr>
                </a:solidFill>
              </a:rPr>
              <a:t>pn,O</a:t>
            </a:r>
            <a:r>
              <a:rPr lang="en-US" baseline="-25000" dirty="0">
                <a:solidFill>
                  <a:schemeClr val="accent2">
                    <a:lumMod val="75000"/>
                  </a:schemeClr>
                </a:solidFill>
              </a:rPr>
              <a:t>#</a:t>
            </a:r>
            <a:r>
              <a:rPr lang="en-US" dirty="0">
                <a:solidFill>
                  <a:schemeClr val="accent2">
                    <a:lumMod val="75000"/>
                  </a:schemeClr>
                </a:solidFill>
              </a:rPr>
              <a:t> (prof))</a:t>
            </a:r>
          </a:p>
          <a:p>
            <a:pPr marL="0" indent="0">
              <a:buNone/>
            </a:pPr>
            <a:r>
              <a:rPr lang="fa-IR" dirty="0">
                <a:solidFill>
                  <a:schemeClr val="accent2">
                    <a:lumMod val="75000"/>
                  </a:schemeClr>
                </a:solidFill>
              </a:rPr>
              <a:t>ابتدا </a:t>
            </a:r>
            <a:r>
              <a:rPr lang="fa-IR" dirty="0" smtClean="0">
                <a:solidFill>
                  <a:schemeClr val="accent2">
                    <a:lumMod val="75000"/>
                  </a:schemeClr>
                </a:solidFill>
              </a:rPr>
              <a:t>ستون های </a:t>
            </a:r>
            <a:r>
              <a:rPr lang="fa-IR" dirty="0">
                <a:solidFill>
                  <a:schemeClr val="accent2">
                    <a:lumMod val="75000"/>
                  </a:schemeClr>
                </a:solidFill>
              </a:rPr>
              <a:t>نام استاد و دفتر او از جدول </a:t>
            </a:r>
            <a:r>
              <a:rPr lang="en-US" dirty="0">
                <a:solidFill>
                  <a:schemeClr val="accent2">
                    <a:lumMod val="75000"/>
                  </a:schemeClr>
                </a:solidFill>
              </a:rPr>
              <a:t>prof</a:t>
            </a:r>
            <a:r>
              <a:rPr lang="fa-IR" dirty="0">
                <a:solidFill>
                  <a:schemeClr val="accent2">
                    <a:lumMod val="75000"/>
                  </a:schemeClr>
                </a:solidFill>
              </a:rPr>
              <a:t> جدا شده و با نام </a:t>
            </a:r>
            <a:r>
              <a:rPr lang="en-US" dirty="0">
                <a:solidFill>
                  <a:schemeClr val="accent2">
                    <a:lumMod val="75000"/>
                  </a:schemeClr>
                </a:solidFill>
              </a:rPr>
              <a:t>K</a:t>
            </a:r>
            <a:r>
              <a:rPr lang="fa-IR" dirty="0">
                <a:solidFill>
                  <a:schemeClr val="accent2">
                    <a:lumMod val="75000"/>
                  </a:schemeClr>
                </a:solidFill>
              </a:rPr>
              <a:t> نامگذاری می شود. </a:t>
            </a:r>
            <a:endParaRPr lang="fa-IR" dirty="0" smtClean="0">
              <a:solidFill>
                <a:schemeClr val="accent2">
                  <a:lumMod val="75000"/>
                </a:schemeClr>
              </a:solidFill>
            </a:endParaRPr>
          </a:p>
          <a:p>
            <a:pPr marL="0" indent="0">
              <a:buNone/>
            </a:pPr>
            <a:r>
              <a:rPr lang="fa-IR" dirty="0" smtClean="0">
                <a:solidFill>
                  <a:schemeClr val="accent4">
                    <a:lumMod val="50000"/>
                  </a:schemeClr>
                </a:solidFill>
              </a:rPr>
              <a:t>سپس </a:t>
            </a:r>
            <a:r>
              <a:rPr lang="fa-IR" dirty="0">
                <a:solidFill>
                  <a:schemeClr val="accent4">
                    <a:lumMod val="50000"/>
                  </a:schemeClr>
                </a:solidFill>
              </a:rPr>
              <a:t>سطرهایی از </a:t>
            </a:r>
            <a:r>
              <a:rPr lang="en-US" dirty="0">
                <a:solidFill>
                  <a:schemeClr val="accent4">
                    <a:lumMod val="50000"/>
                  </a:schemeClr>
                </a:solidFill>
              </a:rPr>
              <a:t>prof</a:t>
            </a:r>
            <a:r>
              <a:rPr lang="fa-IR" dirty="0">
                <a:solidFill>
                  <a:schemeClr val="accent4">
                    <a:lumMod val="50000"/>
                  </a:schemeClr>
                </a:solidFill>
              </a:rPr>
              <a:t> که با سطر </a:t>
            </a:r>
            <a:r>
              <a:rPr lang="fa-IR" dirty="0" smtClean="0">
                <a:solidFill>
                  <a:schemeClr val="accent4">
                    <a:lumMod val="50000"/>
                  </a:schemeClr>
                </a:solidFill>
              </a:rPr>
              <a:t>هایی از جدول  </a:t>
            </a:r>
            <a:r>
              <a:rPr lang="en-US" dirty="0" smtClean="0">
                <a:solidFill>
                  <a:schemeClr val="accent4">
                    <a:lumMod val="50000"/>
                  </a:schemeClr>
                </a:solidFill>
              </a:rPr>
              <a:t>K</a:t>
            </a:r>
            <a:r>
              <a:rPr lang="fa-IR" dirty="0" smtClean="0">
                <a:solidFill>
                  <a:schemeClr val="accent4">
                    <a:lumMod val="50000"/>
                  </a:schemeClr>
                </a:solidFill>
              </a:rPr>
              <a:t>دفتر </a:t>
            </a:r>
            <a:r>
              <a:rPr lang="fa-IR" dirty="0">
                <a:solidFill>
                  <a:schemeClr val="accent4">
                    <a:lumMod val="50000"/>
                  </a:schemeClr>
                </a:solidFill>
              </a:rPr>
              <a:t>کار یکسان ولی نام متفاوتی دارند، انتخاب می شوند. </a:t>
            </a:r>
            <a:endParaRPr lang="fa-IR" dirty="0" smtClean="0">
              <a:solidFill>
                <a:schemeClr val="accent4">
                  <a:lumMod val="50000"/>
                </a:schemeClr>
              </a:solidFill>
            </a:endParaRPr>
          </a:p>
          <a:p>
            <a:pPr marL="0" indent="0">
              <a:buNone/>
            </a:pPr>
            <a:r>
              <a:rPr lang="fa-IR" dirty="0" smtClean="0"/>
              <a:t>توجه </a:t>
            </a:r>
            <a:r>
              <a:rPr lang="fa-IR" dirty="0"/>
              <a:t>کنید که همه اساتید با خودشان هم اطاق هستند لذا برای </a:t>
            </a:r>
            <a:r>
              <a:rPr lang="fa-IR" dirty="0" smtClean="0"/>
              <a:t>جلوگیری </a:t>
            </a:r>
            <a:r>
              <a:rPr lang="fa-IR" dirty="0"/>
              <a:t>نمایش این اطلاعات بدیهی شرط </a:t>
            </a:r>
            <a:r>
              <a:rPr lang="en-US" dirty="0"/>
              <a:t>prof.pn≠k.pn</a:t>
            </a:r>
            <a:r>
              <a:rPr lang="fa-IR" dirty="0"/>
              <a:t> را با شرط زیر </a:t>
            </a:r>
            <a:r>
              <a:rPr lang="en-US" dirty="0"/>
              <a:t>X</a:t>
            </a:r>
            <a:r>
              <a:rPr lang="fa-IR" dirty="0"/>
              <a:t> ترکیب </a:t>
            </a:r>
            <a:r>
              <a:rPr lang="en-US" dirty="0"/>
              <a:t>AND</a:t>
            </a:r>
            <a:r>
              <a:rPr lang="fa-IR" dirty="0"/>
              <a:t> کرده ایم.</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53</a:t>
            </a:fld>
            <a:endParaRPr lang="en-US"/>
          </a:p>
        </p:txBody>
      </p:sp>
    </p:spTree>
    <p:extLst>
      <p:ext uri="{BB962C8B-B14F-4D97-AF65-F5344CB8AC3E}">
        <p14:creationId xmlns:p14="http://schemas.microsoft.com/office/powerpoint/2010/main" val="990744965"/>
      </p:ext>
    </p:extLst>
  </p:cSld>
  <p:clrMapOvr>
    <a:masterClrMapping/>
  </p:clrMapOvr>
  <p:transition spd="slow">
    <p:cove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 </a:t>
            </a:r>
            <a:r>
              <a:rPr lang="en-US" dirty="0" smtClean="0"/>
              <a:t>RENAME</a:t>
            </a:r>
            <a:r>
              <a:rPr lang="fa-IR" dirty="0" smtClean="0"/>
              <a:t> </a:t>
            </a:r>
            <a:r>
              <a:rPr lang="fa-IR" dirty="0"/>
              <a:t>در کتاب دیت </a:t>
            </a:r>
            <a:endParaRPr lang="en-US" dirty="0"/>
          </a:p>
        </p:txBody>
      </p:sp>
      <p:sp>
        <p:nvSpPr>
          <p:cNvPr id="3" name="Content Placeholder 2"/>
          <p:cNvSpPr>
            <a:spLocks noGrp="1"/>
          </p:cNvSpPr>
          <p:nvPr>
            <p:ph idx="1"/>
          </p:nvPr>
        </p:nvSpPr>
        <p:spPr/>
        <p:txBody>
          <a:bodyPr/>
          <a:lstStyle/>
          <a:p>
            <a:r>
              <a:rPr lang="fa-IR" dirty="0"/>
              <a:t>در کتاب دیت عملگر </a:t>
            </a:r>
            <a:r>
              <a:rPr lang="en-US" dirty="0"/>
              <a:t>RENAME</a:t>
            </a:r>
            <a:r>
              <a:rPr lang="fa-IR" dirty="0"/>
              <a:t> معرفی شده که هدف آن تغییر نام صفات در یک رابطه </a:t>
            </a:r>
            <a:r>
              <a:rPr lang="fa-IR" dirty="0" smtClean="0"/>
              <a:t>است.</a:t>
            </a:r>
          </a:p>
          <a:p>
            <a:endParaRPr lang="fa-IR" dirty="0"/>
          </a:p>
          <a:p>
            <a:r>
              <a:rPr lang="fa-IR" dirty="0" smtClean="0"/>
              <a:t>به </a:t>
            </a:r>
            <a:r>
              <a:rPr lang="fa-IR" dirty="0"/>
              <a:t>بیانی دیگر عملگر </a:t>
            </a:r>
            <a:r>
              <a:rPr lang="en-US" dirty="0"/>
              <a:t>RENAME</a:t>
            </a:r>
            <a:r>
              <a:rPr lang="fa-IR" dirty="0"/>
              <a:t> رابطه ای را گرفته، رابطه ای یکسان با آن را بر می گرداند با این تفاوت که حداقل یکی از صفاتش نام دیگری داشته باشد.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54</a:t>
            </a:fld>
            <a:endParaRPr lang="en-US"/>
          </a:p>
        </p:txBody>
      </p:sp>
    </p:spTree>
    <p:extLst>
      <p:ext uri="{BB962C8B-B14F-4D97-AF65-F5344CB8AC3E}">
        <p14:creationId xmlns:p14="http://schemas.microsoft.com/office/powerpoint/2010/main" val="240954370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 </a:t>
            </a:r>
            <a:r>
              <a:rPr lang="en-US" dirty="0"/>
              <a:t>RENAME</a:t>
            </a:r>
            <a:r>
              <a:rPr lang="fa-IR" dirty="0"/>
              <a:t> در کتاب دیت </a:t>
            </a:r>
            <a:endParaRPr lang="en-US" dirty="0"/>
          </a:p>
        </p:txBody>
      </p:sp>
      <p:sp>
        <p:nvSpPr>
          <p:cNvPr id="3" name="Content Placeholder 2"/>
          <p:cNvSpPr>
            <a:spLocks noGrp="1"/>
          </p:cNvSpPr>
          <p:nvPr>
            <p:ph idx="1"/>
          </p:nvPr>
        </p:nvSpPr>
        <p:spPr>
          <a:xfrm>
            <a:off x="3505200" y="1676400"/>
            <a:ext cx="5334000" cy="4419600"/>
          </a:xfrm>
        </p:spPr>
        <p:txBody>
          <a:bodyPr/>
          <a:lstStyle/>
          <a:p>
            <a:pPr marL="0" indent="0">
              <a:buNone/>
            </a:pPr>
            <a:r>
              <a:rPr lang="fa-IR" b="1" u="sng" dirty="0"/>
              <a:t>مثال 24</a:t>
            </a:r>
            <a:r>
              <a:rPr lang="fa-IR" b="1" u="sng" dirty="0" smtClean="0"/>
              <a:t>:</a:t>
            </a:r>
          </a:p>
          <a:p>
            <a:endParaRPr lang="fa-IR" b="1" u="sng" dirty="0" smtClean="0"/>
          </a:p>
          <a:p>
            <a:pPr marL="0" indent="0">
              <a:buNone/>
            </a:pPr>
            <a:r>
              <a:rPr lang="fa-IR" dirty="0" smtClean="0"/>
              <a:t> </a:t>
            </a:r>
            <a:r>
              <a:rPr lang="fa-IR" dirty="0"/>
              <a:t>عبارت </a:t>
            </a:r>
            <a:r>
              <a:rPr lang="en-US" b="1" dirty="0">
                <a:solidFill>
                  <a:schemeClr val="accent1">
                    <a:lumMod val="75000"/>
                  </a:schemeClr>
                </a:solidFill>
              </a:rPr>
              <a:t>S  RENAME  CITY  AS  SCITY</a:t>
            </a:r>
            <a:r>
              <a:rPr lang="fa-IR" b="1" dirty="0">
                <a:solidFill>
                  <a:schemeClr val="accent1">
                    <a:lumMod val="75000"/>
                  </a:schemeClr>
                </a:solidFill>
              </a:rPr>
              <a:t> </a:t>
            </a:r>
            <a:r>
              <a:rPr lang="fa-IR" dirty="0"/>
              <a:t>رابطه ای را ایجاد می کند که عنوان و بدنه آن مانند رابطه </a:t>
            </a:r>
            <a:r>
              <a:rPr lang="en-US" dirty="0"/>
              <a:t>S</a:t>
            </a:r>
            <a:r>
              <a:rPr lang="fa-IR" dirty="0"/>
              <a:t> است با این تفاوت که نام صفت شهر به جای </a:t>
            </a:r>
            <a:r>
              <a:rPr lang="en-US" dirty="0"/>
              <a:t>CITY</a:t>
            </a:r>
            <a:r>
              <a:rPr lang="fa-IR" dirty="0"/>
              <a:t> برابر با </a:t>
            </a:r>
            <a:r>
              <a:rPr lang="en-US" dirty="0"/>
              <a:t>SCITY</a:t>
            </a:r>
            <a:r>
              <a:rPr lang="fa-IR" dirty="0"/>
              <a:t> است. </a:t>
            </a:r>
            <a:endParaRPr lang="fa-IR" dirty="0" smtClean="0"/>
          </a:p>
          <a:p>
            <a:pPr marL="0" indent="0">
              <a:buNone/>
            </a:pPr>
            <a:endParaRPr lang="fa-IR" dirty="0" smtClean="0"/>
          </a:p>
          <a:p>
            <a:pPr marL="0" indent="0">
              <a:buNone/>
            </a:pPr>
            <a:r>
              <a:rPr lang="fa-IR" dirty="0" smtClean="0"/>
              <a:t>توجه </a:t>
            </a:r>
            <a:r>
              <a:rPr lang="fa-IR" dirty="0"/>
              <a:t>داشته باشید که عبارت فوق، متغییر رابطه ای </a:t>
            </a:r>
            <a:r>
              <a:rPr lang="en-US" dirty="0"/>
              <a:t>S</a:t>
            </a:r>
            <a:r>
              <a:rPr lang="fa-IR" dirty="0"/>
              <a:t> را در بانک اطلاعاتی تغییر نداده است.</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55</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362200"/>
            <a:ext cx="2247900" cy="1609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400" y="4800600"/>
            <a:ext cx="2152650" cy="1495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own Arrow 4"/>
          <p:cNvSpPr/>
          <p:nvPr/>
        </p:nvSpPr>
        <p:spPr>
          <a:xfrm>
            <a:off x="1504950" y="4038600"/>
            <a:ext cx="304800" cy="533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948386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 </a:t>
            </a:r>
            <a:r>
              <a:rPr lang="en-US" dirty="0"/>
              <a:t>RENAME</a:t>
            </a:r>
            <a:r>
              <a:rPr lang="fa-IR" dirty="0"/>
              <a:t> در کتاب دیت </a:t>
            </a:r>
            <a:endParaRPr lang="en-US" dirty="0"/>
          </a:p>
        </p:txBody>
      </p:sp>
      <p:sp>
        <p:nvSpPr>
          <p:cNvPr id="3" name="Content Placeholder 2"/>
          <p:cNvSpPr>
            <a:spLocks noGrp="1"/>
          </p:cNvSpPr>
          <p:nvPr>
            <p:ph idx="1"/>
          </p:nvPr>
        </p:nvSpPr>
        <p:spPr>
          <a:xfrm>
            <a:off x="762000" y="1676400"/>
            <a:ext cx="7543800" cy="2667000"/>
          </a:xfrm>
        </p:spPr>
        <p:txBody>
          <a:bodyPr/>
          <a:lstStyle/>
          <a:p>
            <a:pPr marL="0" indent="0">
              <a:buNone/>
            </a:pPr>
            <a:r>
              <a:rPr lang="fa-IR" b="1" u="sng" dirty="0"/>
              <a:t>مثال 25: </a:t>
            </a:r>
            <a:endParaRPr lang="fa-IR" b="1" u="sng" dirty="0" smtClean="0"/>
          </a:p>
          <a:p>
            <a:pPr marL="0" indent="0">
              <a:buNone/>
            </a:pPr>
            <a:r>
              <a:rPr lang="fa-IR" dirty="0" smtClean="0"/>
              <a:t>عبارت </a:t>
            </a:r>
            <a:r>
              <a:rPr lang="fa-IR" dirty="0"/>
              <a:t>زیر تغییر نام چندگانه را نشان می دهد</a:t>
            </a:r>
            <a:r>
              <a:rPr lang="fa-IR" dirty="0" smtClean="0"/>
              <a:t>:</a:t>
            </a:r>
          </a:p>
          <a:p>
            <a:pPr marL="0" indent="0">
              <a:buNone/>
            </a:pPr>
            <a:endParaRPr lang="fa-IR" dirty="0"/>
          </a:p>
          <a:p>
            <a:pPr marL="0" indent="0" algn="l" rtl="0">
              <a:buNone/>
            </a:pPr>
            <a:r>
              <a:rPr lang="en-US" dirty="0" smtClean="0"/>
              <a:t>P   </a:t>
            </a:r>
            <a:r>
              <a:rPr lang="en-US" dirty="0"/>
              <a:t>Rename   </a:t>
            </a:r>
            <a:r>
              <a:rPr lang="en-US" dirty="0" err="1"/>
              <a:t>Pname</a:t>
            </a:r>
            <a:r>
              <a:rPr lang="en-US" dirty="0"/>
              <a:t>   AS   PN ,  Weight  AS  WT</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56</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70200320"/>
              </p:ext>
            </p:extLst>
          </p:nvPr>
        </p:nvGraphicFramePr>
        <p:xfrm>
          <a:off x="766053" y="4419600"/>
          <a:ext cx="2743200" cy="1112520"/>
        </p:xfrm>
        <a:graphic>
          <a:graphicData uri="http://schemas.openxmlformats.org/drawingml/2006/table">
            <a:tbl>
              <a:tblPr firstRow="1" bandRow="1">
                <a:tableStyleId>{5C22544A-7EE6-4342-B048-85BDC9FD1C3A}</a:tableStyleId>
              </a:tblPr>
              <a:tblGrid>
                <a:gridCol w="914400"/>
                <a:gridCol w="914400"/>
                <a:gridCol w="914400"/>
              </a:tblGrid>
              <a:tr h="370840">
                <a:tc>
                  <a:txBody>
                    <a:bodyPr/>
                    <a:lstStyle/>
                    <a:p>
                      <a:r>
                        <a:rPr lang="en-US" dirty="0" smtClean="0">
                          <a:solidFill>
                            <a:schemeClr val="tx1"/>
                          </a:solidFill>
                        </a:rPr>
                        <a:t>P#</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r>
                        <a:rPr lang="en-US" dirty="0" err="1" smtClean="0">
                          <a:solidFill>
                            <a:schemeClr val="tx1"/>
                          </a:solidFill>
                        </a:rPr>
                        <a:t>Pname</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r>
                        <a:rPr lang="en-US" dirty="0" smtClean="0">
                          <a:solidFill>
                            <a:schemeClr val="tx1"/>
                          </a:solidFill>
                        </a:rPr>
                        <a:t>Weight</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r>
              <a:tr h="370840">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Rectangle 5"/>
          <p:cNvSpPr/>
          <p:nvPr/>
        </p:nvSpPr>
        <p:spPr>
          <a:xfrm>
            <a:off x="1981200" y="4046498"/>
            <a:ext cx="312906" cy="369332"/>
          </a:xfrm>
          <a:prstGeom prst="rect">
            <a:avLst/>
          </a:prstGeom>
        </p:spPr>
        <p:txBody>
          <a:bodyPr wrap="none">
            <a:spAutoFit/>
          </a:bodyPr>
          <a:lstStyle/>
          <a:p>
            <a:r>
              <a:rPr lang="en-US" dirty="0"/>
              <a:t>P</a:t>
            </a:r>
          </a:p>
        </p:txBody>
      </p:sp>
      <p:sp>
        <p:nvSpPr>
          <p:cNvPr id="7" name="Right Arrow 6"/>
          <p:cNvSpPr/>
          <p:nvPr/>
        </p:nvSpPr>
        <p:spPr>
          <a:xfrm>
            <a:off x="3810000" y="4800600"/>
            <a:ext cx="6858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 name="Table 7"/>
          <p:cNvGraphicFramePr>
            <a:graphicFrameLocks noGrp="1"/>
          </p:cNvGraphicFramePr>
          <p:nvPr>
            <p:extLst>
              <p:ext uri="{D42A27DB-BD31-4B8C-83A1-F6EECF244321}">
                <p14:modId xmlns:p14="http://schemas.microsoft.com/office/powerpoint/2010/main" val="4219292996"/>
              </p:ext>
            </p:extLst>
          </p:nvPr>
        </p:nvGraphicFramePr>
        <p:xfrm>
          <a:off x="4648200" y="4411702"/>
          <a:ext cx="2743200" cy="1112520"/>
        </p:xfrm>
        <a:graphic>
          <a:graphicData uri="http://schemas.openxmlformats.org/drawingml/2006/table">
            <a:tbl>
              <a:tblPr firstRow="1" bandRow="1">
                <a:tableStyleId>{5C22544A-7EE6-4342-B048-85BDC9FD1C3A}</a:tableStyleId>
              </a:tblPr>
              <a:tblGrid>
                <a:gridCol w="914400"/>
                <a:gridCol w="914400"/>
                <a:gridCol w="914400"/>
              </a:tblGrid>
              <a:tr h="370840">
                <a:tc>
                  <a:txBody>
                    <a:bodyPr/>
                    <a:lstStyle/>
                    <a:p>
                      <a:r>
                        <a:rPr lang="en-US" dirty="0" smtClean="0">
                          <a:solidFill>
                            <a:schemeClr val="tx1"/>
                          </a:solidFill>
                        </a:rPr>
                        <a:t>P#</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r>
                        <a:rPr lang="en-US" dirty="0" smtClean="0">
                          <a:solidFill>
                            <a:schemeClr val="tx1"/>
                          </a:solidFill>
                        </a:rPr>
                        <a:t>PN</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r>
                        <a:rPr lang="en-US" dirty="0" smtClean="0">
                          <a:solidFill>
                            <a:schemeClr val="tx1"/>
                          </a:solidFill>
                        </a:rPr>
                        <a:t>WT</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r>
              <a:tr h="370840">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 name="Rectangle 8"/>
          <p:cNvSpPr/>
          <p:nvPr/>
        </p:nvSpPr>
        <p:spPr>
          <a:xfrm>
            <a:off x="5863347" y="4038600"/>
            <a:ext cx="312906" cy="369332"/>
          </a:xfrm>
          <a:prstGeom prst="rect">
            <a:avLst/>
          </a:prstGeom>
        </p:spPr>
        <p:txBody>
          <a:bodyPr wrap="none">
            <a:spAutoFit/>
          </a:bodyPr>
          <a:lstStyle/>
          <a:p>
            <a:r>
              <a:rPr lang="en-US" dirty="0"/>
              <a:t>P</a:t>
            </a:r>
          </a:p>
        </p:txBody>
      </p:sp>
    </p:spTree>
    <p:extLst>
      <p:ext uri="{BB962C8B-B14F-4D97-AF65-F5344CB8AC3E}">
        <p14:creationId xmlns:p14="http://schemas.microsoft.com/office/powerpoint/2010/main" val="3846138036"/>
      </p:ext>
    </p:extLst>
  </p:cSld>
  <p:clrMapOvr>
    <a:masterClrMapping/>
  </p:clrMapOvr>
  <p:transition spd="slow">
    <p:cove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 تقسیم (÷ یا </a:t>
            </a:r>
            <a:r>
              <a:rPr lang="en-US" dirty="0"/>
              <a:t>DIVIDEBY</a:t>
            </a:r>
            <a:r>
              <a:rPr lang="fa-IR" dirty="0" smtClean="0"/>
              <a:t>)</a:t>
            </a:r>
            <a:endParaRPr lang="en-US" dirty="0"/>
          </a:p>
        </p:txBody>
      </p:sp>
      <p:sp>
        <p:nvSpPr>
          <p:cNvPr id="3" name="Content Placeholder 2"/>
          <p:cNvSpPr>
            <a:spLocks noGrp="1"/>
          </p:cNvSpPr>
          <p:nvPr>
            <p:ph idx="1"/>
          </p:nvPr>
        </p:nvSpPr>
        <p:spPr>
          <a:xfrm>
            <a:off x="381000" y="1676400"/>
            <a:ext cx="8305800" cy="4419600"/>
          </a:xfrm>
        </p:spPr>
        <p:txBody>
          <a:bodyPr>
            <a:normAutofit lnSpcReduction="10000"/>
          </a:bodyPr>
          <a:lstStyle/>
          <a:p>
            <a:pPr algn="just"/>
            <a:r>
              <a:rPr lang="fa-IR" dirty="0" smtClean="0"/>
              <a:t>تقسیم </a:t>
            </a:r>
            <a:r>
              <a:rPr lang="fa-IR" dirty="0"/>
              <a:t>کاربرد بسیار ارزشمندی دارد ولی متاسفانه در </a:t>
            </a:r>
            <a:r>
              <a:rPr lang="fa-IR" dirty="0" smtClean="0"/>
              <a:t>زبان های </a:t>
            </a:r>
            <a:r>
              <a:rPr lang="fa-IR" dirty="0"/>
              <a:t>متداول بانک اطلاعاتی مستقیماً پیاده سازی نشده است و به سختی می توان آن را معادل سازی کرد. </a:t>
            </a:r>
            <a:endParaRPr lang="fa-IR" dirty="0" smtClean="0"/>
          </a:p>
          <a:p>
            <a:pPr algn="just"/>
            <a:r>
              <a:rPr lang="fa-IR" dirty="0" smtClean="0"/>
              <a:t>کاربرد </a:t>
            </a:r>
            <a:r>
              <a:rPr lang="fa-IR" dirty="0"/>
              <a:t>عملگر تقسیم زمانی است که بخواهیم همه </a:t>
            </a:r>
            <a:r>
              <a:rPr lang="fa-IR" dirty="0" smtClean="0"/>
              <a:t>حالت های </a:t>
            </a:r>
            <a:r>
              <a:rPr lang="fa-IR" dirty="0"/>
              <a:t>یک اتفاق را بررسی </a:t>
            </a:r>
            <a:r>
              <a:rPr lang="fa-IR" dirty="0" smtClean="0"/>
              <a:t>کنیم. </a:t>
            </a:r>
            <a:r>
              <a:rPr lang="fa-IR" dirty="0"/>
              <a:t>مثل </a:t>
            </a:r>
            <a:r>
              <a:rPr lang="fa-IR" dirty="0" smtClean="0"/>
              <a:t>حالت های </a:t>
            </a:r>
            <a:r>
              <a:rPr lang="fa-IR" dirty="0"/>
              <a:t>زیر:</a:t>
            </a:r>
            <a:endParaRPr lang="en-US" dirty="0"/>
          </a:p>
          <a:p>
            <a:pPr lvl="1" algn="just"/>
            <a:r>
              <a:rPr lang="fa-IR" dirty="0"/>
              <a:t>دانشجویانی که </a:t>
            </a:r>
            <a:r>
              <a:rPr lang="fa-IR" u="sng" dirty="0"/>
              <a:t>همه</a:t>
            </a:r>
            <a:r>
              <a:rPr lang="fa-IR" dirty="0"/>
              <a:t> </a:t>
            </a:r>
            <a:r>
              <a:rPr lang="fa-IR" dirty="0" smtClean="0"/>
              <a:t>درس های </a:t>
            </a:r>
            <a:r>
              <a:rPr lang="fa-IR" dirty="0"/>
              <a:t>استاد اکبری را گرفته اند.</a:t>
            </a:r>
            <a:endParaRPr lang="en-US" dirty="0"/>
          </a:p>
          <a:p>
            <a:pPr lvl="1" algn="just"/>
            <a:r>
              <a:rPr lang="fa-IR" dirty="0" smtClean="0"/>
              <a:t>درس هایی </a:t>
            </a:r>
            <a:r>
              <a:rPr lang="fa-IR" dirty="0"/>
              <a:t>که توسط </a:t>
            </a:r>
            <a:r>
              <a:rPr lang="fa-IR" u="sng" dirty="0"/>
              <a:t>همه</a:t>
            </a:r>
            <a:r>
              <a:rPr lang="fa-IR" dirty="0"/>
              <a:t> دانشکده ها ارائه می شوند.</a:t>
            </a:r>
            <a:endParaRPr lang="en-US" dirty="0"/>
          </a:p>
          <a:p>
            <a:pPr lvl="1" algn="just"/>
            <a:r>
              <a:rPr lang="fa-IR" dirty="0"/>
              <a:t>اسامی تهیه کنندگانی که </a:t>
            </a:r>
            <a:r>
              <a:rPr lang="fa-IR" u="sng" dirty="0"/>
              <a:t>تمام</a:t>
            </a:r>
            <a:r>
              <a:rPr lang="fa-IR" dirty="0"/>
              <a:t> قطعات را تهیه می کنند.</a:t>
            </a:r>
            <a:endParaRPr lang="en-US" dirty="0"/>
          </a:p>
          <a:p>
            <a:pPr marL="0" indent="0" algn="just">
              <a:buNone/>
            </a:pPr>
            <a:r>
              <a:rPr lang="fa-IR" sz="2200" dirty="0"/>
              <a:t>پاسخگویی به پرس و جو های فوق با استفاده از دستور تقسیم بسیار ساده و بدون آن بسیار مشکل است. </a:t>
            </a:r>
            <a:endParaRPr lang="fa-IR" sz="2200" dirty="0" smtClean="0"/>
          </a:p>
          <a:p>
            <a:pPr marL="0" indent="0" algn="just">
              <a:buNone/>
            </a:pPr>
            <a:r>
              <a:rPr lang="fa-IR" sz="2200" dirty="0" smtClean="0"/>
              <a:t>ابتدا </a:t>
            </a:r>
            <a:r>
              <a:rPr lang="fa-IR" sz="2200" dirty="0"/>
              <a:t>بخشی را که شامل</a:t>
            </a:r>
            <a:r>
              <a:rPr lang="fa-IR" sz="2200" dirty="0">
                <a:solidFill>
                  <a:schemeClr val="accent1">
                    <a:lumMod val="75000"/>
                  </a:schemeClr>
                </a:solidFill>
              </a:rPr>
              <a:t> </a:t>
            </a:r>
            <a:r>
              <a:rPr lang="fa-IR" sz="2200" b="1" dirty="0">
                <a:solidFill>
                  <a:schemeClr val="accent1">
                    <a:lumMod val="75000"/>
                  </a:schemeClr>
                </a:solidFill>
              </a:rPr>
              <a:t>شرط همه </a:t>
            </a:r>
            <a:r>
              <a:rPr lang="fa-IR" sz="2200" dirty="0"/>
              <a:t>می شود پیدا می کنیم </a:t>
            </a:r>
            <a:r>
              <a:rPr lang="fa-IR" sz="2200" b="1" dirty="0">
                <a:solidFill>
                  <a:schemeClr val="accent1">
                    <a:lumMod val="75000"/>
                  </a:schemeClr>
                </a:solidFill>
              </a:rPr>
              <a:t>(مقسوم) </a:t>
            </a:r>
            <a:r>
              <a:rPr lang="fa-IR" sz="2200" dirty="0"/>
              <a:t>سپس بخش دیگر را بر آن تقسیم می کنیم. در آن بخش حتماً باید صفت های مندرج در مقسوم علیه وجود داشته باشند و خروجی شامل </a:t>
            </a:r>
            <a:r>
              <a:rPr lang="fa-IR" sz="2200" dirty="0" smtClean="0"/>
              <a:t>صفت های </a:t>
            </a:r>
            <a:r>
              <a:rPr lang="fa-IR" sz="2200" dirty="0"/>
              <a:t>باقی مانده خواهد </a:t>
            </a:r>
            <a:r>
              <a:rPr lang="fa-IR" sz="2200" dirty="0" smtClean="0"/>
              <a:t>بود</a:t>
            </a:r>
            <a:r>
              <a:rPr lang="fa-IR" sz="2200" dirty="0"/>
              <a:t>.</a:t>
            </a:r>
            <a:endParaRPr lang="en-US" sz="22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57</a:t>
            </a:fld>
            <a:endParaRPr lang="en-US"/>
          </a:p>
        </p:txBody>
      </p:sp>
    </p:spTree>
    <p:extLst>
      <p:ext uri="{BB962C8B-B14F-4D97-AF65-F5344CB8AC3E}">
        <p14:creationId xmlns:p14="http://schemas.microsoft.com/office/powerpoint/2010/main" val="202456001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p:cTn id="12"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4" dur="500"/>
                                        <p:tgtEl>
                                          <p:spTgt spid="3">
                                            <p:txEl>
                                              <p:pRg st="2" end="2"/>
                                            </p:txEl>
                                          </p:spTgt>
                                        </p:tgtEl>
                                      </p:cBhvr>
                                    </p:animEffect>
                                  </p:childTnLst>
                                </p:cTn>
                              </p:par>
                              <p:par>
                                <p:cTn id="15" presetID="53" presetClass="entr" presetSubtype="16"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p:cTn id="17"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9" dur="500"/>
                                        <p:tgtEl>
                                          <p:spTgt spid="3">
                                            <p:txEl>
                                              <p:pRg st="3" end="3"/>
                                            </p:txEl>
                                          </p:spTgt>
                                        </p:tgtEl>
                                      </p:cBhvr>
                                    </p:animEffect>
                                  </p:childTnLst>
                                </p:cTn>
                              </p:par>
                              <p:par>
                                <p:cTn id="20" presetID="53" presetClass="entr" presetSubtype="16"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p:cTn id="22"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4" dur="5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9" dur="500"/>
                                        <p:tgtEl>
                                          <p:spTgt spid="3">
                                            <p:txEl>
                                              <p:pRg st="5" end="5"/>
                                            </p:txEl>
                                          </p:spTgt>
                                        </p:tgtEl>
                                      </p:cBhvr>
                                    </p:animEffect>
                                  </p:childTnLst>
                                </p:cTn>
                              </p:par>
                              <p:par>
                                <p:cTn id="30" presetID="14" presetClass="entr" presetSubtype="10"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randombar(horizontal)">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 تقسیم (÷ یا </a:t>
            </a:r>
            <a:r>
              <a:rPr lang="en-US" dirty="0"/>
              <a:t>DIVIDEBY</a:t>
            </a:r>
            <a:r>
              <a:rPr lang="fa-IR" dirty="0"/>
              <a:t>)</a:t>
            </a:r>
            <a:endParaRPr lang="en-US" dirty="0"/>
          </a:p>
        </p:txBody>
      </p:sp>
      <p:sp>
        <p:nvSpPr>
          <p:cNvPr id="3" name="Content Placeholder 2"/>
          <p:cNvSpPr>
            <a:spLocks noGrp="1"/>
          </p:cNvSpPr>
          <p:nvPr>
            <p:ph idx="1"/>
          </p:nvPr>
        </p:nvSpPr>
        <p:spPr>
          <a:xfrm>
            <a:off x="1295400" y="1676400"/>
            <a:ext cx="7543800" cy="1143000"/>
          </a:xfrm>
        </p:spPr>
        <p:txBody>
          <a:bodyPr/>
          <a:lstStyle/>
          <a:p>
            <a:pPr marL="0" indent="0">
              <a:buNone/>
            </a:pPr>
            <a:r>
              <a:rPr lang="fa-IR" b="1" u="sng" dirty="0"/>
              <a:t>مثال26: </a:t>
            </a:r>
            <a:endParaRPr lang="fa-IR" b="1" u="sng" dirty="0" smtClean="0"/>
          </a:p>
          <a:p>
            <a:pPr marL="0" indent="0">
              <a:buNone/>
            </a:pPr>
            <a:r>
              <a:rPr lang="fa-IR" dirty="0" smtClean="0"/>
              <a:t>اگر </a:t>
            </a:r>
            <a:r>
              <a:rPr lang="en-US" dirty="0"/>
              <a:t>R1</a:t>
            </a:r>
            <a:r>
              <a:rPr lang="fa-IR" dirty="0"/>
              <a:t> و </a:t>
            </a:r>
            <a:r>
              <a:rPr lang="en-US" dirty="0"/>
              <a:t>R2</a:t>
            </a:r>
            <a:r>
              <a:rPr lang="fa-IR" dirty="0"/>
              <a:t> به </a:t>
            </a:r>
            <a:r>
              <a:rPr lang="fa-IR" dirty="0" smtClean="0"/>
              <a:t>صورت های </a:t>
            </a:r>
            <a:r>
              <a:rPr lang="fa-IR" dirty="0"/>
              <a:t>زیر </a:t>
            </a:r>
            <a:r>
              <a:rPr lang="fa-IR" dirty="0" smtClean="0"/>
              <a:t>باشند، خروجی </a:t>
            </a:r>
            <a:r>
              <a:rPr lang="en-US" dirty="0" smtClean="0"/>
              <a:t>R2 </a:t>
            </a:r>
            <a:r>
              <a:rPr lang="fa-IR" dirty="0"/>
              <a:t>÷</a:t>
            </a:r>
            <a:r>
              <a:rPr lang="en-US" dirty="0" smtClean="0"/>
              <a:t> R1</a:t>
            </a:r>
            <a:r>
              <a:rPr lang="fa-IR" dirty="0" smtClean="0"/>
              <a:t> </a:t>
            </a:r>
            <a:r>
              <a:rPr lang="fa-IR" dirty="0"/>
              <a:t>چه می شود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58</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279983503"/>
              </p:ext>
            </p:extLst>
          </p:nvPr>
        </p:nvGraphicFramePr>
        <p:xfrm>
          <a:off x="228600" y="2590800"/>
          <a:ext cx="914400" cy="4101084"/>
        </p:xfrm>
        <a:graphic>
          <a:graphicData uri="http://schemas.openxmlformats.org/drawingml/2006/table">
            <a:tbl>
              <a:tblPr firstRow="1" firstCol="1" bandRow="1"/>
              <a:tblGrid>
                <a:gridCol w="457200"/>
                <a:gridCol w="457200"/>
              </a:tblGrid>
              <a:tr h="0">
                <a:tc>
                  <a:txBody>
                    <a:bodyPr/>
                    <a:lstStyle/>
                    <a:p>
                      <a:pPr algn="ctr">
                        <a:lnSpc>
                          <a:spcPct val="115000"/>
                        </a:lnSpc>
                        <a:spcAft>
                          <a:spcPts val="0"/>
                        </a:spcAft>
                      </a:pPr>
                      <a:r>
                        <a:rPr lang="en-US" sz="1800" dirty="0">
                          <a:effectLst/>
                          <a:latin typeface="Calibri"/>
                          <a:ea typeface="Calibri"/>
                          <a:cs typeface="Arial"/>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en-US" sz="1800" dirty="0">
                          <a:effectLst/>
                          <a:latin typeface="Calibri"/>
                          <a:ea typeface="Calibri"/>
                          <a:cs typeface="Arial"/>
                        </a:rPr>
                        <a:t>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0">
                <a:tc>
                  <a:txBody>
                    <a:bodyPr/>
                    <a:lstStyle/>
                    <a:p>
                      <a:pPr algn="ctr">
                        <a:lnSpc>
                          <a:spcPct val="115000"/>
                        </a:lnSpc>
                        <a:spcAft>
                          <a:spcPts val="0"/>
                        </a:spcAft>
                      </a:pPr>
                      <a:r>
                        <a:rPr lang="en-US" sz="180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1">
                        <a:lumMod val="20000"/>
                        <a:lumOff val="80000"/>
                      </a:schemeClr>
                    </a:solidFill>
                  </a:tcPr>
                </a:tc>
                <a:tc>
                  <a:txBody>
                    <a:bodyPr/>
                    <a:lstStyle/>
                    <a:p>
                      <a:pPr algn="ctr">
                        <a:lnSpc>
                          <a:spcPct val="115000"/>
                        </a:lnSpc>
                        <a:spcAft>
                          <a:spcPts val="0"/>
                        </a:spcAft>
                      </a:pPr>
                      <a:r>
                        <a:rPr lang="en-US" sz="1800" dirty="0">
                          <a:effectLst/>
                          <a:latin typeface="Calibri"/>
                          <a:ea typeface="Calibri"/>
                          <a:cs typeface="Arial"/>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r>
              <a:tr h="0">
                <a:tc>
                  <a:txBody>
                    <a:bodyPr/>
                    <a:lstStyle/>
                    <a:p>
                      <a:pPr algn="ctr">
                        <a:lnSpc>
                          <a:spcPct val="115000"/>
                        </a:lnSpc>
                        <a:spcAft>
                          <a:spcPts val="0"/>
                        </a:spcAft>
                      </a:pPr>
                      <a:r>
                        <a:rPr lang="en-US" sz="1800" dirty="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15000"/>
                        </a:lnSpc>
                        <a:spcAft>
                          <a:spcPts val="0"/>
                        </a:spcAft>
                      </a:pPr>
                      <a:r>
                        <a:rPr lang="en-US" sz="1800" dirty="0">
                          <a:effectLst/>
                          <a:latin typeface="Calibri"/>
                          <a:ea typeface="Calibri"/>
                          <a:cs typeface="Arial"/>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15000"/>
                        </a:lnSpc>
                        <a:spcAft>
                          <a:spcPts val="0"/>
                        </a:spcAft>
                      </a:pPr>
                      <a:r>
                        <a:rPr lang="en-US" sz="1800" dirty="0">
                          <a:effectLst/>
                          <a:latin typeface="Calibri"/>
                          <a:ea typeface="Calibri"/>
                          <a:cs typeface="Arial"/>
                        </a:rPr>
                        <a:t>P5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923470853"/>
              </p:ext>
            </p:extLst>
          </p:nvPr>
        </p:nvGraphicFramePr>
        <p:xfrm>
          <a:off x="2209800" y="4572000"/>
          <a:ext cx="548640" cy="630936"/>
        </p:xfrm>
        <a:graphic>
          <a:graphicData uri="http://schemas.openxmlformats.org/drawingml/2006/table">
            <a:tbl>
              <a:tblPr firstRow="1" firstCol="1" bandRow="1"/>
              <a:tblGrid>
                <a:gridCol w="548640"/>
              </a:tblGrid>
              <a:tr h="0">
                <a:tc>
                  <a:txBody>
                    <a:bodyPr/>
                    <a:lstStyle/>
                    <a:p>
                      <a:pPr algn="ctr">
                        <a:lnSpc>
                          <a:spcPct val="115000"/>
                        </a:lnSpc>
                        <a:spcAft>
                          <a:spcPts val="0"/>
                        </a:spcAft>
                      </a:pPr>
                      <a:r>
                        <a:rPr lang="en-US" sz="1800" dirty="0">
                          <a:effectLst/>
                          <a:latin typeface="Calibri"/>
                          <a:ea typeface="Calibri"/>
                          <a:cs typeface="Arial"/>
                        </a:rPr>
                        <a:t>P</a:t>
                      </a:r>
                      <a:r>
                        <a:rPr lang="en-US" sz="1800" kern="1200" dirty="0">
                          <a:solidFill>
                            <a:schemeClr val="tx1"/>
                          </a:solidFill>
                          <a:effectLst/>
                          <a:latin typeface="Calibri"/>
                          <a:ea typeface="Calibri"/>
                          <a:cs typeface="Arial"/>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0">
                <a:tc>
                  <a:txBody>
                    <a:bodyPr/>
                    <a:lstStyle/>
                    <a:p>
                      <a:pPr algn="ctr">
                        <a:lnSpc>
                          <a:spcPct val="115000"/>
                        </a:lnSpc>
                        <a:spcAft>
                          <a:spcPts val="0"/>
                        </a:spcAft>
                      </a:pPr>
                      <a:r>
                        <a:rPr lang="en-US" sz="1800" kern="1200" dirty="0">
                          <a:solidFill>
                            <a:schemeClr val="tx1"/>
                          </a:solidFill>
                          <a:effectLst/>
                          <a:latin typeface="Calibri"/>
                          <a:ea typeface="Calibri"/>
                          <a:cs typeface="Arial"/>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Rectangle 7"/>
          <p:cNvSpPr/>
          <p:nvPr/>
        </p:nvSpPr>
        <p:spPr>
          <a:xfrm>
            <a:off x="381000" y="2133600"/>
            <a:ext cx="466794" cy="369332"/>
          </a:xfrm>
          <a:prstGeom prst="rect">
            <a:avLst/>
          </a:prstGeom>
        </p:spPr>
        <p:txBody>
          <a:bodyPr wrap="none">
            <a:spAutoFit/>
          </a:bodyPr>
          <a:lstStyle/>
          <a:p>
            <a:r>
              <a:rPr lang="en-US" b="1" dirty="0"/>
              <a:t>R1</a:t>
            </a:r>
            <a:endParaRPr lang="en-US" dirty="0"/>
          </a:p>
        </p:txBody>
      </p:sp>
      <p:sp>
        <p:nvSpPr>
          <p:cNvPr id="9" name="Rectangle 8"/>
          <p:cNvSpPr/>
          <p:nvPr/>
        </p:nvSpPr>
        <p:spPr>
          <a:xfrm>
            <a:off x="2209800" y="4038600"/>
            <a:ext cx="466794" cy="369332"/>
          </a:xfrm>
          <a:prstGeom prst="rect">
            <a:avLst/>
          </a:prstGeom>
        </p:spPr>
        <p:txBody>
          <a:bodyPr wrap="none">
            <a:spAutoFit/>
          </a:bodyPr>
          <a:lstStyle/>
          <a:p>
            <a:r>
              <a:rPr lang="en-US" b="1" dirty="0" smtClean="0"/>
              <a:t>R2</a:t>
            </a:r>
            <a:endParaRPr lang="en-US" dirty="0"/>
          </a:p>
        </p:txBody>
      </p:sp>
      <p:sp>
        <p:nvSpPr>
          <p:cNvPr id="10" name="Text Box 1"/>
          <p:cNvSpPr txBox="1">
            <a:spLocks noChangeArrowheads="1"/>
          </p:cNvSpPr>
          <p:nvPr/>
        </p:nvSpPr>
        <p:spPr bwMode="auto">
          <a:xfrm>
            <a:off x="5226050" y="4038600"/>
            <a:ext cx="869950" cy="1524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2000" b="1" i="0" u="none" strike="noStrike" cap="none" normalizeH="0" baseline="0" dirty="0" smtClean="0">
                <a:ln>
                  <a:noFill/>
                </a:ln>
                <a:solidFill>
                  <a:schemeClr val="tx1"/>
                </a:solidFill>
                <a:effectLst/>
                <a:latin typeface="Calibri" pitchFamily="34" charset="0"/>
                <a:ea typeface="Arial" pitchFamily="34" charset="0"/>
                <a:cs typeface="Arial" pitchFamily="34" charset="0"/>
              </a:rPr>
              <a:t>S#</a:t>
            </a:r>
            <a:endParaRPr kumimoji="0" lang="en-US" b="0" i="0" u="none" strike="noStrike" cap="none" normalizeH="0" baseline="0" dirty="0" smtClean="0">
              <a:ln>
                <a:noFill/>
              </a:ln>
              <a:solidFill>
                <a:schemeClr val="tx1"/>
              </a:solidFill>
              <a:effectLst/>
              <a:latin typeface="Arial" pitchFamily="34" charset="0"/>
              <a:ea typeface="Arial" pitchFamily="34"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b="0" i="0" u="none" strike="noStrike" cap="none" normalizeH="0" baseline="0" dirty="0" smtClean="0">
                <a:ln>
                  <a:noFill/>
                </a:ln>
                <a:solidFill>
                  <a:schemeClr val="tx1"/>
                </a:solidFill>
                <a:effectLst/>
                <a:latin typeface="Calibri" pitchFamily="34" charset="0"/>
                <a:ea typeface="Arial" pitchFamily="34" charset="0"/>
                <a:cs typeface="Arial" pitchFamily="34" charset="0"/>
              </a:rPr>
              <a:t>S1</a:t>
            </a:r>
            <a:endParaRPr kumimoji="0" lang="en-US" b="0" i="0" u="none" strike="noStrike" cap="none" normalizeH="0" baseline="0" dirty="0" smtClean="0">
              <a:ln>
                <a:noFill/>
              </a:ln>
              <a:solidFill>
                <a:schemeClr val="tx1"/>
              </a:solidFill>
              <a:effectLst/>
              <a:latin typeface="Arial" pitchFamily="34" charset="0"/>
              <a:ea typeface="Arial" pitchFamily="34"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b="0" i="0" u="none" strike="noStrike" cap="none" normalizeH="0" baseline="0" dirty="0" smtClean="0">
                <a:ln>
                  <a:noFill/>
                </a:ln>
                <a:solidFill>
                  <a:schemeClr val="tx1"/>
                </a:solidFill>
                <a:effectLst/>
                <a:latin typeface="Calibri" pitchFamily="34" charset="0"/>
                <a:ea typeface="Arial" pitchFamily="34" charset="0"/>
                <a:cs typeface="Arial" pitchFamily="34" charset="0"/>
              </a:rPr>
              <a:t>S2</a:t>
            </a:r>
            <a:endParaRPr kumimoji="0" lang="en-US" b="0" i="0" u="none" strike="noStrike" cap="none" normalizeH="0" baseline="0" dirty="0" smtClean="0">
              <a:ln>
                <a:noFill/>
              </a:ln>
              <a:solidFill>
                <a:schemeClr val="tx1"/>
              </a:solidFill>
              <a:effectLst/>
              <a:latin typeface="Arial" pitchFamily="34" charset="0"/>
              <a:ea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2" name="Straight Connector 11"/>
          <p:cNvCxnSpPr/>
          <p:nvPr/>
        </p:nvCxnSpPr>
        <p:spPr>
          <a:xfrm>
            <a:off x="4953000" y="4433332"/>
            <a:ext cx="9144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6324600" y="4007366"/>
            <a:ext cx="1143000" cy="369332"/>
          </a:xfrm>
          <a:prstGeom prst="rect">
            <a:avLst/>
          </a:prstGeom>
        </p:spPr>
        <p:txBody>
          <a:bodyPr wrap="square">
            <a:spAutoFit/>
          </a:bodyPr>
          <a:lstStyle/>
          <a:p>
            <a:r>
              <a:rPr lang="fa-IR" dirty="0" smtClean="0"/>
              <a:t>جواب: </a:t>
            </a:r>
            <a:endParaRPr lang="en-US" dirty="0"/>
          </a:p>
        </p:txBody>
      </p:sp>
    </p:spTree>
    <p:extLst>
      <p:ext uri="{BB962C8B-B14F-4D97-AF65-F5344CB8AC3E}">
        <p14:creationId xmlns:p14="http://schemas.microsoft.com/office/powerpoint/2010/main" val="73728724"/>
      </p:ext>
    </p:extLst>
  </p:cSld>
  <p:clrMapOvr>
    <a:masterClrMapping/>
  </p:clrMapOvr>
  <p:transition spd="slow">
    <p:push dir="u"/>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 تقسیم (÷ یا </a:t>
            </a:r>
            <a:r>
              <a:rPr lang="en-US" dirty="0"/>
              <a:t>DIVIDEBY</a:t>
            </a:r>
            <a:r>
              <a:rPr lang="fa-IR" dirty="0"/>
              <a:t>)</a:t>
            </a:r>
            <a:endParaRPr lang="en-US" dirty="0"/>
          </a:p>
        </p:txBody>
      </p:sp>
      <p:sp>
        <p:nvSpPr>
          <p:cNvPr id="3" name="Content Placeholder 2"/>
          <p:cNvSpPr>
            <a:spLocks noGrp="1"/>
          </p:cNvSpPr>
          <p:nvPr>
            <p:ph idx="1"/>
          </p:nvPr>
        </p:nvSpPr>
        <p:spPr>
          <a:xfrm>
            <a:off x="3200400" y="1676400"/>
            <a:ext cx="5105400" cy="1752600"/>
          </a:xfrm>
        </p:spPr>
        <p:txBody>
          <a:bodyPr>
            <a:normAutofit fontScale="92500" lnSpcReduction="10000"/>
          </a:bodyPr>
          <a:lstStyle/>
          <a:p>
            <a:pPr marL="0" indent="0">
              <a:buNone/>
            </a:pPr>
            <a:r>
              <a:rPr lang="fa-IR" b="1" u="sng" dirty="0" smtClean="0"/>
              <a:t>مثال27: </a:t>
            </a:r>
            <a:endParaRPr lang="fa-IR" b="1" u="sng" dirty="0"/>
          </a:p>
          <a:p>
            <a:endParaRPr lang="fa-IR" dirty="0" smtClean="0"/>
          </a:p>
          <a:p>
            <a:r>
              <a:rPr lang="fa-IR" dirty="0" smtClean="0"/>
              <a:t>اگر  </a:t>
            </a:r>
            <a:r>
              <a:rPr lang="en-US" dirty="0" smtClean="0"/>
              <a:t>R2</a:t>
            </a:r>
            <a:r>
              <a:rPr lang="fa-IR" dirty="0" smtClean="0"/>
              <a:t> </a:t>
            </a:r>
            <a:r>
              <a:rPr lang="fa-IR" dirty="0"/>
              <a:t>و </a:t>
            </a:r>
            <a:r>
              <a:rPr lang="en-US" dirty="0"/>
              <a:t>R1</a:t>
            </a:r>
            <a:r>
              <a:rPr lang="fa-IR" dirty="0"/>
              <a:t> </a:t>
            </a:r>
            <a:r>
              <a:rPr lang="fa-IR" dirty="0" smtClean="0"/>
              <a:t>مقادیر روبرور را داشته باشد،  </a:t>
            </a:r>
            <a:r>
              <a:rPr lang="fa-IR" dirty="0"/>
              <a:t>خروجی </a:t>
            </a:r>
            <a:r>
              <a:rPr lang="en-US" dirty="0"/>
              <a:t>R1 ÷ R2</a:t>
            </a:r>
            <a:r>
              <a:rPr lang="fa-IR" dirty="0"/>
              <a:t> چه می شود؟ (یعنی کدام تهیه کنندگان همه </a:t>
            </a:r>
            <a:r>
              <a:rPr lang="en-US" dirty="0"/>
              <a:t>P2</a:t>
            </a:r>
            <a:r>
              <a:rPr lang="fa-IR" dirty="0"/>
              <a:t> و </a:t>
            </a:r>
            <a:r>
              <a:rPr lang="en-US" dirty="0"/>
              <a:t>P4</a:t>
            </a:r>
            <a:r>
              <a:rPr lang="fa-IR" dirty="0"/>
              <a:t> را تهیه کرده اند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59</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528010516"/>
              </p:ext>
            </p:extLst>
          </p:nvPr>
        </p:nvGraphicFramePr>
        <p:xfrm>
          <a:off x="228600" y="2590800"/>
          <a:ext cx="914400" cy="4101084"/>
        </p:xfrm>
        <a:graphic>
          <a:graphicData uri="http://schemas.openxmlformats.org/drawingml/2006/table">
            <a:tbl>
              <a:tblPr firstRow="1" firstCol="1" bandRow="1"/>
              <a:tblGrid>
                <a:gridCol w="457200"/>
                <a:gridCol w="457200"/>
              </a:tblGrid>
              <a:tr h="0">
                <a:tc>
                  <a:txBody>
                    <a:bodyPr/>
                    <a:lstStyle/>
                    <a:p>
                      <a:pPr algn="ctr">
                        <a:lnSpc>
                          <a:spcPct val="115000"/>
                        </a:lnSpc>
                        <a:spcAft>
                          <a:spcPts val="0"/>
                        </a:spcAft>
                      </a:pPr>
                      <a:r>
                        <a:rPr lang="en-US" sz="1800" dirty="0">
                          <a:effectLst/>
                          <a:latin typeface="Calibri"/>
                          <a:ea typeface="Calibri"/>
                          <a:cs typeface="Arial"/>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en-US" sz="1800" dirty="0">
                          <a:effectLst/>
                          <a:latin typeface="Calibri"/>
                          <a:ea typeface="Calibri"/>
                          <a:cs typeface="Arial"/>
                        </a:rPr>
                        <a:t>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0">
                <a:tc>
                  <a:txBody>
                    <a:bodyPr/>
                    <a:lstStyle/>
                    <a:p>
                      <a:pPr algn="ctr">
                        <a:lnSpc>
                          <a:spcPct val="115000"/>
                        </a:lnSpc>
                        <a:spcAft>
                          <a:spcPts val="0"/>
                        </a:spcAft>
                      </a:pPr>
                      <a:r>
                        <a:rPr lang="en-US" sz="180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1">
                        <a:lumMod val="20000"/>
                        <a:lumOff val="80000"/>
                      </a:schemeClr>
                    </a:solidFill>
                  </a:tcPr>
                </a:tc>
                <a:tc>
                  <a:txBody>
                    <a:bodyPr/>
                    <a:lstStyle/>
                    <a:p>
                      <a:pPr algn="ctr">
                        <a:lnSpc>
                          <a:spcPct val="115000"/>
                        </a:lnSpc>
                        <a:spcAft>
                          <a:spcPts val="0"/>
                        </a:spcAft>
                      </a:pPr>
                      <a:r>
                        <a:rPr lang="en-US" sz="1800" dirty="0">
                          <a:effectLst/>
                          <a:latin typeface="Calibri"/>
                          <a:ea typeface="Calibri"/>
                          <a:cs typeface="Arial"/>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c>
                  <a:txBody>
                    <a:bodyPr/>
                    <a:lstStyle/>
                    <a:p>
                      <a:pPr algn="ctr">
                        <a:lnSpc>
                          <a:spcPct val="115000"/>
                        </a:lnSpc>
                        <a:spcAft>
                          <a:spcPts val="0"/>
                        </a:spcAft>
                      </a:pPr>
                      <a:r>
                        <a:rPr lang="en-US" sz="1800" dirty="0">
                          <a:effectLst/>
                          <a:latin typeface="Calibri"/>
                          <a:ea typeface="Calibri"/>
                          <a:cs typeface="Arial"/>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r>
              <a:tr h="0">
                <a:tc>
                  <a:txBody>
                    <a:bodyPr/>
                    <a:lstStyle/>
                    <a:p>
                      <a:pPr algn="ctr">
                        <a:lnSpc>
                          <a:spcPct val="115000"/>
                        </a:lnSpc>
                        <a:spcAft>
                          <a:spcPts val="0"/>
                        </a:spcAft>
                      </a:pPr>
                      <a:r>
                        <a:rPr lang="en-US" sz="1800" dirty="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c>
                  <a:txBody>
                    <a:bodyPr/>
                    <a:lstStyle/>
                    <a:p>
                      <a:pPr algn="ctr">
                        <a:lnSpc>
                          <a:spcPct val="115000"/>
                        </a:lnSpc>
                        <a:spcAft>
                          <a:spcPts val="0"/>
                        </a:spcAft>
                      </a:pPr>
                      <a:r>
                        <a:rPr lang="en-US" sz="1800" dirty="0">
                          <a:effectLst/>
                          <a:latin typeface="Calibri"/>
                          <a:ea typeface="Calibri"/>
                          <a:cs typeface="Arial"/>
                        </a:rPr>
                        <a:t>P4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15000"/>
                        </a:lnSpc>
                        <a:spcAft>
                          <a:spcPts val="0"/>
                        </a:spcAft>
                      </a:pPr>
                      <a:r>
                        <a:rPr lang="en-US" sz="1800" dirty="0">
                          <a:effectLst/>
                          <a:latin typeface="Calibri"/>
                          <a:ea typeface="Calibri"/>
                          <a:cs typeface="Arial"/>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15000"/>
                        </a:lnSpc>
                        <a:spcAft>
                          <a:spcPts val="0"/>
                        </a:spcAft>
                      </a:pPr>
                      <a:r>
                        <a:rPr lang="en-US" sz="1800" dirty="0">
                          <a:effectLst/>
                          <a:latin typeface="Calibri"/>
                          <a:ea typeface="Calibri"/>
                          <a:cs typeface="Arial"/>
                        </a:rPr>
                        <a:t>P5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sp>
        <p:nvSpPr>
          <p:cNvPr id="6" name="Rectangle 5"/>
          <p:cNvSpPr/>
          <p:nvPr/>
        </p:nvSpPr>
        <p:spPr>
          <a:xfrm>
            <a:off x="381000" y="2133600"/>
            <a:ext cx="466794" cy="369332"/>
          </a:xfrm>
          <a:prstGeom prst="rect">
            <a:avLst/>
          </a:prstGeom>
        </p:spPr>
        <p:txBody>
          <a:bodyPr wrap="none">
            <a:spAutoFit/>
          </a:bodyPr>
          <a:lstStyle/>
          <a:p>
            <a:r>
              <a:rPr lang="en-US" b="1" dirty="0"/>
              <a:t>R1</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1725178515"/>
              </p:ext>
            </p:extLst>
          </p:nvPr>
        </p:nvGraphicFramePr>
        <p:xfrm>
          <a:off x="2209800" y="4572000"/>
          <a:ext cx="548640" cy="946404"/>
        </p:xfrm>
        <a:graphic>
          <a:graphicData uri="http://schemas.openxmlformats.org/drawingml/2006/table">
            <a:tbl>
              <a:tblPr firstRow="1" firstCol="1" bandRow="1"/>
              <a:tblGrid>
                <a:gridCol w="548640"/>
              </a:tblGrid>
              <a:tr h="0">
                <a:tc>
                  <a:txBody>
                    <a:bodyPr/>
                    <a:lstStyle/>
                    <a:p>
                      <a:pPr algn="ctr">
                        <a:lnSpc>
                          <a:spcPct val="115000"/>
                        </a:lnSpc>
                        <a:spcAft>
                          <a:spcPts val="0"/>
                        </a:spcAft>
                      </a:pPr>
                      <a:r>
                        <a:rPr lang="en-US" sz="1800" dirty="0">
                          <a:effectLst/>
                          <a:latin typeface="Calibri"/>
                          <a:ea typeface="Calibri"/>
                          <a:cs typeface="Arial"/>
                        </a:rPr>
                        <a:t>P</a:t>
                      </a:r>
                      <a:r>
                        <a:rPr lang="en-US" sz="1800" kern="1200" dirty="0">
                          <a:solidFill>
                            <a:schemeClr val="tx1"/>
                          </a:solidFill>
                          <a:effectLst/>
                          <a:latin typeface="Calibri"/>
                          <a:ea typeface="Calibri"/>
                          <a:cs typeface="Arial"/>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0">
                <a:tc>
                  <a:txBody>
                    <a:bodyPr/>
                    <a:lstStyle/>
                    <a:p>
                      <a:pPr algn="ctr">
                        <a:lnSpc>
                          <a:spcPct val="115000"/>
                        </a:lnSpc>
                        <a:spcAft>
                          <a:spcPts val="0"/>
                        </a:spcAft>
                      </a:pPr>
                      <a:r>
                        <a:rPr lang="en-US" sz="1800" kern="1200" dirty="0" smtClean="0">
                          <a:solidFill>
                            <a:schemeClr val="tx1"/>
                          </a:solidFill>
                          <a:effectLst/>
                          <a:latin typeface="Calibri"/>
                          <a:ea typeface="Calibri"/>
                          <a:cs typeface="Arial"/>
                        </a:rPr>
                        <a:t>P2</a:t>
                      </a:r>
                      <a:endParaRPr lang="en-US" sz="1800" kern="1200" dirty="0">
                        <a:solidFill>
                          <a:schemeClr val="tx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800" kern="1200" dirty="0" smtClean="0">
                          <a:solidFill>
                            <a:schemeClr val="tx1"/>
                          </a:solidFill>
                          <a:effectLst/>
                          <a:latin typeface="Calibri"/>
                          <a:ea typeface="Calibri"/>
                          <a:cs typeface="Arial"/>
                        </a:rPr>
                        <a:t>P4</a:t>
                      </a:r>
                      <a:endParaRPr lang="en-US" sz="1800" kern="1200" dirty="0">
                        <a:solidFill>
                          <a:schemeClr val="tx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Rectangle 8"/>
          <p:cNvSpPr/>
          <p:nvPr/>
        </p:nvSpPr>
        <p:spPr>
          <a:xfrm>
            <a:off x="2209800" y="4038600"/>
            <a:ext cx="466794" cy="369332"/>
          </a:xfrm>
          <a:prstGeom prst="rect">
            <a:avLst/>
          </a:prstGeom>
        </p:spPr>
        <p:txBody>
          <a:bodyPr wrap="none">
            <a:spAutoFit/>
          </a:bodyPr>
          <a:lstStyle/>
          <a:p>
            <a:r>
              <a:rPr lang="en-US" b="1" dirty="0" smtClean="0"/>
              <a:t>R2</a:t>
            </a:r>
            <a:endParaRPr lang="en-US" dirty="0"/>
          </a:p>
        </p:txBody>
      </p:sp>
      <p:sp>
        <p:nvSpPr>
          <p:cNvPr id="10" name="Text Box 1"/>
          <p:cNvSpPr txBox="1">
            <a:spLocks noChangeArrowheads="1"/>
          </p:cNvSpPr>
          <p:nvPr/>
        </p:nvSpPr>
        <p:spPr bwMode="auto">
          <a:xfrm>
            <a:off x="5226050" y="4038600"/>
            <a:ext cx="869950" cy="1524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2000" b="1" i="0" u="none" strike="noStrike" cap="none" normalizeH="0" baseline="0" dirty="0" smtClean="0">
                <a:ln>
                  <a:noFill/>
                </a:ln>
                <a:solidFill>
                  <a:schemeClr val="tx1"/>
                </a:solidFill>
                <a:effectLst/>
                <a:latin typeface="Calibri" pitchFamily="34" charset="0"/>
                <a:ea typeface="Arial" pitchFamily="34" charset="0"/>
                <a:cs typeface="Arial" pitchFamily="34" charset="0"/>
              </a:rPr>
              <a:t>S#</a:t>
            </a:r>
            <a:endParaRPr kumimoji="0" lang="en-US" b="0" i="0" u="none" strike="noStrike" cap="none" normalizeH="0" baseline="0" dirty="0" smtClean="0">
              <a:ln>
                <a:noFill/>
              </a:ln>
              <a:solidFill>
                <a:schemeClr val="tx1"/>
              </a:solidFill>
              <a:effectLst/>
              <a:latin typeface="Arial" pitchFamily="34" charset="0"/>
              <a:ea typeface="Arial" pitchFamily="34"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b="0" i="0" u="none" strike="noStrike" cap="none" normalizeH="0" baseline="0" dirty="0" smtClean="0">
                <a:ln>
                  <a:noFill/>
                </a:ln>
                <a:solidFill>
                  <a:schemeClr val="tx1"/>
                </a:solidFill>
                <a:effectLst/>
                <a:latin typeface="Calibri" pitchFamily="34" charset="0"/>
                <a:ea typeface="Arial" pitchFamily="34" charset="0"/>
                <a:cs typeface="Arial" pitchFamily="34" charset="0"/>
              </a:rPr>
              <a:t>S1</a:t>
            </a:r>
            <a:endParaRPr kumimoji="0" lang="en-US" b="0" i="0" u="none" strike="noStrike" cap="none" normalizeH="0" baseline="0" dirty="0" smtClean="0">
              <a:ln>
                <a:noFill/>
              </a:ln>
              <a:solidFill>
                <a:schemeClr val="tx1"/>
              </a:solidFill>
              <a:effectLst/>
              <a:latin typeface="Arial" pitchFamily="34" charset="0"/>
              <a:ea typeface="Arial" pitchFamily="34"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b="0" i="0" u="none" strike="noStrike" cap="none" normalizeH="0" baseline="0" dirty="0" smtClean="0">
                <a:ln>
                  <a:noFill/>
                </a:ln>
                <a:solidFill>
                  <a:schemeClr val="tx1"/>
                </a:solidFill>
                <a:effectLst/>
                <a:latin typeface="Calibri" pitchFamily="34" charset="0"/>
                <a:ea typeface="Arial" pitchFamily="34" charset="0"/>
                <a:cs typeface="Arial" pitchFamily="34" charset="0"/>
              </a:rPr>
              <a:t>S4</a:t>
            </a:r>
            <a:endParaRPr kumimoji="0" lang="en-US" b="0" i="0" u="none" strike="noStrike" cap="none" normalizeH="0" baseline="0" dirty="0" smtClean="0">
              <a:ln>
                <a:noFill/>
              </a:ln>
              <a:solidFill>
                <a:schemeClr val="tx1"/>
              </a:solidFill>
              <a:effectLst/>
              <a:latin typeface="Arial" pitchFamily="34" charset="0"/>
              <a:ea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1" name="Straight Connector 10"/>
          <p:cNvCxnSpPr/>
          <p:nvPr/>
        </p:nvCxnSpPr>
        <p:spPr>
          <a:xfrm>
            <a:off x="4953000" y="4433332"/>
            <a:ext cx="91440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6324600" y="4007366"/>
            <a:ext cx="1143000" cy="369332"/>
          </a:xfrm>
          <a:prstGeom prst="rect">
            <a:avLst/>
          </a:prstGeom>
        </p:spPr>
        <p:txBody>
          <a:bodyPr wrap="square">
            <a:spAutoFit/>
          </a:bodyPr>
          <a:lstStyle/>
          <a:p>
            <a:r>
              <a:rPr lang="fa-IR" dirty="0" smtClean="0"/>
              <a:t>جواب: </a:t>
            </a:r>
            <a:endParaRPr lang="en-US" dirty="0"/>
          </a:p>
        </p:txBody>
      </p:sp>
    </p:spTree>
    <p:extLst>
      <p:ext uri="{BB962C8B-B14F-4D97-AF65-F5344CB8AC3E}">
        <p14:creationId xmlns:p14="http://schemas.microsoft.com/office/powerpoint/2010/main" val="1038827273"/>
      </p:ext>
    </p:extLst>
  </p:cSld>
  <p:clrMapOvr>
    <a:masterClrMapping/>
  </p:clrMapOvr>
  <p:transition spd="slow">
    <p:push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عملگرها در جبر رابطه ای</a:t>
            </a:r>
            <a:endParaRPr lang="en-US" dirty="0"/>
          </a:p>
        </p:txBody>
      </p:sp>
      <p:sp>
        <p:nvSpPr>
          <p:cNvPr id="3" name="Content Placeholder 2"/>
          <p:cNvSpPr>
            <a:spLocks noGrp="1"/>
          </p:cNvSpPr>
          <p:nvPr>
            <p:ph idx="1"/>
          </p:nvPr>
        </p:nvSpPr>
        <p:spPr>
          <a:xfrm>
            <a:off x="381000" y="1981200"/>
            <a:ext cx="8305800" cy="3352800"/>
          </a:xfrm>
        </p:spPr>
        <p:txBody>
          <a:bodyPr>
            <a:noAutofit/>
          </a:bodyPr>
          <a:lstStyle/>
          <a:p>
            <a:pPr marL="0" indent="0">
              <a:buNone/>
            </a:pPr>
            <a:r>
              <a:rPr lang="fa-IR" dirty="0"/>
              <a:t>عملگرها در جبر رابطه ای را می توان به چهار دسته تقسیم کرد:</a:t>
            </a:r>
            <a:endParaRPr lang="en-US" dirty="0"/>
          </a:p>
          <a:p>
            <a:pPr marL="777240" lvl="1" indent="-457200">
              <a:lnSpc>
                <a:spcPct val="150000"/>
              </a:lnSpc>
              <a:buFont typeface="+mj-lt"/>
              <a:buAutoNum type="arabicPeriod"/>
            </a:pPr>
            <a:r>
              <a:rPr lang="fa-IR" dirty="0"/>
              <a:t>عملگرهای ساده شامل </a:t>
            </a:r>
            <a:r>
              <a:rPr lang="fa-IR" dirty="0" smtClean="0"/>
              <a:t>گزینش </a:t>
            </a:r>
            <a:r>
              <a:rPr lang="fa-IR" dirty="0"/>
              <a:t>( </a:t>
            </a:r>
            <a:r>
              <a:rPr lang="en-US" dirty="0" smtClean="0"/>
              <a:t>select, restrict</a:t>
            </a:r>
            <a:r>
              <a:rPr lang="fa-IR" dirty="0" smtClean="0"/>
              <a:t> </a:t>
            </a:r>
            <a:r>
              <a:rPr lang="fa-IR" dirty="0"/>
              <a:t>یا </a:t>
            </a:r>
            <a:r>
              <a:rPr lang="en-US" sz="2800" dirty="0">
                <a:sym typeface="Symbol"/>
              </a:rPr>
              <a:t></a:t>
            </a:r>
            <a:r>
              <a:rPr lang="fa-IR" dirty="0"/>
              <a:t>) و پرتو (</a:t>
            </a:r>
            <a:r>
              <a:rPr lang="en-US" dirty="0"/>
              <a:t>project</a:t>
            </a:r>
            <a:r>
              <a:rPr lang="fa-IR" dirty="0"/>
              <a:t> یا </a:t>
            </a:r>
            <a:r>
              <a:rPr lang="en-US" dirty="0"/>
              <a:t>π</a:t>
            </a:r>
            <a:r>
              <a:rPr lang="fa-IR" dirty="0"/>
              <a:t>)</a:t>
            </a:r>
            <a:endParaRPr lang="en-US" dirty="0"/>
          </a:p>
          <a:p>
            <a:pPr marL="777240" lvl="1" indent="-457200">
              <a:lnSpc>
                <a:spcPct val="150000"/>
              </a:lnSpc>
              <a:buFont typeface="+mj-lt"/>
              <a:buAutoNum type="arabicPeriod"/>
            </a:pPr>
            <a:r>
              <a:rPr lang="fa-IR" dirty="0"/>
              <a:t>عملگرهای مجموعه ای شامل اجتماع </a:t>
            </a:r>
            <a:r>
              <a:rPr lang="en-US" dirty="0" smtClean="0"/>
              <a:t>)</a:t>
            </a:r>
            <a:r>
              <a:rPr lang="fa-IR" dirty="0" smtClean="0"/>
              <a:t>∪</a:t>
            </a:r>
            <a:r>
              <a:rPr lang="en-US" dirty="0" smtClean="0"/>
              <a:t>(</a:t>
            </a:r>
            <a:r>
              <a:rPr lang="fa-IR" dirty="0" smtClean="0"/>
              <a:t> </a:t>
            </a:r>
            <a:r>
              <a:rPr lang="fa-IR" dirty="0"/>
              <a:t>، اشتراک </a:t>
            </a:r>
            <a:r>
              <a:rPr lang="en-US" dirty="0" smtClean="0"/>
              <a:t>)</a:t>
            </a:r>
            <a:r>
              <a:rPr lang="fa-IR" dirty="0" smtClean="0"/>
              <a:t>∩</a:t>
            </a:r>
            <a:r>
              <a:rPr lang="en-US" dirty="0" smtClean="0"/>
              <a:t>(</a:t>
            </a:r>
            <a:r>
              <a:rPr lang="fa-IR" dirty="0" smtClean="0"/>
              <a:t> </a:t>
            </a:r>
            <a:r>
              <a:rPr lang="fa-IR" dirty="0"/>
              <a:t>و تفاضل (-)</a:t>
            </a:r>
            <a:endParaRPr lang="en-US" dirty="0"/>
          </a:p>
          <a:p>
            <a:pPr marL="777240" lvl="1" indent="-457200">
              <a:lnSpc>
                <a:spcPct val="150000"/>
              </a:lnSpc>
              <a:buFont typeface="+mj-lt"/>
              <a:buAutoNum type="arabicPeriod"/>
            </a:pPr>
            <a:r>
              <a:rPr lang="fa-IR" dirty="0"/>
              <a:t>عملگرهای پیوند شامل ضرب دکارتی (×)پیوند طبیعی (</a:t>
            </a:r>
            <a:r>
              <a:rPr lang="en-US" dirty="0"/>
              <a:t>∞</a:t>
            </a:r>
            <a:r>
              <a:rPr lang="fa-IR" dirty="0"/>
              <a:t>)، نیم پیوند </a:t>
            </a:r>
            <a:r>
              <a:rPr lang="en-US" dirty="0" smtClean="0"/>
              <a:t>)</a:t>
            </a:r>
            <a:r>
              <a:rPr lang="fa-IR" dirty="0" smtClean="0"/>
              <a:t>∝</a:t>
            </a:r>
            <a:r>
              <a:rPr lang="en-US" dirty="0" smtClean="0"/>
              <a:t>(</a:t>
            </a:r>
            <a:r>
              <a:rPr lang="fa-IR" dirty="0" smtClean="0"/>
              <a:t>، </a:t>
            </a:r>
            <a:r>
              <a:rPr lang="fa-IR" dirty="0"/>
              <a:t>پیوند شرطی </a:t>
            </a:r>
            <a:r>
              <a:rPr lang="en-US" dirty="0" smtClean="0"/>
              <a:t>(X</a:t>
            </a:r>
            <a:r>
              <a:rPr lang="en-US" baseline="-25000" dirty="0" smtClean="0"/>
              <a:t>Ө</a:t>
            </a:r>
            <a:r>
              <a:rPr lang="en-US" dirty="0" smtClean="0"/>
              <a:t>)</a:t>
            </a:r>
            <a:r>
              <a:rPr lang="fa-IR" dirty="0" smtClean="0"/>
              <a:t> و </a:t>
            </a:r>
            <a:r>
              <a:rPr lang="fa-IR" dirty="0"/>
              <a:t>فراپیوند</a:t>
            </a:r>
            <a:endParaRPr lang="en-US" dirty="0"/>
          </a:p>
          <a:p>
            <a:pPr marL="777240" lvl="1" indent="-457200">
              <a:lnSpc>
                <a:spcPct val="150000"/>
              </a:lnSpc>
              <a:buFont typeface="+mj-lt"/>
              <a:buAutoNum type="arabicPeriod"/>
            </a:pPr>
            <a:r>
              <a:rPr lang="fa-IR" dirty="0"/>
              <a:t>عملگرهای دیگر مثل نامگذاری </a:t>
            </a:r>
            <a:r>
              <a:rPr lang="en-US" dirty="0" smtClean="0"/>
              <a:t>(</a:t>
            </a:r>
            <a:r>
              <a:rPr lang="fa-IR" dirty="0" smtClean="0"/>
              <a:t>ρ</a:t>
            </a:r>
            <a:r>
              <a:rPr lang="en-US" dirty="0" smtClean="0"/>
              <a:t>)</a:t>
            </a:r>
            <a:r>
              <a:rPr lang="fa-IR" dirty="0" smtClean="0"/>
              <a:t>، </a:t>
            </a:r>
            <a:r>
              <a:rPr lang="fa-IR" dirty="0"/>
              <a:t>تقسیم (÷)، جایگزینی </a:t>
            </a:r>
            <a:r>
              <a:rPr lang="en-US" dirty="0" smtClean="0"/>
              <a:t>)</a:t>
            </a:r>
            <a:r>
              <a:rPr lang="fa-IR" dirty="0" smtClean="0"/>
              <a:t>←</a:t>
            </a:r>
            <a:r>
              <a:rPr lang="en-US" dirty="0" smtClean="0"/>
              <a:t>(</a:t>
            </a:r>
            <a:r>
              <a:rPr lang="fa-IR" dirty="0" smtClean="0"/>
              <a:t> </a:t>
            </a:r>
            <a:r>
              <a:rPr lang="fa-IR" dirty="0"/>
              <a:t>و غیره.</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a:t>
            </a:fld>
            <a:endParaRPr lang="en-US"/>
          </a:p>
        </p:txBody>
      </p:sp>
    </p:spTree>
    <p:extLst>
      <p:ext uri="{BB962C8B-B14F-4D97-AF65-F5344CB8AC3E}">
        <p14:creationId xmlns:p14="http://schemas.microsoft.com/office/powerpoint/2010/main" val="2317534606"/>
      </p:ext>
    </p:extLst>
  </p:cSld>
  <p:clrMapOvr>
    <a:masterClrMapping/>
  </p:clrMapOvr>
  <p:transition spd="slow">
    <p:pull/>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عملگر تقسیم (÷ یا </a:t>
            </a:r>
            <a:r>
              <a:rPr lang="en-US" dirty="0"/>
              <a:t>DIVIDEBY</a:t>
            </a:r>
            <a:r>
              <a:rPr lang="fa-IR" dirty="0"/>
              <a:t>)</a:t>
            </a:r>
            <a:endParaRPr lang="en-US" dirty="0"/>
          </a:p>
        </p:txBody>
      </p:sp>
      <p:sp>
        <p:nvSpPr>
          <p:cNvPr id="3" name="Content Placeholder 2"/>
          <p:cNvSpPr>
            <a:spLocks noGrp="1"/>
          </p:cNvSpPr>
          <p:nvPr>
            <p:ph idx="1"/>
          </p:nvPr>
        </p:nvSpPr>
        <p:spPr>
          <a:xfrm>
            <a:off x="3200400" y="1676400"/>
            <a:ext cx="5105400" cy="1752600"/>
          </a:xfrm>
        </p:spPr>
        <p:txBody>
          <a:bodyPr>
            <a:normAutofit fontScale="92500" lnSpcReduction="10000"/>
          </a:bodyPr>
          <a:lstStyle/>
          <a:p>
            <a:pPr marL="0" indent="0">
              <a:buNone/>
            </a:pPr>
            <a:r>
              <a:rPr lang="fa-IR" b="1" u="sng" dirty="0" smtClean="0"/>
              <a:t>مثال28: </a:t>
            </a:r>
            <a:endParaRPr lang="fa-IR" b="1" u="sng" dirty="0"/>
          </a:p>
          <a:p>
            <a:endParaRPr lang="fa-IR" dirty="0" smtClean="0"/>
          </a:p>
          <a:p>
            <a:r>
              <a:rPr lang="fa-IR" dirty="0" smtClean="0"/>
              <a:t>اگر  </a:t>
            </a:r>
            <a:r>
              <a:rPr lang="en-US" dirty="0" smtClean="0"/>
              <a:t>R2</a:t>
            </a:r>
            <a:r>
              <a:rPr lang="fa-IR" dirty="0" smtClean="0"/>
              <a:t> </a:t>
            </a:r>
            <a:r>
              <a:rPr lang="fa-IR" dirty="0"/>
              <a:t>و </a:t>
            </a:r>
            <a:r>
              <a:rPr lang="en-US" dirty="0"/>
              <a:t>R1</a:t>
            </a:r>
            <a:r>
              <a:rPr lang="fa-IR" dirty="0"/>
              <a:t> </a:t>
            </a:r>
            <a:r>
              <a:rPr lang="fa-IR" dirty="0" smtClean="0"/>
              <a:t>مقادیر روبرور را داشته باشد،  </a:t>
            </a:r>
            <a:r>
              <a:rPr lang="fa-IR" dirty="0"/>
              <a:t>خروجی </a:t>
            </a:r>
            <a:r>
              <a:rPr lang="en-US" dirty="0"/>
              <a:t>R1 ÷ R2</a:t>
            </a:r>
            <a:r>
              <a:rPr lang="fa-IR" dirty="0"/>
              <a:t> چه می شود؟ (یعنی کدام تهیه کنندگان تمام قطعات را تهیه کرده اند؟)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60</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240057596"/>
              </p:ext>
            </p:extLst>
          </p:nvPr>
        </p:nvGraphicFramePr>
        <p:xfrm>
          <a:off x="228600" y="2590800"/>
          <a:ext cx="914400" cy="4101084"/>
        </p:xfrm>
        <a:graphic>
          <a:graphicData uri="http://schemas.openxmlformats.org/drawingml/2006/table">
            <a:tbl>
              <a:tblPr firstRow="1" firstCol="1" bandRow="1"/>
              <a:tblGrid>
                <a:gridCol w="457200"/>
                <a:gridCol w="457200"/>
              </a:tblGrid>
              <a:tr h="0">
                <a:tc>
                  <a:txBody>
                    <a:bodyPr/>
                    <a:lstStyle/>
                    <a:p>
                      <a:pPr algn="ctr">
                        <a:lnSpc>
                          <a:spcPct val="115000"/>
                        </a:lnSpc>
                        <a:spcAft>
                          <a:spcPts val="0"/>
                        </a:spcAft>
                      </a:pPr>
                      <a:r>
                        <a:rPr lang="en-US" sz="1800" dirty="0">
                          <a:effectLst/>
                          <a:latin typeface="Calibri"/>
                          <a:ea typeface="Calibri"/>
                          <a:cs typeface="Arial"/>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15000"/>
                        </a:lnSpc>
                        <a:spcAft>
                          <a:spcPts val="0"/>
                        </a:spcAft>
                      </a:pPr>
                      <a:r>
                        <a:rPr lang="en-US" sz="1800" dirty="0">
                          <a:effectLst/>
                          <a:latin typeface="Calibri"/>
                          <a:ea typeface="Calibri"/>
                          <a:cs typeface="Arial"/>
                        </a:rPr>
                        <a:t>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0">
                <a:tc>
                  <a:txBody>
                    <a:bodyPr/>
                    <a:lstStyle/>
                    <a:p>
                      <a:pPr algn="ctr">
                        <a:lnSpc>
                          <a:spcPct val="115000"/>
                        </a:lnSpc>
                        <a:spcAft>
                          <a:spcPts val="0"/>
                        </a:spcAft>
                      </a:pPr>
                      <a:r>
                        <a:rPr lang="en-US" sz="180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1">
                        <a:lumMod val="20000"/>
                        <a:lumOff val="80000"/>
                      </a:schemeClr>
                    </a:solidFill>
                  </a:tcPr>
                </a:tc>
                <a:tc>
                  <a:txBody>
                    <a:bodyPr/>
                    <a:lstStyle/>
                    <a:p>
                      <a:pPr algn="ctr">
                        <a:lnSpc>
                          <a:spcPct val="115000"/>
                        </a:lnSpc>
                        <a:spcAft>
                          <a:spcPts val="0"/>
                        </a:spcAft>
                      </a:pPr>
                      <a:r>
                        <a:rPr lang="en-US" sz="1800" dirty="0">
                          <a:effectLst/>
                          <a:latin typeface="Calibri"/>
                          <a:ea typeface="Calibri"/>
                          <a:cs typeface="Arial"/>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r>
              <a:tr h="0">
                <a:tc>
                  <a:txBody>
                    <a:bodyPr/>
                    <a:lstStyle/>
                    <a:p>
                      <a:pPr algn="ctr">
                        <a:lnSpc>
                          <a:spcPct val="115000"/>
                        </a:lnSpc>
                        <a:spcAft>
                          <a:spcPts val="0"/>
                        </a:spcAft>
                      </a:pPr>
                      <a:r>
                        <a:rPr lang="en-US" sz="1800" dirty="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15000"/>
                        </a:lnSpc>
                        <a:spcAft>
                          <a:spcPts val="0"/>
                        </a:spcAft>
                      </a:pPr>
                      <a:r>
                        <a:rPr lang="en-US" sz="1800" dirty="0">
                          <a:effectLst/>
                          <a:latin typeface="Calibri"/>
                          <a:ea typeface="Calibri"/>
                          <a:cs typeface="Arial"/>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c>
                  <a:txBody>
                    <a:bodyPr/>
                    <a:lstStyle/>
                    <a:p>
                      <a:pPr algn="ctr">
                        <a:lnSpc>
                          <a:spcPct val="115000"/>
                        </a:lnSpc>
                        <a:spcAft>
                          <a:spcPts val="0"/>
                        </a:spcAft>
                      </a:pPr>
                      <a:r>
                        <a:rPr lang="en-US" sz="1800">
                          <a:effectLst/>
                          <a:latin typeface="Calibri"/>
                          <a:ea typeface="Calibri"/>
                          <a:cs typeface="Arial"/>
                        </a:rPr>
                        <a:t>P4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20000"/>
                        <a:lumOff val="80000"/>
                      </a:schemeClr>
                    </a:solidFill>
                  </a:tcPr>
                </a:tc>
              </a:tr>
              <a:tr h="0">
                <a:tc>
                  <a:txBody>
                    <a:bodyPr/>
                    <a:lstStyle/>
                    <a:p>
                      <a:pPr algn="ctr">
                        <a:lnSpc>
                          <a:spcPct val="115000"/>
                        </a:lnSpc>
                        <a:spcAft>
                          <a:spcPts val="0"/>
                        </a:spcAft>
                      </a:pPr>
                      <a:r>
                        <a:rPr lang="en-US" sz="1800">
                          <a:effectLst/>
                          <a:latin typeface="Calibri"/>
                          <a:ea typeface="Calibri"/>
                          <a:cs typeface="Arial"/>
                        </a:rPr>
                        <a:t>S4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15000"/>
                        </a:lnSpc>
                        <a:spcAft>
                          <a:spcPts val="0"/>
                        </a:spcAft>
                      </a:pPr>
                      <a:r>
                        <a:rPr lang="en-US" sz="1800" dirty="0">
                          <a:effectLst/>
                          <a:latin typeface="Calibri"/>
                          <a:ea typeface="Calibri"/>
                          <a:cs typeface="Arial"/>
                        </a:rPr>
                        <a:t>P5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sp>
        <p:nvSpPr>
          <p:cNvPr id="6" name="Rectangle 5"/>
          <p:cNvSpPr/>
          <p:nvPr/>
        </p:nvSpPr>
        <p:spPr>
          <a:xfrm>
            <a:off x="381000" y="2133600"/>
            <a:ext cx="466794" cy="369332"/>
          </a:xfrm>
          <a:prstGeom prst="rect">
            <a:avLst/>
          </a:prstGeom>
        </p:spPr>
        <p:txBody>
          <a:bodyPr wrap="none">
            <a:spAutoFit/>
          </a:bodyPr>
          <a:lstStyle/>
          <a:p>
            <a:r>
              <a:rPr lang="en-US" b="1" dirty="0"/>
              <a:t>R1</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457126069"/>
              </p:ext>
            </p:extLst>
          </p:nvPr>
        </p:nvGraphicFramePr>
        <p:xfrm>
          <a:off x="1752600" y="3581400"/>
          <a:ext cx="548640" cy="2208276"/>
        </p:xfrm>
        <a:graphic>
          <a:graphicData uri="http://schemas.openxmlformats.org/drawingml/2006/table">
            <a:tbl>
              <a:tblPr firstRow="1" firstCol="1" bandRow="1"/>
              <a:tblGrid>
                <a:gridCol w="548640"/>
              </a:tblGrid>
              <a:tr h="0">
                <a:tc>
                  <a:txBody>
                    <a:bodyPr/>
                    <a:lstStyle/>
                    <a:p>
                      <a:pPr algn="ctr">
                        <a:lnSpc>
                          <a:spcPct val="115000"/>
                        </a:lnSpc>
                        <a:spcAft>
                          <a:spcPts val="0"/>
                        </a:spcAft>
                      </a:pPr>
                      <a:r>
                        <a:rPr lang="en-US" sz="1800" dirty="0">
                          <a:effectLst/>
                          <a:latin typeface="Calibri"/>
                          <a:ea typeface="Calibri"/>
                          <a:cs typeface="Arial"/>
                        </a:rPr>
                        <a:t>P</a:t>
                      </a:r>
                      <a:r>
                        <a:rPr lang="en-US" sz="1800" kern="1200" dirty="0">
                          <a:solidFill>
                            <a:schemeClr val="tx1"/>
                          </a:solidFill>
                          <a:effectLst/>
                          <a:latin typeface="Calibri"/>
                          <a:ea typeface="Calibri"/>
                          <a:cs typeface="Arial"/>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0">
                <a:tc>
                  <a:txBody>
                    <a:bodyPr/>
                    <a:lstStyle/>
                    <a:p>
                      <a:pPr algn="ctr">
                        <a:lnSpc>
                          <a:spcPct val="115000"/>
                        </a:lnSpc>
                        <a:spcAft>
                          <a:spcPts val="0"/>
                        </a:spcAft>
                      </a:pPr>
                      <a:r>
                        <a:rPr lang="en-US" sz="1800" kern="1200" dirty="0">
                          <a:solidFill>
                            <a:schemeClr val="tx1"/>
                          </a:solidFill>
                          <a:effectLst/>
                          <a:latin typeface="Calibri"/>
                          <a:ea typeface="Calibri"/>
                          <a:cs typeface="Arial"/>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800" kern="1200" dirty="0" smtClean="0">
                          <a:solidFill>
                            <a:schemeClr val="tx1"/>
                          </a:solidFill>
                          <a:effectLst/>
                          <a:latin typeface="Calibri"/>
                          <a:ea typeface="Calibri"/>
                          <a:cs typeface="Arial"/>
                        </a:rPr>
                        <a:t>P2</a:t>
                      </a:r>
                      <a:endParaRPr lang="en-US" sz="1800" kern="1200" dirty="0">
                        <a:solidFill>
                          <a:schemeClr val="tx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800" kern="1200" dirty="0" smtClean="0">
                          <a:solidFill>
                            <a:schemeClr val="tx1"/>
                          </a:solidFill>
                          <a:effectLst/>
                          <a:latin typeface="Calibri"/>
                          <a:ea typeface="Calibri"/>
                          <a:cs typeface="Arial"/>
                        </a:rPr>
                        <a:t>P3</a:t>
                      </a:r>
                      <a:endParaRPr lang="en-US" sz="1800" kern="1200" dirty="0">
                        <a:solidFill>
                          <a:schemeClr val="tx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800" kern="1200" dirty="0" smtClean="0">
                          <a:solidFill>
                            <a:schemeClr val="tx1"/>
                          </a:solidFill>
                          <a:effectLst/>
                          <a:latin typeface="Calibri"/>
                          <a:ea typeface="Calibri"/>
                          <a:cs typeface="Arial"/>
                        </a:rPr>
                        <a:t>P4</a:t>
                      </a:r>
                      <a:endParaRPr lang="en-US" sz="1800" kern="1200" dirty="0">
                        <a:solidFill>
                          <a:schemeClr val="tx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800" kern="1200" dirty="0" smtClean="0">
                          <a:solidFill>
                            <a:schemeClr val="tx1"/>
                          </a:solidFill>
                          <a:effectLst/>
                          <a:latin typeface="Calibri"/>
                          <a:ea typeface="Calibri"/>
                          <a:cs typeface="Arial"/>
                        </a:rPr>
                        <a:t>P5</a:t>
                      </a:r>
                      <a:endParaRPr lang="en-US" sz="1800" kern="1200" dirty="0">
                        <a:solidFill>
                          <a:schemeClr val="tx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800" kern="1200" dirty="0" smtClean="0">
                          <a:solidFill>
                            <a:schemeClr val="tx1"/>
                          </a:solidFill>
                          <a:effectLst/>
                          <a:latin typeface="Calibri"/>
                          <a:ea typeface="Calibri"/>
                          <a:cs typeface="Arial"/>
                        </a:rPr>
                        <a:t>P6</a:t>
                      </a:r>
                      <a:endParaRPr lang="en-US" sz="1800" kern="1200" dirty="0">
                        <a:solidFill>
                          <a:schemeClr val="tx1"/>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Rectangle 8"/>
          <p:cNvSpPr/>
          <p:nvPr/>
        </p:nvSpPr>
        <p:spPr>
          <a:xfrm>
            <a:off x="1752600" y="3048000"/>
            <a:ext cx="466794" cy="369332"/>
          </a:xfrm>
          <a:prstGeom prst="rect">
            <a:avLst/>
          </a:prstGeom>
        </p:spPr>
        <p:txBody>
          <a:bodyPr wrap="none">
            <a:spAutoFit/>
          </a:bodyPr>
          <a:lstStyle/>
          <a:p>
            <a:r>
              <a:rPr lang="en-US" b="1" dirty="0" smtClean="0"/>
              <a:t>R2</a:t>
            </a:r>
            <a:endParaRPr lang="en-US" dirty="0"/>
          </a:p>
        </p:txBody>
      </p:sp>
      <p:sp>
        <p:nvSpPr>
          <p:cNvPr id="10" name="Text Box 1"/>
          <p:cNvSpPr txBox="1">
            <a:spLocks noChangeArrowheads="1"/>
          </p:cNvSpPr>
          <p:nvPr/>
        </p:nvSpPr>
        <p:spPr bwMode="auto">
          <a:xfrm>
            <a:off x="4953000" y="4020066"/>
            <a:ext cx="869950" cy="1524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2000" b="1" i="0" u="none" strike="noStrike" cap="none" normalizeH="0" baseline="0" dirty="0" smtClean="0">
                <a:ln>
                  <a:noFill/>
                </a:ln>
                <a:solidFill>
                  <a:schemeClr val="tx1"/>
                </a:solidFill>
                <a:effectLst/>
                <a:latin typeface="Calibri" pitchFamily="34" charset="0"/>
                <a:ea typeface="Arial" pitchFamily="34" charset="0"/>
                <a:cs typeface="Arial" pitchFamily="34" charset="0"/>
              </a:rPr>
              <a:t>S#</a:t>
            </a:r>
            <a:endParaRPr kumimoji="0" lang="en-US" b="0" i="0" u="none" strike="noStrike" cap="none" normalizeH="0" baseline="0" dirty="0" smtClean="0">
              <a:ln>
                <a:noFill/>
              </a:ln>
              <a:solidFill>
                <a:schemeClr val="tx1"/>
              </a:solidFill>
              <a:effectLst/>
              <a:latin typeface="Arial" pitchFamily="34" charset="0"/>
              <a:ea typeface="Arial" pitchFamily="34"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b="0" i="0" u="none" strike="noStrike" cap="none" normalizeH="0" baseline="0" dirty="0" smtClean="0">
                <a:ln>
                  <a:noFill/>
                </a:ln>
                <a:solidFill>
                  <a:schemeClr val="tx1"/>
                </a:solidFill>
                <a:effectLst/>
                <a:latin typeface="Calibri" pitchFamily="34" charset="0"/>
                <a:ea typeface="Arial" pitchFamily="34" charset="0"/>
                <a:cs typeface="Arial" pitchFamily="34" charset="0"/>
              </a:rPr>
              <a:t>S1</a:t>
            </a:r>
            <a:endParaRPr kumimoji="0" lang="en-US" b="0" i="0" u="none" strike="noStrike" cap="none" normalizeH="0" baseline="0" dirty="0" smtClean="0">
              <a:ln>
                <a:noFill/>
              </a:ln>
              <a:solidFill>
                <a:schemeClr val="tx1"/>
              </a:solidFill>
              <a:effectLst/>
              <a:latin typeface="Arial" pitchFamily="34" charset="0"/>
              <a:ea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1" name="Straight Connector 10"/>
          <p:cNvCxnSpPr/>
          <p:nvPr/>
        </p:nvCxnSpPr>
        <p:spPr>
          <a:xfrm>
            <a:off x="4953000" y="4433332"/>
            <a:ext cx="91440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6324600" y="4007366"/>
            <a:ext cx="1143000" cy="369332"/>
          </a:xfrm>
          <a:prstGeom prst="rect">
            <a:avLst/>
          </a:prstGeom>
        </p:spPr>
        <p:txBody>
          <a:bodyPr wrap="square">
            <a:spAutoFit/>
          </a:bodyPr>
          <a:lstStyle/>
          <a:p>
            <a:r>
              <a:rPr lang="fa-IR" dirty="0" smtClean="0"/>
              <a:t>جواب: </a:t>
            </a:r>
            <a:endParaRPr lang="en-US" dirty="0"/>
          </a:p>
        </p:txBody>
      </p:sp>
    </p:spTree>
    <p:extLst>
      <p:ext uri="{BB962C8B-B14F-4D97-AF65-F5344CB8AC3E}">
        <p14:creationId xmlns:p14="http://schemas.microsoft.com/office/powerpoint/2010/main" val="3561869681"/>
      </p:ext>
    </p:extLst>
  </p:cSld>
  <p:clrMapOvr>
    <a:masterClrMapping/>
  </p:clrMapOvr>
  <p:transition spd="slow">
    <p:push/>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تذکر:</a:t>
            </a:r>
            <a:endParaRPr lang="en-US" dirty="0"/>
          </a:p>
        </p:txBody>
      </p:sp>
      <p:sp>
        <p:nvSpPr>
          <p:cNvPr id="3" name="Content Placeholder 2"/>
          <p:cNvSpPr>
            <a:spLocks noGrp="1"/>
          </p:cNvSpPr>
          <p:nvPr>
            <p:ph idx="1"/>
          </p:nvPr>
        </p:nvSpPr>
        <p:spPr>
          <a:xfrm>
            <a:off x="228600" y="1676400"/>
            <a:ext cx="8686800" cy="4419600"/>
          </a:xfrm>
        </p:spPr>
        <p:txBody>
          <a:bodyPr/>
          <a:lstStyle/>
          <a:p>
            <a:pPr>
              <a:buFont typeface="Wingdings" pitchFamily="2" charset="2"/>
              <a:buChar char="ü"/>
            </a:pPr>
            <a:r>
              <a:rPr lang="fa-IR" dirty="0" smtClean="0"/>
              <a:t>بعضی کتاب ها </a:t>
            </a:r>
            <a:r>
              <a:rPr lang="fa-IR" dirty="0"/>
              <a:t>از نمادهای </a:t>
            </a:r>
            <a:r>
              <a:rPr lang="en-US" dirty="0"/>
              <a:t>DIV</a:t>
            </a:r>
            <a:r>
              <a:rPr lang="fa-IR" dirty="0"/>
              <a:t> و </a:t>
            </a:r>
            <a:r>
              <a:rPr lang="en-US" dirty="0"/>
              <a:t>DIVIDEBY</a:t>
            </a:r>
            <a:r>
              <a:rPr lang="fa-IR" dirty="0"/>
              <a:t> به جای تقسیم </a:t>
            </a:r>
            <a:r>
              <a:rPr lang="en-US" dirty="0"/>
              <a:t>÷</a:t>
            </a:r>
            <a:r>
              <a:rPr lang="fa-IR" dirty="0"/>
              <a:t> استفاده کرده اند</a:t>
            </a:r>
            <a:r>
              <a:rPr lang="fa-IR" dirty="0" smtClean="0"/>
              <a:t>.</a:t>
            </a:r>
          </a:p>
          <a:p>
            <a:endParaRPr lang="fa-IR" dirty="0" smtClean="0"/>
          </a:p>
          <a:p>
            <a:pPr>
              <a:buFont typeface="Wingdings" pitchFamily="2" charset="2"/>
              <a:buChar char="ü"/>
            </a:pPr>
            <a:r>
              <a:rPr lang="fa-IR" dirty="0" smtClean="0"/>
              <a:t>دو رابطه زیر </a:t>
            </a:r>
            <a:r>
              <a:rPr lang="fa-IR" dirty="0"/>
              <a:t>را در نظر می گیریم، شرط تقسیم این است که </a:t>
            </a:r>
            <a:r>
              <a:rPr lang="en-US" dirty="0"/>
              <a:t>X ⊆ Z</a:t>
            </a:r>
            <a:r>
              <a:rPr lang="fa-IR" dirty="0"/>
              <a:t> باشد. اگر </a:t>
            </a:r>
            <a:r>
              <a:rPr lang="en-US" dirty="0"/>
              <a:t>Y=Z-X</a:t>
            </a:r>
            <a:r>
              <a:rPr lang="fa-IR" dirty="0"/>
              <a:t> باشد، حاصل عبارت </a:t>
            </a:r>
            <a:r>
              <a:rPr lang="en-US" dirty="0"/>
              <a:t>R1(Z) DIV  R2(X)</a:t>
            </a:r>
            <a:r>
              <a:rPr lang="fa-IR" dirty="0"/>
              <a:t> رابطه </a:t>
            </a:r>
            <a:r>
              <a:rPr lang="en-US" dirty="0"/>
              <a:t>R3(Y)</a:t>
            </a:r>
            <a:r>
              <a:rPr lang="fa-IR" dirty="0"/>
              <a:t> می شود</a:t>
            </a:r>
            <a:r>
              <a:rPr lang="fa-IR" dirty="0" smtClean="0"/>
              <a:t>.</a:t>
            </a:r>
          </a:p>
          <a:p>
            <a:pPr>
              <a:buFont typeface="Wingdings" pitchFamily="2" charset="2"/>
              <a:buChar char="ü"/>
            </a:pPr>
            <a:endParaRPr lang="fa-IR" dirty="0" smtClean="0"/>
          </a:p>
          <a:p>
            <a:pPr>
              <a:buFont typeface="Wingdings" pitchFamily="2" charset="2"/>
              <a:buChar char="ü"/>
            </a:pPr>
            <a:endParaRPr lang="fa-IR" dirty="0" smtClean="0"/>
          </a:p>
          <a:p>
            <a:pPr marL="0" indent="0" algn="l" rtl="0">
              <a:buNone/>
            </a:pPr>
            <a:r>
              <a:rPr lang="en-US" dirty="0" smtClean="0"/>
              <a:t>R</a:t>
            </a:r>
            <a:r>
              <a:rPr lang="en-US" baseline="-25000" dirty="0" smtClean="0"/>
              <a:t>1</a:t>
            </a:r>
            <a:r>
              <a:rPr lang="en-US" dirty="0" smtClean="0"/>
              <a:t> </a:t>
            </a:r>
            <a:r>
              <a:rPr lang="en-US" dirty="0"/>
              <a:t>(A</a:t>
            </a:r>
            <a:r>
              <a:rPr lang="en-US" baseline="-25000" dirty="0"/>
              <a:t>1</a:t>
            </a:r>
            <a:r>
              <a:rPr lang="en-US" dirty="0"/>
              <a:t>, A</a:t>
            </a:r>
            <a:r>
              <a:rPr lang="en-US" baseline="-25000" dirty="0"/>
              <a:t>2</a:t>
            </a:r>
            <a:r>
              <a:rPr lang="en-US" dirty="0"/>
              <a:t>, … , A</a:t>
            </a:r>
            <a:r>
              <a:rPr lang="en-US" baseline="-25000" dirty="0"/>
              <a:t>n</a:t>
            </a:r>
            <a:r>
              <a:rPr lang="en-US" dirty="0"/>
              <a:t>, B</a:t>
            </a:r>
            <a:r>
              <a:rPr lang="en-US" baseline="-25000" dirty="0"/>
              <a:t>1</a:t>
            </a:r>
            <a:r>
              <a:rPr lang="en-US" dirty="0"/>
              <a:t>, B</a:t>
            </a:r>
            <a:r>
              <a:rPr lang="en-US" baseline="-25000" dirty="0"/>
              <a:t>2</a:t>
            </a:r>
            <a:r>
              <a:rPr lang="en-US" dirty="0"/>
              <a:t>, …, </a:t>
            </a:r>
            <a:r>
              <a:rPr lang="en-US" dirty="0" err="1"/>
              <a:t>B</a:t>
            </a:r>
            <a:r>
              <a:rPr lang="en-US" baseline="-25000" dirty="0" err="1"/>
              <a:t>m</a:t>
            </a:r>
            <a:r>
              <a:rPr lang="en-US" dirty="0"/>
              <a:t>)</a:t>
            </a:r>
            <a:r>
              <a:rPr lang="fa-IR" dirty="0"/>
              <a:t> </a:t>
            </a:r>
            <a:endParaRPr lang="fa-IR" dirty="0" smtClean="0"/>
          </a:p>
          <a:p>
            <a:pPr marL="0" indent="0" algn="l" rtl="0">
              <a:buNone/>
            </a:pPr>
            <a:endParaRPr lang="fa-IR" dirty="0"/>
          </a:p>
          <a:p>
            <a:pPr marL="0" indent="0" algn="l" rtl="0">
              <a:buNone/>
            </a:pPr>
            <a:endParaRPr lang="fa-IR" dirty="0" smtClean="0"/>
          </a:p>
          <a:p>
            <a:pPr marL="0" indent="0" algn="l" rtl="0">
              <a:buNone/>
            </a:pPr>
            <a:r>
              <a:rPr lang="en-US" dirty="0" smtClean="0"/>
              <a:t>R</a:t>
            </a:r>
            <a:r>
              <a:rPr lang="en-US" baseline="-25000" dirty="0" smtClean="0"/>
              <a:t>2</a:t>
            </a:r>
            <a:r>
              <a:rPr lang="en-US" dirty="0" smtClean="0"/>
              <a:t> </a:t>
            </a:r>
            <a:r>
              <a:rPr lang="en-US" dirty="0"/>
              <a:t>(B</a:t>
            </a:r>
            <a:r>
              <a:rPr lang="en-US" baseline="-25000" dirty="0"/>
              <a:t>1</a:t>
            </a:r>
            <a:r>
              <a:rPr lang="en-US" dirty="0"/>
              <a:t>, B</a:t>
            </a:r>
            <a:r>
              <a:rPr lang="en-US" baseline="-25000" dirty="0"/>
              <a:t>2</a:t>
            </a:r>
            <a:r>
              <a:rPr lang="en-US" dirty="0"/>
              <a:t>, … , </a:t>
            </a:r>
            <a:r>
              <a:rPr lang="en-US" dirty="0" err="1"/>
              <a:t>B</a:t>
            </a:r>
            <a:r>
              <a:rPr lang="en-US" baseline="-25000" dirty="0" err="1"/>
              <a:t>m</a:t>
            </a:r>
            <a:r>
              <a:rPr lang="en-US" dirty="0"/>
              <a:t>) </a:t>
            </a:r>
            <a:r>
              <a:rPr lang="fa-IR" dirty="0" smtClean="0"/>
              <a:t> </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61</a:t>
            </a:fld>
            <a:endParaRPr lang="en-US"/>
          </a:p>
        </p:txBody>
      </p:sp>
      <p:sp>
        <p:nvSpPr>
          <p:cNvPr id="5" name="Left Brace 4"/>
          <p:cNvSpPr/>
          <p:nvPr/>
        </p:nvSpPr>
        <p:spPr>
          <a:xfrm rot="5400000">
            <a:off x="2455339" y="2311401"/>
            <a:ext cx="266700" cy="3505200"/>
          </a:xfrm>
          <a:prstGeom prst="leftBrace">
            <a:avLst>
              <a:gd name="adj1" fmla="val 58333"/>
              <a:gd name="adj2" fmla="val 50000"/>
            </a:avLst>
          </a:pr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Left Brace 5"/>
          <p:cNvSpPr/>
          <p:nvPr/>
        </p:nvSpPr>
        <p:spPr>
          <a:xfrm rot="5400000">
            <a:off x="1536700" y="4483100"/>
            <a:ext cx="266700" cy="1663700"/>
          </a:xfrm>
          <a:prstGeom prst="leftBrace">
            <a:avLst>
              <a:gd name="adj1" fmla="val 58333"/>
              <a:gd name="adj2" fmla="val 50000"/>
            </a:avLst>
          </a:pr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p:cNvSpPr txBox="1"/>
          <p:nvPr/>
        </p:nvSpPr>
        <p:spPr>
          <a:xfrm>
            <a:off x="2413000" y="3440668"/>
            <a:ext cx="325730" cy="369332"/>
          </a:xfrm>
          <a:prstGeom prst="rect">
            <a:avLst/>
          </a:prstGeom>
          <a:noFill/>
        </p:spPr>
        <p:txBody>
          <a:bodyPr wrap="none" rtlCol="0">
            <a:spAutoFit/>
          </a:bodyPr>
          <a:lstStyle/>
          <a:p>
            <a:r>
              <a:rPr lang="en-US" dirty="0" smtClean="0"/>
              <a:t>Z</a:t>
            </a:r>
            <a:endParaRPr lang="en-US" dirty="0"/>
          </a:p>
        </p:txBody>
      </p:sp>
      <p:sp>
        <p:nvSpPr>
          <p:cNvPr id="8" name="TextBox 7"/>
          <p:cNvSpPr txBox="1"/>
          <p:nvPr/>
        </p:nvSpPr>
        <p:spPr>
          <a:xfrm>
            <a:off x="1492250" y="4831318"/>
            <a:ext cx="351378" cy="369332"/>
          </a:xfrm>
          <a:prstGeom prst="rect">
            <a:avLst/>
          </a:prstGeom>
          <a:noFill/>
        </p:spPr>
        <p:txBody>
          <a:bodyPr wrap="none" rtlCol="0">
            <a:spAutoFit/>
          </a:bodyPr>
          <a:lstStyle/>
          <a:p>
            <a:r>
              <a:rPr lang="en-US" dirty="0" smtClean="0"/>
              <a:t>X</a:t>
            </a:r>
            <a:endParaRPr lang="en-US" dirty="0"/>
          </a:p>
        </p:txBody>
      </p:sp>
    </p:spTree>
    <p:extLst>
      <p:ext uri="{BB962C8B-B14F-4D97-AF65-F5344CB8AC3E}">
        <p14:creationId xmlns:p14="http://schemas.microsoft.com/office/powerpoint/2010/main" val="31596938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تقسیم سه </a:t>
            </a:r>
            <a:r>
              <a:rPr lang="fa-IR" dirty="0" smtClean="0"/>
              <a:t>عملوندی</a:t>
            </a:r>
            <a:endParaRPr lang="en-US" dirty="0"/>
          </a:p>
        </p:txBody>
      </p:sp>
      <p:sp>
        <p:nvSpPr>
          <p:cNvPr id="3" name="Content Placeholder 2"/>
          <p:cNvSpPr>
            <a:spLocks noGrp="1"/>
          </p:cNvSpPr>
          <p:nvPr>
            <p:ph idx="1"/>
          </p:nvPr>
        </p:nvSpPr>
        <p:spPr/>
        <p:txBody>
          <a:bodyPr/>
          <a:lstStyle/>
          <a:p>
            <a:r>
              <a:rPr lang="fa-IR" dirty="0" smtClean="0"/>
              <a:t>اکثر کتاب ها </a:t>
            </a:r>
            <a:r>
              <a:rPr lang="fa-IR" dirty="0"/>
              <a:t>تقسیم دو عملوندی را مشابه فوق تعریف کرده اند (همان تعریف اولیه که </a:t>
            </a:r>
            <a:r>
              <a:rPr lang="en-US" dirty="0" err="1"/>
              <a:t>Codd</a:t>
            </a:r>
            <a:r>
              <a:rPr lang="fa-IR" dirty="0"/>
              <a:t> ارائه کرده) ولی کتاب دیت </a:t>
            </a:r>
            <a:r>
              <a:rPr lang="en-US" dirty="0" smtClean="0"/>
              <a:t>2000</a:t>
            </a:r>
            <a:r>
              <a:rPr lang="fa-IR" dirty="0" smtClean="0"/>
              <a:t>، </a:t>
            </a:r>
            <a:r>
              <a:rPr lang="fa-IR" dirty="0"/>
              <a:t>فرم اصلاح شده ای از تقسیم را با 3 عملوند معرفی کرده </a:t>
            </a:r>
            <a:r>
              <a:rPr lang="fa-IR" dirty="0" smtClean="0"/>
              <a:t>است. </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62</a:t>
            </a:fld>
            <a:endParaRPr lang="en-US"/>
          </a:p>
        </p:txBody>
      </p:sp>
    </p:spTree>
    <p:extLst>
      <p:ext uri="{BB962C8B-B14F-4D97-AF65-F5344CB8AC3E}">
        <p14:creationId xmlns:p14="http://schemas.microsoft.com/office/powerpoint/2010/main" val="411556374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609600"/>
          </a:xfrm>
        </p:spPr>
        <p:txBody>
          <a:bodyPr/>
          <a:lstStyle/>
          <a:p>
            <a:r>
              <a:rPr lang="fa-IR" sz="4000" dirty="0"/>
              <a:t>تقسیم سه عملوندی</a:t>
            </a:r>
            <a:endParaRPr lang="en-US" sz="4000" dirty="0"/>
          </a:p>
        </p:txBody>
      </p:sp>
      <p:sp>
        <p:nvSpPr>
          <p:cNvPr id="3" name="Content Placeholder 2"/>
          <p:cNvSpPr>
            <a:spLocks noGrp="1"/>
          </p:cNvSpPr>
          <p:nvPr>
            <p:ph idx="1"/>
          </p:nvPr>
        </p:nvSpPr>
        <p:spPr>
          <a:xfrm>
            <a:off x="228600" y="1828800"/>
            <a:ext cx="8686800" cy="4419600"/>
          </a:xfrm>
        </p:spPr>
        <p:txBody>
          <a:bodyPr>
            <a:normAutofit/>
          </a:bodyPr>
          <a:lstStyle/>
          <a:p>
            <a:r>
              <a:rPr lang="fa-IR" dirty="0" smtClean="0"/>
              <a:t>فرض </a:t>
            </a:r>
            <a:r>
              <a:rPr lang="fa-IR" dirty="0"/>
              <a:t>کنید عنوان رابطه های </a:t>
            </a:r>
            <a:r>
              <a:rPr lang="en-US" dirty="0"/>
              <a:t>A{ X</a:t>
            </a:r>
            <a:r>
              <a:rPr lang="en-US" baseline="-25000" dirty="0"/>
              <a:t>1</a:t>
            </a:r>
            <a:r>
              <a:rPr lang="en-US" dirty="0"/>
              <a:t>, X</a:t>
            </a:r>
            <a:r>
              <a:rPr lang="en-US" baseline="-25000" dirty="0"/>
              <a:t>2</a:t>
            </a:r>
            <a:r>
              <a:rPr lang="en-US" dirty="0"/>
              <a:t>, … , </a:t>
            </a:r>
            <a:r>
              <a:rPr lang="en-US" dirty="0" err="1"/>
              <a:t>X</a:t>
            </a:r>
            <a:r>
              <a:rPr lang="en-US" baseline="-25000" dirty="0" err="1"/>
              <a:t>m</a:t>
            </a:r>
            <a:r>
              <a:rPr lang="en-US" dirty="0"/>
              <a:t>}</a:t>
            </a:r>
            <a:r>
              <a:rPr lang="fa-IR" dirty="0"/>
              <a:t> و </a:t>
            </a:r>
            <a:r>
              <a:rPr lang="en-US" dirty="0"/>
              <a:t>B{ Y</a:t>
            </a:r>
            <a:r>
              <a:rPr lang="en-US" baseline="-25000" dirty="0"/>
              <a:t>1</a:t>
            </a:r>
            <a:r>
              <a:rPr lang="en-US" dirty="0"/>
              <a:t>, Y</a:t>
            </a:r>
            <a:r>
              <a:rPr lang="en-US" baseline="-25000" dirty="0"/>
              <a:t>2</a:t>
            </a:r>
            <a:r>
              <a:rPr lang="en-US" dirty="0"/>
              <a:t>, … , </a:t>
            </a:r>
            <a:r>
              <a:rPr lang="en-US" dirty="0" err="1"/>
              <a:t>Y</a:t>
            </a:r>
            <a:r>
              <a:rPr lang="en-US" baseline="-25000" dirty="0" err="1"/>
              <a:t>n</a:t>
            </a:r>
            <a:r>
              <a:rPr lang="en-US" dirty="0"/>
              <a:t>}</a:t>
            </a:r>
            <a:r>
              <a:rPr lang="fa-IR" dirty="0"/>
              <a:t> به صورت </a:t>
            </a:r>
            <a:r>
              <a:rPr lang="en-US" dirty="0"/>
              <a:t>X</a:t>
            </a:r>
            <a:r>
              <a:rPr lang="fa-IR" dirty="0"/>
              <a:t> و </a:t>
            </a:r>
            <a:r>
              <a:rPr lang="en-US" dirty="0"/>
              <a:t>Y </a:t>
            </a:r>
            <a:r>
              <a:rPr lang="fa-IR" dirty="0" smtClean="0"/>
              <a:t> باشند </a:t>
            </a:r>
            <a:r>
              <a:rPr lang="fa-IR" dirty="0"/>
              <a:t>و فرض کنید عنوان رابطه </a:t>
            </a:r>
            <a:r>
              <a:rPr lang="en-US" dirty="0"/>
              <a:t>C</a:t>
            </a:r>
            <a:r>
              <a:rPr lang="fa-IR" dirty="0"/>
              <a:t> اجتماع </a:t>
            </a:r>
            <a:r>
              <a:rPr lang="fa-IR" dirty="0" smtClean="0"/>
              <a:t>عنوان های </a:t>
            </a:r>
            <a:r>
              <a:rPr lang="en-US" dirty="0"/>
              <a:t>A</a:t>
            </a:r>
            <a:r>
              <a:rPr lang="fa-IR" dirty="0"/>
              <a:t> و </a:t>
            </a:r>
            <a:r>
              <a:rPr lang="en-US" dirty="0"/>
              <a:t>B</a:t>
            </a:r>
            <a:r>
              <a:rPr lang="fa-IR" dirty="0"/>
              <a:t> است</a:t>
            </a:r>
            <a:r>
              <a:rPr lang="fa-IR" dirty="0" smtClean="0"/>
              <a:t>:</a:t>
            </a:r>
            <a:endParaRPr lang="en-US" dirty="0" smtClean="0"/>
          </a:p>
          <a:p>
            <a:endParaRPr lang="en-US" dirty="0"/>
          </a:p>
          <a:p>
            <a:r>
              <a:rPr lang="en-US" dirty="0"/>
              <a:t>C { X</a:t>
            </a:r>
            <a:r>
              <a:rPr lang="en-US" baseline="-25000" dirty="0"/>
              <a:t>1</a:t>
            </a:r>
            <a:r>
              <a:rPr lang="en-US" dirty="0"/>
              <a:t>, X</a:t>
            </a:r>
            <a:r>
              <a:rPr lang="en-US" baseline="-25000" dirty="0"/>
              <a:t>2</a:t>
            </a:r>
            <a:r>
              <a:rPr lang="en-US" dirty="0"/>
              <a:t>, … , </a:t>
            </a:r>
            <a:r>
              <a:rPr lang="en-US" dirty="0" err="1"/>
              <a:t>X</a:t>
            </a:r>
            <a:r>
              <a:rPr lang="en-US" baseline="-25000" dirty="0" err="1"/>
              <a:t>m</a:t>
            </a:r>
            <a:r>
              <a:rPr lang="en-US" dirty="0"/>
              <a:t> , Y</a:t>
            </a:r>
            <a:r>
              <a:rPr lang="en-US" baseline="-25000" dirty="0"/>
              <a:t>1</a:t>
            </a:r>
            <a:r>
              <a:rPr lang="en-US" dirty="0"/>
              <a:t>, Y</a:t>
            </a:r>
            <a:r>
              <a:rPr lang="en-US" baseline="-25000" dirty="0"/>
              <a:t>2</a:t>
            </a:r>
            <a:r>
              <a:rPr lang="en-US" dirty="0"/>
              <a:t>, … , </a:t>
            </a:r>
            <a:r>
              <a:rPr lang="en-US" dirty="0" err="1"/>
              <a:t>Y</a:t>
            </a:r>
            <a:r>
              <a:rPr lang="en-US" baseline="-25000" dirty="0" err="1"/>
              <a:t>n</a:t>
            </a:r>
            <a:r>
              <a:rPr lang="en-US" dirty="0"/>
              <a:t>} </a:t>
            </a:r>
          </a:p>
          <a:p>
            <a:r>
              <a:rPr lang="en-US" dirty="0"/>
              <a:t/>
            </a:r>
            <a:br>
              <a:rPr lang="en-US" dirty="0"/>
            </a:br>
            <a:r>
              <a:rPr lang="fa-IR" dirty="0"/>
              <a:t>آنگاه تقسیم </a:t>
            </a:r>
            <a:r>
              <a:rPr lang="en-US" dirty="0"/>
              <a:t>A</a:t>
            </a:r>
            <a:r>
              <a:rPr lang="fa-IR" dirty="0"/>
              <a:t> بر </a:t>
            </a:r>
            <a:r>
              <a:rPr lang="en-US" dirty="0"/>
              <a:t>B</a:t>
            </a:r>
            <a:r>
              <a:rPr lang="fa-IR" dirty="0"/>
              <a:t> در </a:t>
            </a:r>
            <a:r>
              <a:rPr lang="en-US" dirty="0"/>
              <a:t>C</a:t>
            </a:r>
            <a:r>
              <a:rPr lang="fa-IR" dirty="0"/>
              <a:t> ، که </a:t>
            </a:r>
            <a:r>
              <a:rPr lang="en-US" dirty="0"/>
              <a:t>A</a:t>
            </a:r>
            <a:r>
              <a:rPr lang="fa-IR" dirty="0"/>
              <a:t> مقسوم ، </a:t>
            </a:r>
            <a:r>
              <a:rPr lang="en-US" dirty="0"/>
              <a:t>B</a:t>
            </a:r>
            <a:r>
              <a:rPr lang="fa-IR" dirty="0"/>
              <a:t> مقسوم علیه و </a:t>
            </a:r>
            <a:r>
              <a:rPr lang="en-US" dirty="0"/>
              <a:t>C</a:t>
            </a:r>
            <a:r>
              <a:rPr lang="fa-IR" dirty="0"/>
              <a:t> میانجی </a:t>
            </a:r>
            <a:r>
              <a:rPr lang="fa-IR" dirty="0" smtClean="0"/>
              <a:t>(</a:t>
            </a:r>
            <a:r>
              <a:rPr lang="en-US" dirty="0" smtClean="0"/>
              <a:t>mediator</a:t>
            </a:r>
            <a:r>
              <a:rPr lang="fa-IR" dirty="0"/>
              <a:t>) است، به صورت زیر نمایش داده می شود : </a:t>
            </a:r>
            <a:endParaRPr lang="en-US" dirty="0"/>
          </a:p>
          <a:p>
            <a:pPr marL="0" indent="0" algn="l" rtl="0">
              <a:buNone/>
            </a:pPr>
            <a:r>
              <a:rPr lang="en-US" dirty="0"/>
              <a:t>A   DIVIDEBY   B   PER   C</a:t>
            </a:r>
          </a:p>
          <a:p>
            <a:r>
              <a:rPr lang="fa-IR" dirty="0"/>
              <a:t>حاصل این تقسیم رابطه ای است که عنوان آن </a:t>
            </a:r>
            <a:r>
              <a:rPr lang="en-US" dirty="0"/>
              <a:t>{X}</a:t>
            </a:r>
            <a:r>
              <a:rPr lang="fa-IR" dirty="0"/>
              <a:t> و بدنه آن متشکل از </a:t>
            </a:r>
            <a:r>
              <a:rPr lang="fa-IR" dirty="0" smtClean="0"/>
              <a:t>مقادیر </a:t>
            </a:r>
            <a:r>
              <a:rPr lang="en-US" dirty="0"/>
              <a:t>X</a:t>
            </a:r>
            <a:r>
              <a:rPr lang="fa-IR" dirty="0"/>
              <a:t> از </a:t>
            </a:r>
            <a:r>
              <a:rPr lang="en-US" dirty="0"/>
              <a:t>A</a:t>
            </a:r>
            <a:r>
              <a:rPr lang="fa-IR" dirty="0"/>
              <a:t> است که مقادیر </a:t>
            </a:r>
            <a:r>
              <a:rPr lang="en-US" dirty="0"/>
              <a:t>Y</a:t>
            </a:r>
            <a:r>
              <a:rPr lang="fa-IR" dirty="0"/>
              <a:t> متناظر با </a:t>
            </a:r>
            <a:r>
              <a:rPr lang="fa-IR" dirty="0" smtClean="0"/>
              <a:t>آن ها </a:t>
            </a:r>
            <a:r>
              <a:rPr lang="fa-IR" dirty="0"/>
              <a:t>در </a:t>
            </a:r>
            <a:r>
              <a:rPr lang="en-US" dirty="0"/>
              <a:t>C</a:t>
            </a:r>
            <a:r>
              <a:rPr lang="fa-IR" dirty="0"/>
              <a:t> حاوی تمام مقادیر </a:t>
            </a:r>
            <a:r>
              <a:rPr lang="en-US" dirty="0"/>
              <a:t>Y</a:t>
            </a:r>
            <a:r>
              <a:rPr lang="fa-IR" dirty="0"/>
              <a:t> از </a:t>
            </a:r>
            <a:r>
              <a:rPr lang="en-US" dirty="0"/>
              <a:t>B</a:t>
            </a:r>
            <a:r>
              <a:rPr lang="fa-IR" dirty="0"/>
              <a:t> هستند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63</a:t>
            </a:fld>
            <a:endParaRPr lang="en-US"/>
          </a:p>
        </p:txBody>
      </p:sp>
      <p:sp>
        <p:nvSpPr>
          <p:cNvPr id="5" name="Left Brace 4"/>
          <p:cNvSpPr/>
          <p:nvPr/>
        </p:nvSpPr>
        <p:spPr>
          <a:xfrm rot="5400000">
            <a:off x="4654558" y="903819"/>
            <a:ext cx="266700" cy="1888061"/>
          </a:xfrm>
          <a:prstGeom prst="leftBrace">
            <a:avLst>
              <a:gd name="adj1" fmla="val 58333"/>
              <a:gd name="adj2" fmla="val 50000"/>
            </a:avLst>
          </a:pr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Left Brace 5"/>
          <p:cNvSpPr/>
          <p:nvPr/>
        </p:nvSpPr>
        <p:spPr>
          <a:xfrm rot="5400000">
            <a:off x="1979085" y="933965"/>
            <a:ext cx="266705" cy="1752598"/>
          </a:xfrm>
          <a:prstGeom prst="leftBrace">
            <a:avLst>
              <a:gd name="adj1" fmla="val 58333"/>
              <a:gd name="adj2" fmla="val 50000"/>
            </a:avLst>
          </a:pr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p:cNvSpPr txBox="1"/>
          <p:nvPr/>
        </p:nvSpPr>
        <p:spPr>
          <a:xfrm>
            <a:off x="4612219" y="1326632"/>
            <a:ext cx="351378" cy="369332"/>
          </a:xfrm>
          <a:prstGeom prst="rect">
            <a:avLst/>
          </a:prstGeom>
          <a:noFill/>
        </p:spPr>
        <p:txBody>
          <a:bodyPr wrap="none" rtlCol="0">
            <a:spAutoFit/>
          </a:bodyPr>
          <a:lstStyle/>
          <a:p>
            <a:r>
              <a:rPr lang="en-US" dirty="0" smtClean="0"/>
              <a:t>X</a:t>
            </a:r>
            <a:endParaRPr lang="en-US" dirty="0"/>
          </a:p>
        </p:txBody>
      </p:sp>
      <p:sp>
        <p:nvSpPr>
          <p:cNvPr id="8" name="TextBox 7"/>
          <p:cNvSpPr txBox="1"/>
          <p:nvPr/>
        </p:nvSpPr>
        <p:spPr>
          <a:xfrm rot="10800000" flipH="1" flipV="1">
            <a:off x="2011895" y="1307579"/>
            <a:ext cx="376770" cy="369332"/>
          </a:xfrm>
          <a:prstGeom prst="rect">
            <a:avLst/>
          </a:prstGeom>
          <a:noFill/>
        </p:spPr>
        <p:txBody>
          <a:bodyPr wrap="square" rtlCol="0">
            <a:spAutoFit/>
          </a:bodyPr>
          <a:lstStyle/>
          <a:p>
            <a:r>
              <a:rPr lang="en-US" dirty="0" smtClean="0"/>
              <a:t>Y</a:t>
            </a:r>
            <a:endParaRPr lang="en-US" dirty="0"/>
          </a:p>
        </p:txBody>
      </p:sp>
      <p:sp>
        <p:nvSpPr>
          <p:cNvPr id="9" name="Left Brace 8"/>
          <p:cNvSpPr/>
          <p:nvPr/>
        </p:nvSpPr>
        <p:spPr>
          <a:xfrm rot="5400000">
            <a:off x="6237818" y="1322921"/>
            <a:ext cx="266702" cy="3869262"/>
          </a:xfrm>
          <a:prstGeom prst="leftBrace">
            <a:avLst>
              <a:gd name="adj1" fmla="val 58333"/>
              <a:gd name="adj2" fmla="val 50000"/>
            </a:avLst>
          </a:pr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p:cNvSpPr txBox="1"/>
          <p:nvPr/>
        </p:nvSpPr>
        <p:spPr>
          <a:xfrm>
            <a:off x="6195480" y="2754869"/>
            <a:ext cx="325730" cy="369332"/>
          </a:xfrm>
          <a:prstGeom prst="rect">
            <a:avLst/>
          </a:prstGeom>
          <a:noFill/>
        </p:spPr>
        <p:txBody>
          <a:bodyPr wrap="none" rtlCol="0">
            <a:spAutoFit/>
          </a:bodyPr>
          <a:lstStyle/>
          <a:p>
            <a:r>
              <a:rPr lang="en-US" dirty="0" smtClean="0"/>
              <a:t>Z</a:t>
            </a:r>
            <a:endParaRPr lang="en-US" dirty="0"/>
          </a:p>
        </p:txBody>
      </p:sp>
    </p:spTree>
    <p:extLst>
      <p:ext uri="{BB962C8B-B14F-4D97-AF65-F5344CB8AC3E}">
        <p14:creationId xmlns:p14="http://schemas.microsoft.com/office/powerpoint/2010/main" val="3231186816"/>
      </p:ext>
    </p:extLst>
  </p:cSld>
  <p:clrMapOvr>
    <a:masterClrMapping/>
  </p:clrMapOvr>
  <p:transition spd="slow">
    <p:randomBar dir="vert"/>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457200"/>
            <a:ext cx="8610600" cy="2426732"/>
          </a:xfrm>
        </p:spPr>
        <p:txBody>
          <a:bodyPr/>
          <a:lstStyle/>
          <a:p>
            <a:r>
              <a:rPr lang="fa-IR" dirty="0"/>
              <a:t>به عنوان مثال در شکل زیر </a:t>
            </a:r>
            <a:r>
              <a:rPr lang="en-US" dirty="0"/>
              <a:t>DEND</a:t>
            </a:r>
            <a:r>
              <a:rPr lang="fa-IR" dirty="0"/>
              <a:t> مقسوم، </a:t>
            </a:r>
            <a:r>
              <a:rPr lang="en-US" dirty="0"/>
              <a:t>MED</a:t>
            </a:r>
            <a:r>
              <a:rPr lang="fa-IR" dirty="0"/>
              <a:t> میانجی و </a:t>
            </a:r>
            <a:r>
              <a:rPr lang="en-US" dirty="0"/>
              <a:t>DOR</a:t>
            </a:r>
            <a:r>
              <a:rPr lang="fa-IR" dirty="0"/>
              <a:t> مقسوم علیه است. برای سه حالت </a:t>
            </a:r>
            <a:r>
              <a:rPr lang="en-US" dirty="0"/>
              <a:t>DOR</a:t>
            </a:r>
            <a:r>
              <a:rPr lang="fa-IR" dirty="0"/>
              <a:t> سه جواب را نشان داده ایم</a:t>
            </a:r>
            <a:r>
              <a:rPr lang="fa-IR" dirty="0" smtClean="0"/>
              <a:t>.</a:t>
            </a:r>
          </a:p>
          <a:p>
            <a:endParaRPr lang="fa-IR" dirty="0"/>
          </a:p>
          <a:p>
            <a:pPr marL="0" indent="0">
              <a:buNone/>
            </a:pPr>
            <a:r>
              <a:rPr lang="fa-IR" b="1" dirty="0" smtClean="0">
                <a:solidFill>
                  <a:schemeClr val="accent1">
                    <a:lumMod val="75000"/>
                  </a:schemeClr>
                </a:solidFill>
              </a:rPr>
              <a:t>حالت اول:</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64</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833379104"/>
              </p:ext>
            </p:extLst>
          </p:nvPr>
        </p:nvGraphicFramePr>
        <p:xfrm>
          <a:off x="762000" y="2660904"/>
          <a:ext cx="640080" cy="1682496"/>
        </p:xfrm>
        <a:graphic>
          <a:graphicData uri="http://schemas.openxmlformats.org/drawingml/2006/table">
            <a:tbl>
              <a:tblPr firstRow="1" firstCol="1" bandRow="1"/>
              <a:tblGrid>
                <a:gridCol w="640080"/>
              </a:tblGrid>
              <a:tr h="0">
                <a:tc>
                  <a:txBody>
                    <a:bodyPr/>
                    <a:lstStyle/>
                    <a:p>
                      <a:pPr algn="ctr">
                        <a:lnSpc>
                          <a:spcPct val="115000"/>
                        </a:lnSpc>
                        <a:spcAft>
                          <a:spcPts val="0"/>
                        </a:spcAft>
                      </a:pPr>
                      <a:r>
                        <a:rPr lang="en-US" sz="1600" dirty="0">
                          <a:effectLst/>
                          <a:latin typeface="Tahoma"/>
                          <a:ea typeface="Calibri"/>
                          <a:cs typeface="B Nazanin"/>
                        </a:rPr>
                        <a:t>S#</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0">
                <a:tc>
                  <a:txBody>
                    <a:bodyPr/>
                    <a:lstStyle/>
                    <a:p>
                      <a:pPr algn="ctr">
                        <a:lnSpc>
                          <a:spcPct val="115000"/>
                        </a:lnSpc>
                        <a:spcAft>
                          <a:spcPts val="0"/>
                        </a:spcAft>
                      </a:pPr>
                      <a:r>
                        <a:rPr lang="en-US" sz="1600">
                          <a:effectLst/>
                          <a:latin typeface="Tahoma"/>
                          <a:ea typeface="Calibri"/>
                          <a:cs typeface="B Nazanin"/>
                        </a:rPr>
                        <a:t>S1</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600">
                          <a:effectLst/>
                          <a:latin typeface="Tahoma"/>
                          <a:ea typeface="Calibri"/>
                          <a:cs typeface="B Nazanin"/>
                        </a:rPr>
                        <a:t>S2</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600">
                          <a:effectLst/>
                          <a:latin typeface="Tahoma"/>
                          <a:ea typeface="Calibri"/>
                          <a:cs typeface="B Nazanin"/>
                        </a:rPr>
                        <a:t>S3</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600">
                          <a:effectLst/>
                          <a:latin typeface="Tahoma"/>
                          <a:ea typeface="Calibri"/>
                          <a:cs typeface="B Nazanin"/>
                        </a:rPr>
                        <a:t>S4</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600" dirty="0">
                          <a:effectLst/>
                          <a:latin typeface="Tahoma"/>
                          <a:ea typeface="Calibri"/>
                          <a:cs typeface="B Nazanin"/>
                        </a:rPr>
                        <a:t>S5</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206370971"/>
              </p:ext>
            </p:extLst>
          </p:nvPr>
        </p:nvGraphicFramePr>
        <p:xfrm>
          <a:off x="1828800" y="1828800"/>
          <a:ext cx="1463040" cy="3645408"/>
        </p:xfrm>
        <a:graphic>
          <a:graphicData uri="http://schemas.openxmlformats.org/drawingml/2006/table">
            <a:tbl>
              <a:tblPr firstRow="1" firstCol="1" bandRow="1"/>
              <a:tblGrid>
                <a:gridCol w="731520"/>
                <a:gridCol w="731520"/>
              </a:tblGrid>
              <a:tr h="0">
                <a:tc>
                  <a:txBody>
                    <a:bodyPr/>
                    <a:lstStyle/>
                    <a:p>
                      <a:pPr algn="ctr">
                        <a:lnSpc>
                          <a:spcPct val="115000"/>
                        </a:lnSpc>
                        <a:spcAft>
                          <a:spcPts val="0"/>
                        </a:spcAft>
                      </a:pPr>
                      <a:r>
                        <a:rPr lang="en-US" sz="1600" dirty="0">
                          <a:effectLst/>
                          <a:latin typeface="Tahoma"/>
                          <a:ea typeface="Calibri"/>
                          <a:cs typeface="B Nazanin"/>
                        </a:rPr>
                        <a:t>S#</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15000"/>
                        </a:lnSpc>
                        <a:spcAft>
                          <a:spcPts val="0"/>
                        </a:spcAft>
                      </a:pPr>
                      <a:r>
                        <a:rPr lang="en-US" sz="1600" dirty="0">
                          <a:effectLst/>
                          <a:latin typeface="Tahoma"/>
                          <a:ea typeface="Calibri"/>
                          <a:cs typeface="B Nazanin"/>
                        </a:rPr>
                        <a:t>P#</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0">
                <a:tc>
                  <a:txBody>
                    <a:bodyPr/>
                    <a:lstStyle/>
                    <a:p>
                      <a:pPr algn="ctr">
                        <a:lnSpc>
                          <a:spcPct val="115000"/>
                        </a:lnSpc>
                        <a:spcAft>
                          <a:spcPts val="0"/>
                        </a:spcAft>
                      </a:pPr>
                      <a:r>
                        <a:rPr lang="en-US" sz="1600" dirty="0">
                          <a:effectLst/>
                          <a:latin typeface="Tahoma"/>
                          <a:ea typeface="Calibri"/>
                          <a:cs typeface="B Nazanin"/>
                        </a:rPr>
                        <a:t>S1</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a:effectLst/>
                          <a:latin typeface="Tahoma"/>
                          <a:ea typeface="Calibri"/>
                          <a:cs typeface="B Nazanin"/>
                        </a:rPr>
                        <a:t>P1</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dirty="0">
                          <a:effectLst/>
                          <a:latin typeface="Tahoma"/>
                          <a:ea typeface="Calibri"/>
                          <a:cs typeface="B Nazanin"/>
                        </a:rPr>
                        <a:t>S1</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a:effectLst/>
                          <a:latin typeface="Tahoma"/>
                          <a:ea typeface="Calibri"/>
                          <a:cs typeface="B Nazanin"/>
                        </a:rPr>
                        <a:t>P2</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dirty="0" smtClean="0">
                          <a:effectLst/>
                          <a:latin typeface="Tahoma"/>
                          <a:ea typeface="Calibri"/>
                          <a:cs typeface="B Nazanin"/>
                        </a:rPr>
                        <a:t>S1</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a:effectLst/>
                          <a:latin typeface="Tahoma"/>
                          <a:ea typeface="Calibri"/>
                          <a:cs typeface="B Nazanin"/>
                        </a:rPr>
                        <a:t>P3</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dirty="0">
                          <a:effectLst/>
                          <a:latin typeface="Tahoma"/>
                          <a:ea typeface="Calibri"/>
                          <a:cs typeface="B Nazanin"/>
                        </a:rPr>
                        <a:t>S1</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dirty="0">
                          <a:effectLst/>
                          <a:latin typeface="Tahoma"/>
                          <a:ea typeface="Calibri"/>
                          <a:cs typeface="B Nazanin"/>
                        </a:rPr>
                        <a:t>P4</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a:effectLst/>
                          <a:latin typeface="Tahoma"/>
                          <a:ea typeface="Calibri"/>
                          <a:cs typeface="B Nazanin"/>
                        </a:rPr>
                        <a:t>S1</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dirty="0">
                          <a:effectLst/>
                          <a:latin typeface="Tahoma"/>
                          <a:ea typeface="Calibri"/>
                          <a:cs typeface="B Nazanin"/>
                        </a:rPr>
                        <a:t>P5</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smtClean="0">
                          <a:effectLst/>
                          <a:latin typeface="Tahoma"/>
                          <a:ea typeface="Calibri"/>
                          <a:cs typeface="B Nazanin"/>
                        </a:rPr>
                        <a:t>S1</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dirty="0" smtClean="0">
                          <a:effectLst/>
                          <a:latin typeface="Tahoma"/>
                          <a:ea typeface="Calibri"/>
                          <a:cs typeface="B Nazanin"/>
                        </a:rPr>
                        <a:t>P6</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dirty="0">
                          <a:effectLst/>
                          <a:latin typeface="Tahoma"/>
                          <a:ea typeface="Calibri"/>
                          <a:cs typeface="B Nazanin"/>
                        </a:rPr>
                        <a:t>S2</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lnSpc>
                          <a:spcPct val="115000"/>
                        </a:lnSpc>
                        <a:spcAft>
                          <a:spcPts val="0"/>
                        </a:spcAft>
                      </a:pPr>
                      <a:r>
                        <a:rPr lang="en-US" sz="1600">
                          <a:effectLst/>
                          <a:latin typeface="Tahoma"/>
                          <a:ea typeface="Calibri"/>
                          <a:cs typeface="B Nazanin"/>
                        </a:rPr>
                        <a:t>P1</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0">
                <a:tc>
                  <a:txBody>
                    <a:bodyPr/>
                    <a:lstStyle/>
                    <a:p>
                      <a:pPr algn="ctr">
                        <a:lnSpc>
                          <a:spcPct val="115000"/>
                        </a:lnSpc>
                        <a:spcAft>
                          <a:spcPts val="0"/>
                        </a:spcAft>
                      </a:pPr>
                      <a:r>
                        <a:rPr lang="en-US" sz="1600" dirty="0">
                          <a:effectLst/>
                          <a:latin typeface="Tahoma"/>
                          <a:ea typeface="Calibri"/>
                          <a:cs typeface="B Nazanin"/>
                        </a:rPr>
                        <a:t>S2</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lnSpc>
                          <a:spcPct val="115000"/>
                        </a:lnSpc>
                        <a:spcAft>
                          <a:spcPts val="0"/>
                        </a:spcAft>
                      </a:pPr>
                      <a:r>
                        <a:rPr lang="en-US" sz="1600" dirty="0">
                          <a:effectLst/>
                          <a:latin typeface="Tahoma"/>
                          <a:ea typeface="Calibri"/>
                          <a:cs typeface="B Nazanin"/>
                        </a:rPr>
                        <a:t>P2</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0">
                <a:tc>
                  <a:txBody>
                    <a:bodyPr/>
                    <a:lstStyle/>
                    <a:p>
                      <a:pPr algn="ctr">
                        <a:lnSpc>
                          <a:spcPct val="115000"/>
                        </a:lnSpc>
                        <a:spcAft>
                          <a:spcPts val="0"/>
                        </a:spcAft>
                      </a:pPr>
                      <a:r>
                        <a:rPr lang="en-US" sz="1600" dirty="0" smtClean="0">
                          <a:effectLst/>
                          <a:latin typeface="Tahoma"/>
                          <a:ea typeface="Calibri"/>
                          <a:cs typeface="B Nazanin"/>
                        </a:rPr>
                        <a:t>S3</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lnSpc>
                          <a:spcPct val="115000"/>
                        </a:lnSpc>
                        <a:spcAft>
                          <a:spcPts val="0"/>
                        </a:spcAft>
                      </a:pPr>
                      <a:r>
                        <a:rPr lang="en-US" sz="1600" dirty="0" smtClean="0">
                          <a:effectLst/>
                          <a:latin typeface="Tahoma"/>
                          <a:ea typeface="Calibri"/>
                          <a:cs typeface="B Nazanin"/>
                        </a:rPr>
                        <a:t>P2</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0">
                <a:tc>
                  <a:txBody>
                    <a:bodyPr/>
                    <a:lstStyle/>
                    <a:p>
                      <a:pPr algn="ctr">
                        <a:lnSpc>
                          <a:spcPct val="115000"/>
                        </a:lnSpc>
                        <a:spcAft>
                          <a:spcPts val="0"/>
                        </a:spcAft>
                      </a:pPr>
                      <a:r>
                        <a:rPr lang="en-US" sz="1600" smtClean="0">
                          <a:effectLst/>
                          <a:latin typeface="Tahoma"/>
                          <a:ea typeface="Calibri"/>
                          <a:cs typeface="B Nazanin"/>
                        </a:rPr>
                        <a:t>S4</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a:effectLst/>
                          <a:latin typeface="Tahoma"/>
                          <a:ea typeface="Calibri"/>
                          <a:cs typeface="B Nazanin"/>
                        </a:rPr>
                        <a:t>P2</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a:effectLst/>
                          <a:latin typeface="Tahoma"/>
                          <a:ea typeface="Calibri"/>
                          <a:cs typeface="B Nazanin"/>
                        </a:rPr>
                        <a:t>S4</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dirty="0">
                          <a:effectLst/>
                          <a:latin typeface="Tahoma"/>
                          <a:ea typeface="Calibri"/>
                          <a:cs typeface="B Nazanin"/>
                        </a:rPr>
                        <a:t>P4</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a:effectLst/>
                          <a:latin typeface="Tahoma"/>
                          <a:ea typeface="Calibri"/>
                          <a:cs typeface="B Nazanin"/>
                        </a:rPr>
                        <a:t>S4</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dirty="0" smtClean="0">
                          <a:effectLst/>
                          <a:latin typeface="Tahoma"/>
                          <a:ea typeface="Calibri"/>
                          <a:cs typeface="B Nazanin"/>
                        </a:rPr>
                        <a:t>P5</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bl>
          </a:graphicData>
        </a:graphic>
      </p:graphicFrame>
      <p:sp>
        <p:nvSpPr>
          <p:cNvPr id="7" name="Rectangle 6"/>
          <p:cNvSpPr/>
          <p:nvPr/>
        </p:nvSpPr>
        <p:spPr>
          <a:xfrm>
            <a:off x="2286000" y="1447800"/>
            <a:ext cx="697627" cy="369332"/>
          </a:xfrm>
          <a:prstGeom prst="rect">
            <a:avLst/>
          </a:prstGeom>
        </p:spPr>
        <p:txBody>
          <a:bodyPr wrap="none">
            <a:spAutoFit/>
          </a:bodyPr>
          <a:lstStyle/>
          <a:p>
            <a:r>
              <a:rPr lang="en-US" dirty="0"/>
              <a:t>MED</a:t>
            </a:r>
          </a:p>
        </p:txBody>
      </p:sp>
      <p:sp>
        <p:nvSpPr>
          <p:cNvPr id="8" name="Rectangle 7"/>
          <p:cNvSpPr/>
          <p:nvPr/>
        </p:nvSpPr>
        <p:spPr>
          <a:xfrm>
            <a:off x="685800" y="2244852"/>
            <a:ext cx="825867" cy="369332"/>
          </a:xfrm>
          <a:prstGeom prst="rect">
            <a:avLst/>
          </a:prstGeom>
        </p:spPr>
        <p:txBody>
          <a:bodyPr wrap="none">
            <a:spAutoFit/>
          </a:bodyPr>
          <a:lstStyle/>
          <a:p>
            <a:r>
              <a:rPr lang="en-US" dirty="0"/>
              <a:t>DEND</a:t>
            </a:r>
          </a:p>
        </p:txBody>
      </p:sp>
      <p:graphicFrame>
        <p:nvGraphicFramePr>
          <p:cNvPr id="10" name="Table 9"/>
          <p:cNvGraphicFramePr>
            <a:graphicFrameLocks noGrp="1"/>
          </p:cNvGraphicFramePr>
          <p:nvPr>
            <p:extLst>
              <p:ext uri="{D42A27DB-BD31-4B8C-83A1-F6EECF244321}">
                <p14:modId xmlns:p14="http://schemas.microsoft.com/office/powerpoint/2010/main" val="560209223"/>
              </p:ext>
            </p:extLst>
          </p:nvPr>
        </p:nvGraphicFramePr>
        <p:xfrm>
          <a:off x="3733800" y="2971800"/>
          <a:ext cx="822960" cy="560832"/>
        </p:xfrm>
        <a:graphic>
          <a:graphicData uri="http://schemas.openxmlformats.org/drawingml/2006/table">
            <a:tbl>
              <a:tblPr firstRow="1" firstCol="1" bandRow="1"/>
              <a:tblGrid>
                <a:gridCol w="822960"/>
              </a:tblGrid>
              <a:tr h="0">
                <a:tc>
                  <a:txBody>
                    <a:bodyPr/>
                    <a:lstStyle/>
                    <a:p>
                      <a:pPr algn="ctr">
                        <a:lnSpc>
                          <a:spcPct val="115000"/>
                        </a:lnSpc>
                        <a:spcAft>
                          <a:spcPts val="0"/>
                        </a:spcAft>
                      </a:pPr>
                      <a:r>
                        <a:rPr lang="en-US" sz="1600" dirty="0">
                          <a:effectLst/>
                          <a:latin typeface="Tahoma"/>
                          <a:ea typeface="Calibri"/>
                          <a:cs typeface="B Nazanin"/>
                        </a:rPr>
                        <a:t>P#</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0">
                <a:tc>
                  <a:txBody>
                    <a:bodyPr/>
                    <a:lstStyle/>
                    <a:p>
                      <a:pPr algn="ctr">
                        <a:lnSpc>
                          <a:spcPct val="115000"/>
                        </a:lnSpc>
                        <a:spcAft>
                          <a:spcPts val="0"/>
                        </a:spcAft>
                      </a:pPr>
                      <a:r>
                        <a:rPr lang="en-US" sz="1600" dirty="0">
                          <a:effectLst/>
                          <a:latin typeface="Tahoma"/>
                          <a:ea typeface="Calibri"/>
                          <a:cs typeface="B Nazanin"/>
                        </a:rPr>
                        <a:t>P1</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 name="Rectangle 10"/>
          <p:cNvSpPr/>
          <p:nvPr/>
        </p:nvSpPr>
        <p:spPr>
          <a:xfrm>
            <a:off x="3810000" y="2514600"/>
            <a:ext cx="671979" cy="369332"/>
          </a:xfrm>
          <a:prstGeom prst="rect">
            <a:avLst/>
          </a:prstGeom>
        </p:spPr>
        <p:txBody>
          <a:bodyPr wrap="none">
            <a:spAutoFit/>
          </a:bodyPr>
          <a:lstStyle/>
          <a:p>
            <a:r>
              <a:rPr lang="en-US" dirty="0"/>
              <a:t>DOR</a:t>
            </a:r>
          </a:p>
        </p:txBody>
      </p:sp>
      <p:graphicFrame>
        <p:nvGraphicFramePr>
          <p:cNvPr id="12" name="Table 11"/>
          <p:cNvGraphicFramePr>
            <a:graphicFrameLocks noGrp="1"/>
          </p:cNvGraphicFramePr>
          <p:nvPr>
            <p:extLst>
              <p:ext uri="{D42A27DB-BD31-4B8C-83A1-F6EECF244321}">
                <p14:modId xmlns:p14="http://schemas.microsoft.com/office/powerpoint/2010/main" val="2420015403"/>
              </p:ext>
            </p:extLst>
          </p:nvPr>
        </p:nvGraphicFramePr>
        <p:xfrm>
          <a:off x="3822700" y="3962400"/>
          <a:ext cx="4389120" cy="280416"/>
        </p:xfrm>
        <a:graphic>
          <a:graphicData uri="http://schemas.openxmlformats.org/drawingml/2006/table">
            <a:tbl>
              <a:tblPr rtl="1" firstRow="1" firstCol="1" bandRow="1">
                <a:tableStyleId>{5C22544A-7EE6-4342-B048-85BDC9FD1C3A}</a:tableStyleId>
              </a:tblPr>
              <a:tblGrid>
                <a:gridCol w="4389120"/>
              </a:tblGrid>
              <a:tr h="0">
                <a:tc>
                  <a:txBody>
                    <a:bodyPr/>
                    <a:lstStyle/>
                    <a:p>
                      <a:pPr algn="ctr" rtl="0">
                        <a:lnSpc>
                          <a:spcPct val="115000"/>
                        </a:lnSpc>
                        <a:spcAft>
                          <a:spcPts val="0"/>
                        </a:spcAft>
                      </a:pPr>
                      <a:r>
                        <a:rPr lang="en-US" sz="1600" dirty="0">
                          <a:solidFill>
                            <a:schemeClr val="accent1">
                              <a:lumMod val="75000"/>
                            </a:schemeClr>
                          </a:solidFill>
                          <a:effectLst/>
                        </a:rPr>
                        <a:t>DEND   DIVIDEBY   DOR   PER   MED</a:t>
                      </a:r>
                      <a:endParaRPr lang="en-US" sz="1100" dirty="0">
                        <a:solidFill>
                          <a:schemeClr val="accent1">
                            <a:lumMod val="75000"/>
                          </a:schemeClr>
                        </a:solidFill>
                        <a:effectLst/>
                        <a:latin typeface="Calibri"/>
                        <a:ea typeface="Calibri"/>
                        <a:cs typeface="Arial"/>
                      </a:endParaRPr>
                    </a:p>
                  </a:txBody>
                  <a:tcPr marL="68580" marR="68580" marT="0" marB="0">
                    <a:noFill/>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4031460987"/>
              </p:ext>
            </p:extLst>
          </p:nvPr>
        </p:nvGraphicFramePr>
        <p:xfrm>
          <a:off x="5715000" y="4572000"/>
          <a:ext cx="548640" cy="841248"/>
        </p:xfrm>
        <a:graphic>
          <a:graphicData uri="http://schemas.openxmlformats.org/drawingml/2006/table">
            <a:tbl>
              <a:tblPr rtl="1" firstRow="1" firstCol="1" bandRow="1"/>
              <a:tblGrid>
                <a:gridCol w="548640"/>
              </a:tblGrid>
              <a:tr h="0">
                <a:tc>
                  <a:txBody>
                    <a:bodyPr/>
                    <a:lstStyle/>
                    <a:p>
                      <a:pPr algn="r" rtl="1">
                        <a:lnSpc>
                          <a:spcPct val="115000"/>
                        </a:lnSpc>
                        <a:spcAft>
                          <a:spcPts val="0"/>
                        </a:spcAft>
                      </a:pPr>
                      <a:r>
                        <a:rPr lang="en-US" sz="1600" dirty="0">
                          <a:effectLst/>
                          <a:latin typeface="Tahoma"/>
                          <a:ea typeface="Calibri"/>
                          <a:cs typeface="B Nazanin"/>
                        </a:rPr>
                        <a:t>S#</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r>
              <a:tr h="0">
                <a:tc>
                  <a:txBody>
                    <a:bodyPr/>
                    <a:lstStyle/>
                    <a:p>
                      <a:pPr algn="r" rtl="1">
                        <a:lnSpc>
                          <a:spcPct val="115000"/>
                        </a:lnSpc>
                        <a:spcAft>
                          <a:spcPts val="0"/>
                        </a:spcAft>
                      </a:pPr>
                      <a:r>
                        <a:rPr lang="en-US" sz="1600">
                          <a:effectLst/>
                          <a:latin typeface="Tahoma"/>
                          <a:ea typeface="Calibri"/>
                          <a:cs typeface="B Nazanin"/>
                        </a:rPr>
                        <a:t>S1</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r" rtl="1">
                        <a:lnSpc>
                          <a:spcPct val="115000"/>
                        </a:lnSpc>
                        <a:spcAft>
                          <a:spcPts val="0"/>
                        </a:spcAft>
                      </a:pPr>
                      <a:r>
                        <a:rPr lang="en-US" sz="1600" dirty="0">
                          <a:effectLst/>
                          <a:latin typeface="Tahoma"/>
                          <a:ea typeface="Calibri"/>
                          <a:cs typeface="B Nazanin"/>
                        </a:rPr>
                        <a:t>S2</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Rectangle 1"/>
          <p:cNvSpPr/>
          <p:nvPr/>
        </p:nvSpPr>
        <p:spPr>
          <a:xfrm>
            <a:off x="330200" y="6163796"/>
            <a:ext cx="7467600" cy="646331"/>
          </a:xfrm>
          <a:prstGeom prst="rect">
            <a:avLst/>
          </a:prstGeom>
        </p:spPr>
        <p:txBody>
          <a:bodyPr wrap="square">
            <a:spAutoFit/>
          </a:bodyPr>
          <a:lstStyle/>
          <a:p>
            <a:pPr algn="r" rtl="1"/>
            <a:r>
              <a:rPr lang="fa-IR" dirty="0">
                <a:cs typeface="B Nazanin" pitchFamily="2" charset="-78"/>
              </a:rPr>
              <a:t>حاصل این تقسیم رابطه ای است که عنوان آن </a:t>
            </a:r>
            <a:r>
              <a:rPr lang="en-US" dirty="0" smtClean="0">
                <a:cs typeface="B Nazanin" pitchFamily="2" charset="-78"/>
              </a:rPr>
              <a:t>{S#}</a:t>
            </a:r>
            <a:r>
              <a:rPr lang="fa-IR" dirty="0" smtClean="0">
                <a:cs typeface="B Nazanin" pitchFamily="2" charset="-78"/>
              </a:rPr>
              <a:t> </a:t>
            </a:r>
            <a:r>
              <a:rPr lang="fa-IR" dirty="0">
                <a:cs typeface="B Nazanin" pitchFamily="2" charset="-78"/>
              </a:rPr>
              <a:t>و بدنه آن متشکل از </a:t>
            </a:r>
            <a:r>
              <a:rPr lang="fa-IR" dirty="0" smtClean="0">
                <a:cs typeface="B Nazanin" pitchFamily="2" charset="-78"/>
              </a:rPr>
              <a:t>مقادیر </a:t>
            </a:r>
            <a:r>
              <a:rPr lang="en-US" dirty="0" smtClean="0">
                <a:cs typeface="B Nazanin" pitchFamily="2" charset="-78"/>
              </a:rPr>
              <a:t>S#</a:t>
            </a:r>
            <a:r>
              <a:rPr lang="fa-IR" dirty="0" smtClean="0">
                <a:cs typeface="B Nazanin" pitchFamily="2" charset="-78"/>
              </a:rPr>
              <a:t> </a:t>
            </a:r>
            <a:r>
              <a:rPr lang="fa-IR" dirty="0">
                <a:cs typeface="B Nazanin" pitchFamily="2" charset="-78"/>
              </a:rPr>
              <a:t>از </a:t>
            </a:r>
            <a:r>
              <a:rPr lang="en-US" dirty="0" smtClean="0">
                <a:cs typeface="B Nazanin" pitchFamily="2" charset="-78"/>
              </a:rPr>
              <a:t>DEND</a:t>
            </a:r>
            <a:r>
              <a:rPr lang="fa-IR" dirty="0" smtClean="0">
                <a:cs typeface="B Nazanin" pitchFamily="2" charset="-78"/>
              </a:rPr>
              <a:t> </a:t>
            </a:r>
            <a:r>
              <a:rPr lang="fa-IR" dirty="0">
                <a:cs typeface="B Nazanin" pitchFamily="2" charset="-78"/>
              </a:rPr>
              <a:t>است که مقادیر </a:t>
            </a:r>
            <a:r>
              <a:rPr lang="en-US" dirty="0" smtClean="0">
                <a:cs typeface="B Nazanin" pitchFamily="2" charset="-78"/>
              </a:rPr>
              <a:t>P#</a:t>
            </a:r>
            <a:r>
              <a:rPr lang="fa-IR" dirty="0" smtClean="0">
                <a:cs typeface="B Nazanin" pitchFamily="2" charset="-78"/>
              </a:rPr>
              <a:t> </a:t>
            </a:r>
            <a:r>
              <a:rPr lang="fa-IR" dirty="0">
                <a:cs typeface="B Nazanin" pitchFamily="2" charset="-78"/>
              </a:rPr>
              <a:t>متناظر با آن ها در </a:t>
            </a:r>
            <a:r>
              <a:rPr lang="en-US" dirty="0" smtClean="0">
                <a:cs typeface="B Nazanin" pitchFamily="2" charset="-78"/>
              </a:rPr>
              <a:t>MED</a:t>
            </a:r>
            <a:r>
              <a:rPr lang="fa-IR" dirty="0" smtClean="0">
                <a:cs typeface="B Nazanin" pitchFamily="2" charset="-78"/>
              </a:rPr>
              <a:t> </a:t>
            </a:r>
            <a:r>
              <a:rPr lang="fa-IR" dirty="0">
                <a:cs typeface="B Nazanin" pitchFamily="2" charset="-78"/>
              </a:rPr>
              <a:t>حاوی تمام مقادیر </a:t>
            </a:r>
            <a:r>
              <a:rPr lang="en-US" dirty="0" smtClean="0">
                <a:cs typeface="B Nazanin" pitchFamily="2" charset="-78"/>
              </a:rPr>
              <a:t>P#</a:t>
            </a:r>
            <a:r>
              <a:rPr lang="fa-IR" dirty="0" smtClean="0">
                <a:cs typeface="B Nazanin" pitchFamily="2" charset="-78"/>
              </a:rPr>
              <a:t> </a:t>
            </a:r>
            <a:r>
              <a:rPr lang="fa-IR" dirty="0">
                <a:cs typeface="B Nazanin" pitchFamily="2" charset="-78"/>
              </a:rPr>
              <a:t>از </a:t>
            </a:r>
            <a:r>
              <a:rPr lang="en-US" dirty="0" smtClean="0">
                <a:cs typeface="B Nazanin" pitchFamily="2" charset="-78"/>
              </a:rPr>
              <a:t>DOR</a:t>
            </a:r>
            <a:r>
              <a:rPr lang="fa-IR" dirty="0" smtClean="0">
                <a:cs typeface="B Nazanin" pitchFamily="2" charset="-78"/>
              </a:rPr>
              <a:t> </a:t>
            </a:r>
            <a:r>
              <a:rPr lang="fa-IR" dirty="0">
                <a:cs typeface="B Nazanin" pitchFamily="2" charset="-78"/>
              </a:rPr>
              <a:t>هستند.</a:t>
            </a:r>
            <a:endParaRPr lang="en-US" dirty="0">
              <a:cs typeface="B Nazanin" pitchFamily="2" charset="-78"/>
            </a:endParaRPr>
          </a:p>
        </p:txBody>
      </p:sp>
    </p:spTree>
    <p:extLst>
      <p:ext uri="{BB962C8B-B14F-4D97-AF65-F5344CB8AC3E}">
        <p14:creationId xmlns:p14="http://schemas.microsoft.com/office/powerpoint/2010/main" val="183813824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457200"/>
            <a:ext cx="8610600" cy="2426732"/>
          </a:xfrm>
        </p:spPr>
        <p:txBody>
          <a:bodyPr/>
          <a:lstStyle/>
          <a:p>
            <a:r>
              <a:rPr lang="en-US" dirty="0" smtClean="0"/>
              <a:t>DEND</a:t>
            </a:r>
            <a:r>
              <a:rPr lang="fa-IR" dirty="0" smtClean="0"/>
              <a:t> </a:t>
            </a:r>
            <a:r>
              <a:rPr lang="fa-IR" dirty="0"/>
              <a:t>مقسوم، </a:t>
            </a:r>
            <a:r>
              <a:rPr lang="en-US" dirty="0"/>
              <a:t>MED</a:t>
            </a:r>
            <a:r>
              <a:rPr lang="fa-IR" dirty="0"/>
              <a:t> میانجی و </a:t>
            </a:r>
            <a:r>
              <a:rPr lang="en-US" dirty="0"/>
              <a:t>DOR</a:t>
            </a:r>
            <a:r>
              <a:rPr lang="fa-IR" dirty="0"/>
              <a:t> مقسوم علیه است. </a:t>
            </a:r>
          </a:p>
          <a:p>
            <a:pPr marL="0" indent="0">
              <a:buNone/>
            </a:pPr>
            <a:r>
              <a:rPr lang="fa-IR" b="1" dirty="0" smtClean="0">
                <a:solidFill>
                  <a:schemeClr val="accent1">
                    <a:lumMod val="75000"/>
                  </a:schemeClr>
                </a:solidFill>
              </a:rPr>
              <a:t>حالت دوم:</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65</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676434946"/>
              </p:ext>
            </p:extLst>
          </p:nvPr>
        </p:nvGraphicFramePr>
        <p:xfrm>
          <a:off x="762000" y="2660904"/>
          <a:ext cx="640080" cy="1682496"/>
        </p:xfrm>
        <a:graphic>
          <a:graphicData uri="http://schemas.openxmlformats.org/drawingml/2006/table">
            <a:tbl>
              <a:tblPr firstRow="1" firstCol="1" bandRow="1"/>
              <a:tblGrid>
                <a:gridCol w="640080"/>
              </a:tblGrid>
              <a:tr h="0">
                <a:tc>
                  <a:txBody>
                    <a:bodyPr/>
                    <a:lstStyle/>
                    <a:p>
                      <a:pPr algn="ctr">
                        <a:lnSpc>
                          <a:spcPct val="115000"/>
                        </a:lnSpc>
                        <a:spcAft>
                          <a:spcPts val="0"/>
                        </a:spcAft>
                      </a:pPr>
                      <a:r>
                        <a:rPr lang="en-US" sz="1600" dirty="0">
                          <a:effectLst/>
                          <a:latin typeface="Tahoma"/>
                          <a:ea typeface="Calibri"/>
                          <a:cs typeface="B Nazanin"/>
                        </a:rPr>
                        <a:t>S#</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0">
                <a:tc>
                  <a:txBody>
                    <a:bodyPr/>
                    <a:lstStyle/>
                    <a:p>
                      <a:pPr algn="ctr">
                        <a:lnSpc>
                          <a:spcPct val="115000"/>
                        </a:lnSpc>
                        <a:spcAft>
                          <a:spcPts val="0"/>
                        </a:spcAft>
                      </a:pPr>
                      <a:r>
                        <a:rPr lang="en-US" sz="1600">
                          <a:effectLst/>
                          <a:latin typeface="Tahoma"/>
                          <a:ea typeface="Calibri"/>
                          <a:cs typeface="B Nazanin"/>
                        </a:rPr>
                        <a:t>S1</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600">
                          <a:effectLst/>
                          <a:latin typeface="Tahoma"/>
                          <a:ea typeface="Calibri"/>
                          <a:cs typeface="B Nazanin"/>
                        </a:rPr>
                        <a:t>S2</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600">
                          <a:effectLst/>
                          <a:latin typeface="Tahoma"/>
                          <a:ea typeface="Calibri"/>
                          <a:cs typeface="B Nazanin"/>
                        </a:rPr>
                        <a:t>S3</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600">
                          <a:effectLst/>
                          <a:latin typeface="Tahoma"/>
                          <a:ea typeface="Calibri"/>
                          <a:cs typeface="B Nazanin"/>
                        </a:rPr>
                        <a:t>S4</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600" dirty="0">
                          <a:effectLst/>
                          <a:latin typeface="Tahoma"/>
                          <a:ea typeface="Calibri"/>
                          <a:cs typeface="B Nazanin"/>
                        </a:rPr>
                        <a:t>S5</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Rectangle 6"/>
          <p:cNvSpPr/>
          <p:nvPr/>
        </p:nvSpPr>
        <p:spPr>
          <a:xfrm>
            <a:off x="2286000" y="1447800"/>
            <a:ext cx="697627" cy="369332"/>
          </a:xfrm>
          <a:prstGeom prst="rect">
            <a:avLst/>
          </a:prstGeom>
        </p:spPr>
        <p:txBody>
          <a:bodyPr wrap="none">
            <a:spAutoFit/>
          </a:bodyPr>
          <a:lstStyle/>
          <a:p>
            <a:r>
              <a:rPr lang="en-US" dirty="0"/>
              <a:t>MED</a:t>
            </a:r>
          </a:p>
        </p:txBody>
      </p:sp>
      <p:sp>
        <p:nvSpPr>
          <p:cNvPr id="8" name="Rectangle 7"/>
          <p:cNvSpPr/>
          <p:nvPr/>
        </p:nvSpPr>
        <p:spPr>
          <a:xfrm>
            <a:off x="685800" y="2244852"/>
            <a:ext cx="825867" cy="369332"/>
          </a:xfrm>
          <a:prstGeom prst="rect">
            <a:avLst/>
          </a:prstGeom>
        </p:spPr>
        <p:txBody>
          <a:bodyPr wrap="none">
            <a:spAutoFit/>
          </a:bodyPr>
          <a:lstStyle/>
          <a:p>
            <a:r>
              <a:rPr lang="en-US" dirty="0"/>
              <a:t>DEND</a:t>
            </a:r>
          </a:p>
        </p:txBody>
      </p:sp>
      <p:graphicFrame>
        <p:nvGraphicFramePr>
          <p:cNvPr id="10" name="Table 9"/>
          <p:cNvGraphicFramePr>
            <a:graphicFrameLocks noGrp="1"/>
          </p:cNvGraphicFramePr>
          <p:nvPr>
            <p:extLst>
              <p:ext uri="{D42A27DB-BD31-4B8C-83A1-F6EECF244321}">
                <p14:modId xmlns:p14="http://schemas.microsoft.com/office/powerpoint/2010/main" val="989495368"/>
              </p:ext>
            </p:extLst>
          </p:nvPr>
        </p:nvGraphicFramePr>
        <p:xfrm>
          <a:off x="3733800" y="2971800"/>
          <a:ext cx="822960" cy="841248"/>
        </p:xfrm>
        <a:graphic>
          <a:graphicData uri="http://schemas.openxmlformats.org/drawingml/2006/table">
            <a:tbl>
              <a:tblPr firstRow="1" firstCol="1" bandRow="1"/>
              <a:tblGrid>
                <a:gridCol w="822960"/>
              </a:tblGrid>
              <a:tr h="0">
                <a:tc>
                  <a:txBody>
                    <a:bodyPr/>
                    <a:lstStyle/>
                    <a:p>
                      <a:pPr algn="ctr">
                        <a:lnSpc>
                          <a:spcPct val="115000"/>
                        </a:lnSpc>
                        <a:spcAft>
                          <a:spcPts val="0"/>
                        </a:spcAft>
                      </a:pPr>
                      <a:r>
                        <a:rPr lang="en-US" sz="1600" dirty="0">
                          <a:effectLst/>
                          <a:latin typeface="Tahoma"/>
                          <a:ea typeface="Calibri"/>
                          <a:cs typeface="B Nazanin"/>
                        </a:rPr>
                        <a:t>P#</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0">
                <a:tc>
                  <a:txBody>
                    <a:bodyPr/>
                    <a:lstStyle/>
                    <a:p>
                      <a:pPr algn="ctr">
                        <a:lnSpc>
                          <a:spcPct val="115000"/>
                        </a:lnSpc>
                        <a:spcAft>
                          <a:spcPts val="0"/>
                        </a:spcAft>
                      </a:pPr>
                      <a:r>
                        <a:rPr lang="en-US" sz="1600" kern="1200" dirty="0" smtClean="0">
                          <a:solidFill>
                            <a:schemeClr val="tx1"/>
                          </a:solidFill>
                          <a:effectLst/>
                          <a:latin typeface="Tahoma"/>
                          <a:ea typeface="Calibri"/>
                          <a:cs typeface="B Nazanin"/>
                        </a:rPr>
                        <a:t>P2</a:t>
                      </a:r>
                      <a:endParaRPr lang="en-US" sz="1600" kern="1200" dirty="0">
                        <a:solidFill>
                          <a:schemeClr val="tx1"/>
                        </a:solidFill>
                        <a:effectLst/>
                        <a:latin typeface="Tahoma"/>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600" kern="1200" dirty="0" smtClean="0">
                          <a:solidFill>
                            <a:schemeClr val="tx1"/>
                          </a:solidFill>
                          <a:effectLst/>
                          <a:latin typeface="Tahoma"/>
                          <a:ea typeface="Calibri"/>
                          <a:cs typeface="B Nazanin"/>
                        </a:rPr>
                        <a:t>P4</a:t>
                      </a:r>
                      <a:endParaRPr lang="en-US" sz="1600" kern="1200" dirty="0">
                        <a:solidFill>
                          <a:schemeClr val="tx1"/>
                        </a:solidFill>
                        <a:effectLst/>
                        <a:latin typeface="Tahoma"/>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 name="Rectangle 10"/>
          <p:cNvSpPr/>
          <p:nvPr/>
        </p:nvSpPr>
        <p:spPr>
          <a:xfrm>
            <a:off x="3810000" y="2514600"/>
            <a:ext cx="671979" cy="369332"/>
          </a:xfrm>
          <a:prstGeom prst="rect">
            <a:avLst/>
          </a:prstGeom>
        </p:spPr>
        <p:txBody>
          <a:bodyPr wrap="none">
            <a:spAutoFit/>
          </a:bodyPr>
          <a:lstStyle/>
          <a:p>
            <a:r>
              <a:rPr lang="en-US" dirty="0"/>
              <a:t>DOR</a:t>
            </a:r>
          </a:p>
        </p:txBody>
      </p:sp>
      <p:graphicFrame>
        <p:nvGraphicFramePr>
          <p:cNvPr id="12" name="Table 11"/>
          <p:cNvGraphicFramePr>
            <a:graphicFrameLocks noGrp="1"/>
          </p:cNvGraphicFramePr>
          <p:nvPr>
            <p:extLst>
              <p:ext uri="{D42A27DB-BD31-4B8C-83A1-F6EECF244321}">
                <p14:modId xmlns:p14="http://schemas.microsoft.com/office/powerpoint/2010/main" val="549075797"/>
              </p:ext>
            </p:extLst>
          </p:nvPr>
        </p:nvGraphicFramePr>
        <p:xfrm>
          <a:off x="3822700" y="3962400"/>
          <a:ext cx="4389120" cy="280416"/>
        </p:xfrm>
        <a:graphic>
          <a:graphicData uri="http://schemas.openxmlformats.org/drawingml/2006/table">
            <a:tbl>
              <a:tblPr rtl="1" firstRow="1" firstCol="1" bandRow="1">
                <a:tableStyleId>{5C22544A-7EE6-4342-B048-85BDC9FD1C3A}</a:tableStyleId>
              </a:tblPr>
              <a:tblGrid>
                <a:gridCol w="4389120"/>
              </a:tblGrid>
              <a:tr h="0">
                <a:tc>
                  <a:txBody>
                    <a:bodyPr/>
                    <a:lstStyle/>
                    <a:p>
                      <a:pPr algn="ctr" rtl="0">
                        <a:lnSpc>
                          <a:spcPct val="115000"/>
                        </a:lnSpc>
                        <a:spcAft>
                          <a:spcPts val="0"/>
                        </a:spcAft>
                      </a:pPr>
                      <a:r>
                        <a:rPr lang="en-US" sz="1600" dirty="0">
                          <a:solidFill>
                            <a:schemeClr val="accent1">
                              <a:lumMod val="75000"/>
                            </a:schemeClr>
                          </a:solidFill>
                          <a:effectLst/>
                        </a:rPr>
                        <a:t>DEND   DIVIDEBY   DOR   PER   MED</a:t>
                      </a:r>
                      <a:endParaRPr lang="en-US" sz="1100" dirty="0">
                        <a:solidFill>
                          <a:schemeClr val="accent1">
                            <a:lumMod val="75000"/>
                          </a:schemeClr>
                        </a:solidFill>
                        <a:effectLst/>
                        <a:latin typeface="Calibri"/>
                        <a:ea typeface="Calibri"/>
                        <a:cs typeface="Arial"/>
                      </a:endParaRPr>
                    </a:p>
                  </a:txBody>
                  <a:tcPr marL="68580" marR="68580" marT="0" marB="0">
                    <a:noFill/>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468175395"/>
              </p:ext>
            </p:extLst>
          </p:nvPr>
        </p:nvGraphicFramePr>
        <p:xfrm>
          <a:off x="5715000" y="4572000"/>
          <a:ext cx="548640" cy="841248"/>
        </p:xfrm>
        <a:graphic>
          <a:graphicData uri="http://schemas.openxmlformats.org/drawingml/2006/table">
            <a:tbl>
              <a:tblPr rtl="1" firstRow="1" firstCol="1" bandRow="1"/>
              <a:tblGrid>
                <a:gridCol w="548640"/>
              </a:tblGrid>
              <a:tr h="0">
                <a:tc>
                  <a:txBody>
                    <a:bodyPr/>
                    <a:lstStyle/>
                    <a:p>
                      <a:pPr algn="r" rtl="1">
                        <a:lnSpc>
                          <a:spcPct val="115000"/>
                        </a:lnSpc>
                        <a:spcAft>
                          <a:spcPts val="0"/>
                        </a:spcAft>
                      </a:pPr>
                      <a:r>
                        <a:rPr lang="en-US" sz="1600" dirty="0">
                          <a:effectLst/>
                          <a:latin typeface="Tahoma"/>
                          <a:ea typeface="Calibri"/>
                          <a:cs typeface="B Nazanin"/>
                        </a:rPr>
                        <a:t>S#</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r>
              <a:tr h="0">
                <a:tc>
                  <a:txBody>
                    <a:bodyPr/>
                    <a:lstStyle/>
                    <a:p>
                      <a:pPr algn="r" rtl="1">
                        <a:lnSpc>
                          <a:spcPct val="115000"/>
                        </a:lnSpc>
                        <a:spcAft>
                          <a:spcPts val="0"/>
                        </a:spcAft>
                      </a:pPr>
                      <a:r>
                        <a:rPr lang="en-US" sz="1600">
                          <a:effectLst/>
                          <a:latin typeface="Tahoma"/>
                          <a:ea typeface="Calibri"/>
                          <a:cs typeface="B Nazanin"/>
                        </a:rPr>
                        <a:t>S1</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r" rtl="1">
                        <a:lnSpc>
                          <a:spcPct val="115000"/>
                        </a:lnSpc>
                        <a:spcAft>
                          <a:spcPts val="0"/>
                        </a:spcAft>
                      </a:pPr>
                      <a:r>
                        <a:rPr lang="en-US" sz="1600" dirty="0" smtClean="0">
                          <a:effectLst/>
                          <a:latin typeface="Tahoma"/>
                          <a:ea typeface="Calibri"/>
                          <a:cs typeface="B Nazanin"/>
                        </a:rPr>
                        <a:t>S4</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784559998"/>
              </p:ext>
            </p:extLst>
          </p:nvPr>
        </p:nvGraphicFramePr>
        <p:xfrm>
          <a:off x="1828800" y="1828800"/>
          <a:ext cx="1463040" cy="3645408"/>
        </p:xfrm>
        <a:graphic>
          <a:graphicData uri="http://schemas.openxmlformats.org/drawingml/2006/table">
            <a:tbl>
              <a:tblPr firstRow="1" firstCol="1" bandRow="1"/>
              <a:tblGrid>
                <a:gridCol w="731520"/>
                <a:gridCol w="731520"/>
              </a:tblGrid>
              <a:tr h="0">
                <a:tc>
                  <a:txBody>
                    <a:bodyPr/>
                    <a:lstStyle/>
                    <a:p>
                      <a:pPr algn="ctr">
                        <a:lnSpc>
                          <a:spcPct val="115000"/>
                        </a:lnSpc>
                        <a:spcAft>
                          <a:spcPts val="0"/>
                        </a:spcAft>
                      </a:pPr>
                      <a:r>
                        <a:rPr lang="en-US" sz="1600" dirty="0">
                          <a:effectLst/>
                          <a:latin typeface="Tahoma"/>
                          <a:ea typeface="Calibri"/>
                          <a:cs typeface="B Nazanin"/>
                        </a:rPr>
                        <a:t>S#</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15000"/>
                        </a:lnSpc>
                        <a:spcAft>
                          <a:spcPts val="0"/>
                        </a:spcAft>
                      </a:pPr>
                      <a:r>
                        <a:rPr lang="en-US" sz="1600" dirty="0">
                          <a:effectLst/>
                          <a:latin typeface="Tahoma"/>
                          <a:ea typeface="Calibri"/>
                          <a:cs typeface="B Nazanin"/>
                        </a:rPr>
                        <a:t>P#</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0">
                <a:tc>
                  <a:txBody>
                    <a:bodyPr/>
                    <a:lstStyle/>
                    <a:p>
                      <a:pPr algn="ctr">
                        <a:lnSpc>
                          <a:spcPct val="115000"/>
                        </a:lnSpc>
                        <a:spcAft>
                          <a:spcPts val="0"/>
                        </a:spcAft>
                      </a:pPr>
                      <a:r>
                        <a:rPr lang="en-US" sz="1600" dirty="0">
                          <a:effectLst/>
                          <a:latin typeface="Tahoma"/>
                          <a:ea typeface="Calibri"/>
                          <a:cs typeface="B Nazanin"/>
                        </a:rPr>
                        <a:t>S1</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a:effectLst/>
                          <a:latin typeface="Tahoma"/>
                          <a:ea typeface="Calibri"/>
                          <a:cs typeface="B Nazanin"/>
                        </a:rPr>
                        <a:t>P1</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dirty="0">
                          <a:effectLst/>
                          <a:latin typeface="Tahoma"/>
                          <a:ea typeface="Calibri"/>
                          <a:cs typeface="B Nazanin"/>
                        </a:rPr>
                        <a:t>S1</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a:effectLst/>
                          <a:latin typeface="Tahoma"/>
                          <a:ea typeface="Calibri"/>
                          <a:cs typeface="B Nazanin"/>
                        </a:rPr>
                        <a:t>P2</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dirty="0" smtClean="0">
                          <a:effectLst/>
                          <a:latin typeface="Tahoma"/>
                          <a:ea typeface="Calibri"/>
                          <a:cs typeface="B Nazanin"/>
                        </a:rPr>
                        <a:t>S1</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a:effectLst/>
                          <a:latin typeface="Tahoma"/>
                          <a:ea typeface="Calibri"/>
                          <a:cs typeface="B Nazanin"/>
                        </a:rPr>
                        <a:t>P3</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dirty="0">
                          <a:effectLst/>
                          <a:latin typeface="Tahoma"/>
                          <a:ea typeface="Calibri"/>
                          <a:cs typeface="B Nazanin"/>
                        </a:rPr>
                        <a:t>S1</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dirty="0">
                          <a:effectLst/>
                          <a:latin typeface="Tahoma"/>
                          <a:ea typeface="Calibri"/>
                          <a:cs typeface="B Nazanin"/>
                        </a:rPr>
                        <a:t>P4</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a:effectLst/>
                          <a:latin typeface="Tahoma"/>
                          <a:ea typeface="Calibri"/>
                          <a:cs typeface="B Nazanin"/>
                        </a:rPr>
                        <a:t>S1</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dirty="0">
                          <a:effectLst/>
                          <a:latin typeface="Tahoma"/>
                          <a:ea typeface="Calibri"/>
                          <a:cs typeface="B Nazanin"/>
                        </a:rPr>
                        <a:t>P5</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smtClean="0">
                          <a:effectLst/>
                          <a:latin typeface="Tahoma"/>
                          <a:ea typeface="Calibri"/>
                          <a:cs typeface="B Nazanin"/>
                        </a:rPr>
                        <a:t>S1</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dirty="0" smtClean="0">
                          <a:effectLst/>
                          <a:latin typeface="Tahoma"/>
                          <a:ea typeface="Calibri"/>
                          <a:cs typeface="B Nazanin"/>
                        </a:rPr>
                        <a:t>P6</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dirty="0">
                          <a:effectLst/>
                          <a:latin typeface="Tahoma"/>
                          <a:ea typeface="Calibri"/>
                          <a:cs typeface="B Nazanin"/>
                        </a:rPr>
                        <a:t>S2</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lnSpc>
                          <a:spcPct val="115000"/>
                        </a:lnSpc>
                        <a:spcAft>
                          <a:spcPts val="0"/>
                        </a:spcAft>
                      </a:pPr>
                      <a:r>
                        <a:rPr lang="en-US" sz="1600">
                          <a:effectLst/>
                          <a:latin typeface="Tahoma"/>
                          <a:ea typeface="Calibri"/>
                          <a:cs typeface="B Nazanin"/>
                        </a:rPr>
                        <a:t>P1</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0">
                <a:tc>
                  <a:txBody>
                    <a:bodyPr/>
                    <a:lstStyle/>
                    <a:p>
                      <a:pPr algn="ctr">
                        <a:lnSpc>
                          <a:spcPct val="115000"/>
                        </a:lnSpc>
                        <a:spcAft>
                          <a:spcPts val="0"/>
                        </a:spcAft>
                      </a:pPr>
                      <a:r>
                        <a:rPr lang="en-US" sz="1600" dirty="0">
                          <a:effectLst/>
                          <a:latin typeface="Tahoma"/>
                          <a:ea typeface="Calibri"/>
                          <a:cs typeface="B Nazanin"/>
                        </a:rPr>
                        <a:t>S2</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lnSpc>
                          <a:spcPct val="115000"/>
                        </a:lnSpc>
                        <a:spcAft>
                          <a:spcPts val="0"/>
                        </a:spcAft>
                      </a:pPr>
                      <a:r>
                        <a:rPr lang="en-US" sz="1600" dirty="0">
                          <a:effectLst/>
                          <a:latin typeface="Tahoma"/>
                          <a:ea typeface="Calibri"/>
                          <a:cs typeface="B Nazanin"/>
                        </a:rPr>
                        <a:t>P2</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0">
                <a:tc>
                  <a:txBody>
                    <a:bodyPr/>
                    <a:lstStyle/>
                    <a:p>
                      <a:pPr algn="ctr">
                        <a:lnSpc>
                          <a:spcPct val="115000"/>
                        </a:lnSpc>
                        <a:spcAft>
                          <a:spcPts val="0"/>
                        </a:spcAft>
                      </a:pPr>
                      <a:r>
                        <a:rPr lang="en-US" sz="1600" dirty="0" smtClean="0">
                          <a:effectLst/>
                          <a:latin typeface="Tahoma"/>
                          <a:ea typeface="Calibri"/>
                          <a:cs typeface="B Nazanin"/>
                        </a:rPr>
                        <a:t>S3</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lnSpc>
                          <a:spcPct val="115000"/>
                        </a:lnSpc>
                        <a:spcAft>
                          <a:spcPts val="0"/>
                        </a:spcAft>
                      </a:pPr>
                      <a:r>
                        <a:rPr lang="en-US" sz="1600" dirty="0" smtClean="0">
                          <a:effectLst/>
                          <a:latin typeface="Tahoma"/>
                          <a:ea typeface="Calibri"/>
                          <a:cs typeface="B Nazanin"/>
                        </a:rPr>
                        <a:t>P2</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0">
                <a:tc>
                  <a:txBody>
                    <a:bodyPr/>
                    <a:lstStyle/>
                    <a:p>
                      <a:pPr algn="ctr">
                        <a:lnSpc>
                          <a:spcPct val="115000"/>
                        </a:lnSpc>
                        <a:spcAft>
                          <a:spcPts val="0"/>
                        </a:spcAft>
                      </a:pPr>
                      <a:r>
                        <a:rPr lang="en-US" sz="1600" smtClean="0">
                          <a:effectLst/>
                          <a:latin typeface="Tahoma"/>
                          <a:ea typeface="Calibri"/>
                          <a:cs typeface="B Nazanin"/>
                        </a:rPr>
                        <a:t>S4</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a:effectLst/>
                          <a:latin typeface="Tahoma"/>
                          <a:ea typeface="Calibri"/>
                          <a:cs typeface="B Nazanin"/>
                        </a:rPr>
                        <a:t>P2</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a:effectLst/>
                          <a:latin typeface="Tahoma"/>
                          <a:ea typeface="Calibri"/>
                          <a:cs typeface="B Nazanin"/>
                        </a:rPr>
                        <a:t>S4</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dirty="0">
                          <a:effectLst/>
                          <a:latin typeface="Tahoma"/>
                          <a:ea typeface="Calibri"/>
                          <a:cs typeface="B Nazanin"/>
                        </a:rPr>
                        <a:t>P4</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a:effectLst/>
                          <a:latin typeface="Tahoma"/>
                          <a:ea typeface="Calibri"/>
                          <a:cs typeface="B Nazanin"/>
                        </a:rPr>
                        <a:t>S4</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dirty="0" smtClean="0">
                          <a:effectLst/>
                          <a:latin typeface="Tahoma"/>
                          <a:ea typeface="Calibri"/>
                          <a:cs typeface="B Nazanin"/>
                        </a:rPr>
                        <a:t>P5</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bl>
          </a:graphicData>
        </a:graphic>
      </p:graphicFrame>
    </p:spTree>
    <p:extLst>
      <p:ext uri="{BB962C8B-B14F-4D97-AF65-F5344CB8AC3E}">
        <p14:creationId xmlns:p14="http://schemas.microsoft.com/office/powerpoint/2010/main" val="2689090081"/>
      </p:ext>
    </p:ext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457200"/>
            <a:ext cx="8610600" cy="2426732"/>
          </a:xfrm>
        </p:spPr>
        <p:txBody>
          <a:bodyPr/>
          <a:lstStyle/>
          <a:p>
            <a:r>
              <a:rPr lang="en-US" dirty="0" smtClean="0"/>
              <a:t>DEND</a:t>
            </a:r>
            <a:r>
              <a:rPr lang="fa-IR" dirty="0" smtClean="0"/>
              <a:t> </a:t>
            </a:r>
            <a:r>
              <a:rPr lang="fa-IR" dirty="0"/>
              <a:t>مقسوم، </a:t>
            </a:r>
            <a:r>
              <a:rPr lang="en-US" dirty="0"/>
              <a:t>MED</a:t>
            </a:r>
            <a:r>
              <a:rPr lang="fa-IR" dirty="0"/>
              <a:t> میانجی و </a:t>
            </a:r>
            <a:r>
              <a:rPr lang="en-US" dirty="0"/>
              <a:t>DOR</a:t>
            </a:r>
            <a:r>
              <a:rPr lang="fa-IR" dirty="0"/>
              <a:t> مقسوم علیه است. </a:t>
            </a:r>
          </a:p>
          <a:p>
            <a:pPr marL="0" indent="0">
              <a:buNone/>
            </a:pPr>
            <a:r>
              <a:rPr lang="fa-IR" b="1" dirty="0" smtClean="0">
                <a:solidFill>
                  <a:schemeClr val="accent1">
                    <a:lumMod val="75000"/>
                  </a:schemeClr>
                </a:solidFill>
              </a:rPr>
              <a:t>حالت سوم:</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66</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10715981"/>
              </p:ext>
            </p:extLst>
          </p:nvPr>
        </p:nvGraphicFramePr>
        <p:xfrm>
          <a:off x="762000" y="2660904"/>
          <a:ext cx="640080" cy="1682496"/>
        </p:xfrm>
        <a:graphic>
          <a:graphicData uri="http://schemas.openxmlformats.org/drawingml/2006/table">
            <a:tbl>
              <a:tblPr firstRow="1" firstCol="1" bandRow="1"/>
              <a:tblGrid>
                <a:gridCol w="640080"/>
              </a:tblGrid>
              <a:tr h="0">
                <a:tc>
                  <a:txBody>
                    <a:bodyPr/>
                    <a:lstStyle/>
                    <a:p>
                      <a:pPr algn="ctr">
                        <a:lnSpc>
                          <a:spcPct val="115000"/>
                        </a:lnSpc>
                        <a:spcAft>
                          <a:spcPts val="0"/>
                        </a:spcAft>
                      </a:pPr>
                      <a:r>
                        <a:rPr lang="en-US" sz="1600" dirty="0">
                          <a:effectLst/>
                          <a:latin typeface="Tahoma"/>
                          <a:ea typeface="Calibri"/>
                          <a:cs typeface="B Nazanin"/>
                        </a:rPr>
                        <a:t>S#</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0">
                <a:tc>
                  <a:txBody>
                    <a:bodyPr/>
                    <a:lstStyle/>
                    <a:p>
                      <a:pPr algn="ctr">
                        <a:lnSpc>
                          <a:spcPct val="115000"/>
                        </a:lnSpc>
                        <a:spcAft>
                          <a:spcPts val="0"/>
                        </a:spcAft>
                      </a:pPr>
                      <a:r>
                        <a:rPr lang="en-US" sz="1600">
                          <a:effectLst/>
                          <a:latin typeface="Tahoma"/>
                          <a:ea typeface="Calibri"/>
                          <a:cs typeface="B Nazanin"/>
                        </a:rPr>
                        <a:t>S1</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600">
                          <a:effectLst/>
                          <a:latin typeface="Tahoma"/>
                          <a:ea typeface="Calibri"/>
                          <a:cs typeface="B Nazanin"/>
                        </a:rPr>
                        <a:t>S2</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600">
                          <a:effectLst/>
                          <a:latin typeface="Tahoma"/>
                          <a:ea typeface="Calibri"/>
                          <a:cs typeface="B Nazanin"/>
                        </a:rPr>
                        <a:t>S3</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600">
                          <a:effectLst/>
                          <a:latin typeface="Tahoma"/>
                          <a:ea typeface="Calibri"/>
                          <a:cs typeface="B Nazanin"/>
                        </a:rPr>
                        <a:t>S4</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1600" dirty="0">
                          <a:effectLst/>
                          <a:latin typeface="Tahoma"/>
                          <a:ea typeface="Calibri"/>
                          <a:cs typeface="B Nazanin"/>
                        </a:rPr>
                        <a:t>S5</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Rectangle 6"/>
          <p:cNvSpPr/>
          <p:nvPr/>
        </p:nvSpPr>
        <p:spPr>
          <a:xfrm>
            <a:off x="2286000" y="1447800"/>
            <a:ext cx="697627" cy="369332"/>
          </a:xfrm>
          <a:prstGeom prst="rect">
            <a:avLst/>
          </a:prstGeom>
        </p:spPr>
        <p:txBody>
          <a:bodyPr wrap="none">
            <a:spAutoFit/>
          </a:bodyPr>
          <a:lstStyle/>
          <a:p>
            <a:r>
              <a:rPr lang="en-US" dirty="0"/>
              <a:t>MED</a:t>
            </a:r>
          </a:p>
        </p:txBody>
      </p:sp>
      <p:sp>
        <p:nvSpPr>
          <p:cNvPr id="8" name="Rectangle 7"/>
          <p:cNvSpPr/>
          <p:nvPr/>
        </p:nvSpPr>
        <p:spPr>
          <a:xfrm>
            <a:off x="685800" y="2244852"/>
            <a:ext cx="825867" cy="369332"/>
          </a:xfrm>
          <a:prstGeom prst="rect">
            <a:avLst/>
          </a:prstGeom>
        </p:spPr>
        <p:txBody>
          <a:bodyPr wrap="none">
            <a:spAutoFit/>
          </a:bodyPr>
          <a:lstStyle/>
          <a:p>
            <a:r>
              <a:rPr lang="en-US" dirty="0"/>
              <a:t>DEND</a:t>
            </a:r>
          </a:p>
        </p:txBody>
      </p:sp>
      <p:sp>
        <p:nvSpPr>
          <p:cNvPr id="11" name="Rectangle 10"/>
          <p:cNvSpPr/>
          <p:nvPr/>
        </p:nvSpPr>
        <p:spPr>
          <a:xfrm>
            <a:off x="3810000" y="2514600"/>
            <a:ext cx="671979" cy="369332"/>
          </a:xfrm>
          <a:prstGeom prst="rect">
            <a:avLst/>
          </a:prstGeom>
        </p:spPr>
        <p:txBody>
          <a:bodyPr wrap="none">
            <a:spAutoFit/>
          </a:bodyPr>
          <a:lstStyle/>
          <a:p>
            <a:r>
              <a:rPr lang="en-US" dirty="0"/>
              <a:t>DOR</a:t>
            </a:r>
          </a:p>
        </p:txBody>
      </p:sp>
      <p:graphicFrame>
        <p:nvGraphicFramePr>
          <p:cNvPr id="12" name="Table 11"/>
          <p:cNvGraphicFramePr>
            <a:graphicFrameLocks noGrp="1"/>
          </p:cNvGraphicFramePr>
          <p:nvPr>
            <p:extLst>
              <p:ext uri="{D42A27DB-BD31-4B8C-83A1-F6EECF244321}">
                <p14:modId xmlns:p14="http://schemas.microsoft.com/office/powerpoint/2010/main" val="814609597"/>
              </p:ext>
            </p:extLst>
          </p:nvPr>
        </p:nvGraphicFramePr>
        <p:xfrm>
          <a:off x="4572000" y="3962400"/>
          <a:ext cx="4389120" cy="280416"/>
        </p:xfrm>
        <a:graphic>
          <a:graphicData uri="http://schemas.openxmlformats.org/drawingml/2006/table">
            <a:tbl>
              <a:tblPr rtl="1" firstRow="1" firstCol="1" bandRow="1">
                <a:tableStyleId>{5C22544A-7EE6-4342-B048-85BDC9FD1C3A}</a:tableStyleId>
              </a:tblPr>
              <a:tblGrid>
                <a:gridCol w="4389120"/>
              </a:tblGrid>
              <a:tr h="0">
                <a:tc>
                  <a:txBody>
                    <a:bodyPr/>
                    <a:lstStyle/>
                    <a:p>
                      <a:pPr algn="ctr" rtl="0">
                        <a:lnSpc>
                          <a:spcPct val="115000"/>
                        </a:lnSpc>
                        <a:spcAft>
                          <a:spcPts val="0"/>
                        </a:spcAft>
                      </a:pPr>
                      <a:r>
                        <a:rPr lang="en-US" sz="1600" dirty="0">
                          <a:solidFill>
                            <a:schemeClr val="accent1">
                              <a:lumMod val="75000"/>
                            </a:schemeClr>
                          </a:solidFill>
                          <a:effectLst/>
                        </a:rPr>
                        <a:t>DEND   DIVIDEBY   DOR   PER   MED</a:t>
                      </a:r>
                      <a:endParaRPr lang="en-US" sz="1100" dirty="0">
                        <a:solidFill>
                          <a:schemeClr val="accent1">
                            <a:lumMod val="75000"/>
                          </a:schemeClr>
                        </a:solidFill>
                        <a:effectLst/>
                        <a:latin typeface="Calibri"/>
                        <a:ea typeface="Calibri"/>
                        <a:cs typeface="Arial"/>
                      </a:endParaRPr>
                    </a:p>
                  </a:txBody>
                  <a:tcPr marL="68580" marR="68580" marT="0" marB="0">
                    <a:noFill/>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2891051626"/>
              </p:ext>
            </p:extLst>
          </p:nvPr>
        </p:nvGraphicFramePr>
        <p:xfrm>
          <a:off x="5715000" y="4572000"/>
          <a:ext cx="548640" cy="560832"/>
        </p:xfrm>
        <a:graphic>
          <a:graphicData uri="http://schemas.openxmlformats.org/drawingml/2006/table">
            <a:tbl>
              <a:tblPr rtl="1" firstRow="1" firstCol="1" bandRow="1"/>
              <a:tblGrid>
                <a:gridCol w="548640"/>
              </a:tblGrid>
              <a:tr h="0">
                <a:tc>
                  <a:txBody>
                    <a:bodyPr/>
                    <a:lstStyle/>
                    <a:p>
                      <a:pPr algn="r" rtl="1">
                        <a:lnSpc>
                          <a:spcPct val="115000"/>
                        </a:lnSpc>
                        <a:spcAft>
                          <a:spcPts val="0"/>
                        </a:spcAft>
                      </a:pPr>
                      <a:r>
                        <a:rPr lang="en-US" sz="1600" dirty="0">
                          <a:effectLst/>
                          <a:latin typeface="Tahoma"/>
                          <a:ea typeface="Calibri"/>
                          <a:cs typeface="B Nazanin"/>
                        </a:rPr>
                        <a:t>S#</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r>
              <a:tr h="0">
                <a:tc>
                  <a:txBody>
                    <a:bodyPr/>
                    <a:lstStyle/>
                    <a:p>
                      <a:pPr algn="r" rtl="1">
                        <a:lnSpc>
                          <a:spcPct val="115000"/>
                        </a:lnSpc>
                        <a:spcAft>
                          <a:spcPts val="0"/>
                        </a:spcAft>
                      </a:pPr>
                      <a:r>
                        <a:rPr lang="en-US" sz="1600" dirty="0">
                          <a:effectLst/>
                          <a:latin typeface="Tahoma"/>
                          <a:ea typeface="Calibri"/>
                          <a:cs typeface="B Nazanin"/>
                        </a:rPr>
                        <a:t>S1</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3800049171"/>
              </p:ext>
            </p:extLst>
          </p:nvPr>
        </p:nvGraphicFramePr>
        <p:xfrm>
          <a:off x="3871669" y="3048000"/>
          <a:ext cx="548640" cy="1962912"/>
        </p:xfrm>
        <a:graphic>
          <a:graphicData uri="http://schemas.openxmlformats.org/drawingml/2006/table">
            <a:tbl>
              <a:tblPr firstRow="1" firstCol="1" bandRow="1"/>
              <a:tblGrid>
                <a:gridCol w="548640"/>
              </a:tblGrid>
              <a:tr h="0">
                <a:tc>
                  <a:txBody>
                    <a:bodyPr/>
                    <a:lstStyle/>
                    <a:p>
                      <a:pPr>
                        <a:lnSpc>
                          <a:spcPct val="115000"/>
                        </a:lnSpc>
                        <a:spcAft>
                          <a:spcPts val="0"/>
                        </a:spcAft>
                      </a:pPr>
                      <a:r>
                        <a:rPr lang="en-US" sz="1600" dirty="0">
                          <a:effectLst/>
                          <a:latin typeface="Tahoma"/>
                          <a:ea typeface="Calibri"/>
                          <a:cs typeface="B Nazanin"/>
                        </a:rPr>
                        <a:t>P#</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0">
                <a:tc>
                  <a:txBody>
                    <a:bodyPr/>
                    <a:lstStyle/>
                    <a:p>
                      <a:pPr>
                        <a:lnSpc>
                          <a:spcPct val="115000"/>
                        </a:lnSpc>
                        <a:spcAft>
                          <a:spcPts val="0"/>
                        </a:spcAft>
                      </a:pPr>
                      <a:r>
                        <a:rPr lang="en-US" sz="1600">
                          <a:effectLst/>
                          <a:latin typeface="Tahoma"/>
                          <a:ea typeface="Calibri"/>
                          <a:cs typeface="B Nazanin"/>
                        </a:rPr>
                        <a:t>P1</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US" sz="1600">
                          <a:effectLst/>
                          <a:latin typeface="Tahoma"/>
                          <a:ea typeface="Calibri"/>
                          <a:cs typeface="B Nazanin"/>
                        </a:rPr>
                        <a:t>P2</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US" sz="1600">
                          <a:effectLst/>
                          <a:latin typeface="Tahoma"/>
                          <a:ea typeface="Calibri"/>
                          <a:cs typeface="B Nazanin"/>
                        </a:rPr>
                        <a:t>P3</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US" sz="1600">
                          <a:effectLst/>
                          <a:latin typeface="Tahoma"/>
                          <a:ea typeface="Calibri"/>
                          <a:cs typeface="B Nazanin"/>
                        </a:rPr>
                        <a:t>P4</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US" sz="1600">
                          <a:effectLst/>
                          <a:latin typeface="Tahoma"/>
                          <a:ea typeface="Calibri"/>
                          <a:cs typeface="B Nazanin"/>
                        </a:rPr>
                        <a:t>P5</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US" sz="1600" dirty="0">
                          <a:effectLst/>
                          <a:latin typeface="Tahoma"/>
                          <a:ea typeface="Calibri"/>
                          <a:cs typeface="B Nazanin"/>
                        </a:rPr>
                        <a:t>P6</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Rectangle 8"/>
          <p:cNvSpPr/>
          <p:nvPr/>
        </p:nvSpPr>
        <p:spPr>
          <a:xfrm>
            <a:off x="3810000" y="6324600"/>
            <a:ext cx="3716082" cy="400110"/>
          </a:xfrm>
          <a:prstGeom prst="rect">
            <a:avLst/>
          </a:prstGeom>
        </p:spPr>
        <p:txBody>
          <a:bodyPr wrap="none">
            <a:spAutoFit/>
          </a:bodyPr>
          <a:lstStyle/>
          <a:p>
            <a:pPr rtl="1"/>
            <a:r>
              <a:rPr lang="fa-IR" sz="2000" dirty="0">
                <a:cs typeface="B Nazanin" pitchFamily="2" charset="-78"/>
              </a:rPr>
              <a:t> این مثال را با </a:t>
            </a:r>
            <a:r>
              <a:rPr lang="fa-IR" sz="2000" dirty="0" smtClean="0">
                <a:cs typeface="B Nazanin" pitchFamily="2" charset="-78"/>
              </a:rPr>
              <a:t>3 </a:t>
            </a:r>
            <a:r>
              <a:rPr lang="fa-IR" sz="2000" dirty="0">
                <a:cs typeface="B Nazanin" pitchFamily="2" charset="-78"/>
              </a:rPr>
              <a:t>مثال اول بحث مقایسه کنید.</a:t>
            </a:r>
            <a:endParaRPr lang="en-US" sz="2000" dirty="0">
              <a:cs typeface="B Nazanin" pitchFamily="2" charset="-78"/>
            </a:endParaRPr>
          </a:p>
        </p:txBody>
      </p:sp>
      <p:graphicFrame>
        <p:nvGraphicFramePr>
          <p:cNvPr id="14" name="Table 13"/>
          <p:cNvGraphicFramePr>
            <a:graphicFrameLocks noGrp="1"/>
          </p:cNvGraphicFramePr>
          <p:nvPr>
            <p:extLst>
              <p:ext uri="{D42A27DB-BD31-4B8C-83A1-F6EECF244321}">
                <p14:modId xmlns:p14="http://schemas.microsoft.com/office/powerpoint/2010/main" val="784559998"/>
              </p:ext>
            </p:extLst>
          </p:nvPr>
        </p:nvGraphicFramePr>
        <p:xfrm>
          <a:off x="1828800" y="1828800"/>
          <a:ext cx="1463040" cy="3645408"/>
        </p:xfrm>
        <a:graphic>
          <a:graphicData uri="http://schemas.openxmlformats.org/drawingml/2006/table">
            <a:tbl>
              <a:tblPr firstRow="1" firstCol="1" bandRow="1"/>
              <a:tblGrid>
                <a:gridCol w="731520"/>
                <a:gridCol w="731520"/>
              </a:tblGrid>
              <a:tr h="0">
                <a:tc>
                  <a:txBody>
                    <a:bodyPr/>
                    <a:lstStyle/>
                    <a:p>
                      <a:pPr algn="ctr">
                        <a:lnSpc>
                          <a:spcPct val="115000"/>
                        </a:lnSpc>
                        <a:spcAft>
                          <a:spcPts val="0"/>
                        </a:spcAft>
                      </a:pPr>
                      <a:r>
                        <a:rPr lang="en-US" sz="1600" dirty="0">
                          <a:effectLst/>
                          <a:latin typeface="Tahoma"/>
                          <a:ea typeface="Calibri"/>
                          <a:cs typeface="B Nazanin"/>
                        </a:rPr>
                        <a:t>S#</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15000"/>
                        </a:lnSpc>
                        <a:spcAft>
                          <a:spcPts val="0"/>
                        </a:spcAft>
                      </a:pPr>
                      <a:r>
                        <a:rPr lang="en-US" sz="1600" dirty="0">
                          <a:effectLst/>
                          <a:latin typeface="Tahoma"/>
                          <a:ea typeface="Calibri"/>
                          <a:cs typeface="B Nazanin"/>
                        </a:rPr>
                        <a:t>P#</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0">
                <a:tc>
                  <a:txBody>
                    <a:bodyPr/>
                    <a:lstStyle/>
                    <a:p>
                      <a:pPr algn="ctr">
                        <a:lnSpc>
                          <a:spcPct val="115000"/>
                        </a:lnSpc>
                        <a:spcAft>
                          <a:spcPts val="0"/>
                        </a:spcAft>
                      </a:pPr>
                      <a:r>
                        <a:rPr lang="en-US" sz="1600" dirty="0">
                          <a:effectLst/>
                          <a:latin typeface="Tahoma"/>
                          <a:ea typeface="Calibri"/>
                          <a:cs typeface="B Nazanin"/>
                        </a:rPr>
                        <a:t>S1</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a:effectLst/>
                          <a:latin typeface="Tahoma"/>
                          <a:ea typeface="Calibri"/>
                          <a:cs typeface="B Nazanin"/>
                        </a:rPr>
                        <a:t>P1</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dirty="0">
                          <a:effectLst/>
                          <a:latin typeface="Tahoma"/>
                          <a:ea typeface="Calibri"/>
                          <a:cs typeface="B Nazanin"/>
                        </a:rPr>
                        <a:t>S1</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a:effectLst/>
                          <a:latin typeface="Tahoma"/>
                          <a:ea typeface="Calibri"/>
                          <a:cs typeface="B Nazanin"/>
                        </a:rPr>
                        <a:t>P2</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dirty="0" smtClean="0">
                          <a:effectLst/>
                          <a:latin typeface="Tahoma"/>
                          <a:ea typeface="Calibri"/>
                          <a:cs typeface="B Nazanin"/>
                        </a:rPr>
                        <a:t>S1</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a:effectLst/>
                          <a:latin typeface="Tahoma"/>
                          <a:ea typeface="Calibri"/>
                          <a:cs typeface="B Nazanin"/>
                        </a:rPr>
                        <a:t>P3</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dirty="0">
                          <a:effectLst/>
                          <a:latin typeface="Tahoma"/>
                          <a:ea typeface="Calibri"/>
                          <a:cs typeface="B Nazanin"/>
                        </a:rPr>
                        <a:t>S1</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dirty="0">
                          <a:effectLst/>
                          <a:latin typeface="Tahoma"/>
                          <a:ea typeface="Calibri"/>
                          <a:cs typeface="B Nazanin"/>
                        </a:rPr>
                        <a:t>P4</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a:effectLst/>
                          <a:latin typeface="Tahoma"/>
                          <a:ea typeface="Calibri"/>
                          <a:cs typeface="B Nazanin"/>
                        </a:rPr>
                        <a:t>S1</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dirty="0">
                          <a:effectLst/>
                          <a:latin typeface="Tahoma"/>
                          <a:ea typeface="Calibri"/>
                          <a:cs typeface="B Nazanin"/>
                        </a:rPr>
                        <a:t>P5</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smtClean="0">
                          <a:effectLst/>
                          <a:latin typeface="Tahoma"/>
                          <a:ea typeface="Calibri"/>
                          <a:cs typeface="B Nazanin"/>
                        </a:rPr>
                        <a:t>S1</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dirty="0" smtClean="0">
                          <a:effectLst/>
                          <a:latin typeface="Tahoma"/>
                          <a:ea typeface="Calibri"/>
                          <a:cs typeface="B Nazanin"/>
                        </a:rPr>
                        <a:t>P6</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dirty="0">
                          <a:effectLst/>
                          <a:latin typeface="Tahoma"/>
                          <a:ea typeface="Calibri"/>
                          <a:cs typeface="B Nazanin"/>
                        </a:rPr>
                        <a:t>S2</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lnSpc>
                          <a:spcPct val="115000"/>
                        </a:lnSpc>
                        <a:spcAft>
                          <a:spcPts val="0"/>
                        </a:spcAft>
                      </a:pPr>
                      <a:r>
                        <a:rPr lang="en-US" sz="1600">
                          <a:effectLst/>
                          <a:latin typeface="Tahoma"/>
                          <a:ea typeface="Calibri"/>
                          <a:cs typeface="B Nazanin"/>
                        </a:rPr>
                        <a:t>P1</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0">
                <a:tc>
                  <a:txBody>
                    <a:bodyPr/>
                    <a:lstStyle/>
                    <a:p>
                      <a:pPr algn="ctr">
                        <a:lnSpc>
                          <a:spcPct val="115000"/>
                        </a:lnSpc>
                        <a:spcAft>
                          <a:spcPts val="0"/>
                        </a:spcAft>
                      </a:pPr>
                      <a:r>
                        <a:rPr lang="en-US" sz="1600" dirty="0">
                          <a:effectLst/>
                          <a:latin typeface="Tahoma"/>
                          <a:ea typeface="Calibri"/>
                          <a:cs typeface="B Nazanin"/>
                        </a:rPr>
                        <a:t>S2</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lnSpc>
                          <a:spcPct val="115000"/>
                        </a:lnSpc>
                        <a:spcAft>
                          <a:spcPts val="0"/>
                        </a:spcAft>
                      </a:pPr>
                      <a:r>
                        <a:rPr lang="en-US" sz="1600" dirty="0">
                          <a:effectLst/>
                          <a:latin typeface="Tahoma"/>
                          <a:ea typeface="Calibri"/>
                          <a:cs typeface="B Nazanin"/>
                        </a:rPr>
                        <a:t>P2</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0">
                <a:tc>
                  <a:txBody>
                    <a:bodyPr/>
                    <a:lstStyle/>
                    <a:p>
                      <a:pPr algn="ctr">
                        <a:lnSpc>
                          <a:spcPct val="115000"/>
                        </a:lnSpc>
                        <a:spcAft>
                          <a:spcPts val="0"/>
                        </a:spcAft>
                      </a:pPr>
                      <a:r>
                        <a:rPr lang="en-US" sz="1600" dirty="0" smtClean="0">
                          <a:effectLst/>
                          <a:latin typeface="Tahoma"/>
                          <a:ea typeface="Calibri"/>
                          <a:cs typeface="B Nazanin"/>
                        </a:rPr>
                        <a:t>S3</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lnSpc>
                          <a:spcPct val="115000"/>
                        </a:lnSpc>
                        <a:spcAft>
                          <a:spcPts val="0"/>
                        </a:spcAft>
                      </a:pPr>
                      <a:r>
                        <a:rPr lang="en-US" sz="1600" dirty="0" smtClean="0">
                          <a:effectLst/>
                          <a:latin typeface="Tahoma"/>
                          <a:ea typeface="Calibri"/>
                          <a:cs typeface="B Nazanin"/>
                        </a:rPr>
                        <a:t>P2</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0">
                <a:tc>
                  <a:txBody>
                    <a:bodyPr/>
                    <a:lstStyle/>
                    <a:p>
                      <a:pPr algn="ctr">
                        <a:lnSpc>
                          <a:spcPct val="115000"/>
                        </a:lnSpc>
                        <a:spcAft>
                          <a:spcPts val="0"/>
                        </a:spcAft>
                      </a:pPr>
                      <a:r>
                        <a:rPr lang="en-US" sz="1600" smtClean="0">
                          <a:effectLst/>
                          <a:latin typeface="Tahoma"/>
                          <a:ea typeface="Calibri"/>
                          <a:cs typeface="B Nazanin"/>
                        </a:rPr>
                        <a:t>S4</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a:effectLst/>
                          <a:latin typeface="Tahoma"/>
                          <a:ea typeface="Calibri"/>
                          <a:cs typeface="B Nazanin"/>
                        </a:rPr>
                        <a:t>P2</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a:effectLst/>
                          <a:latin typeface="Tahoma"/>
                          <a:ea typeface="Calibri"/>
                          <a:cs typeface="B Nazanin"/>
                        </a:rPr>
                        <a:t>S4</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dirty="0">
                          <a:effectLst/>
                          <a:latin typeface="Tahoma"/>
                          <a:ea typeface="Calibri"/>
                          <a:cs typeface="B Nazanin"/>
                        </a:rPr>
                        <a:t>P4</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r h="0">
                <a:tc>
                  <a:txBody>
                    <a:bodyPr/>
                    <a:lstStyle/>
                    <a:p>
                      <a:pPr algn="ctr">
                        <a:lnSpc>
                          <a:spcPct val="115000"/>
                        </a:lnSpc>
                        <a:spcAft>
                          <a:spcPts val="0"/>
                        </a:spcAft>
                      </a:pPr>
                      <a:r>
                        <a:rPr lang="en-US" sz="1600">
                          <a:effectLst/>
                          <a:latin typeface="Tahoma"/>
                          <a:ea typeface="Calibri"/>
                          <a:cs typeface="B Nazanin"/>
                        </a:rPr>
                        <a:t>S4</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ctr">
                        <a:lnSpc>
                          <a:spcPct val="115000"/>
                        </a:lnSpc>
                        <a:spcAft>
                          <a:spcPts val="0"/>
                        </a:spcAft>
                      </a:pPr>
                      <a:r>
                        <a:rPr lang="en-US" sz="1600" dirty="0" smtClean="0">
                          <a:effectLst/>
                          <a:latin typeface="Tahoma"/>
                          <a:ea typeface="Calibri"/>
                          <a:cs typeface="B Nazanin"/>
                        </a:rPr>
                        <a:t>P5</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r>
            </a:tbl>
          </a:graphicData>
        </a:graphic>
      </p:graphicFrame>
    </p:spTree>
    <p:extLst>
      <p:ext uri="{BB962C8B-B14F-4D97-AF65-F5344CB8AC3E}">
        <p14:creationId xmlns:p14="http://schemas.microsoft.com/office/powerpoint/2010/main" val="2239925580"/>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7312" y="457200"/>
            <a:ext cx="7543800" cy="685800"/>
          </a:xfrm>
        </p:spPr>
        <p:txBody>
          <a:bodyPr/>
          <a:lstStyle/>
          <a:p>
            <a:pPr lvl="0"/>
            <a:r>
              <a:rPr lang="fa-IR" b="0" dirty="0">
                <a:solidFill>
                  <a:schemeClr val="tx1"/>
                </a:solidFill>
                <a:latin typeface="Tahoma" pitchFamily="34" charset="0"/>
                <a:ea typeface="Calibri" pitchFamily="34" charset="0"/>
              </a:rPr>
              <a:t>چند مثال </a:t>
            </a:r>
            <a:r>
              <a:rPr lang="fa-IR" b="0" dirty="0" smtClean="0">
                <a:solidFill>
                  <a:schemeClr val="tx1"/>
                </a:solidFill>
                <a:latin typeface="Tahoma" pitchFamily="34" charset="0"/>
                <a:ea typeface="Calibri" pitchFamily="34" charset="0"/>
              </a:rPr>
              <a:t>پیچیده</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67</a:t>
            </a:fld>
            <a:endParaRPr lang="en-US"/>
          </a:p>
        </p:txBody>
      </p:sp>
      <p:sp>
        <p:nvSpPr>
          <p:cNvPr id="9" name="Content Placeholder 8"/>
          <p:cNvSpPr>
            <a:spLocks noGrp="1"/>
          </p:cNvSpPr>
          <p:nvPr>
            <p:ph idx="1"/>
          </p:nvPr>
        </p:nvSpPr>
        <p:spPr>
          <a:xfrm>
            <a:off x="2895600" y="1371599"/>
            <a:ext cx="5867400" cy="3810000"/>
          </a:xfrm>
        </p:spPr>
        <p:txBody>
          <a:bodyPr>
            <a:normAutofit fontScale="92500" lnSpcReduction="10000"/>
          </a:bodyPr>
          <a:lstStyle/>
          <a:p>
            <a:pPr marL="0" indent="0" algn="just">
              <a:buNone/>
            </a:pPr>
            <a:r>
              <a:rPr lang="fa-IR" b="1" u="sng" dirty="0">
                <a:latin typeface="Tahoma" pitchFamily="34" charset="0"/>
                <a:ea typeface="Calibri" pitchFamily="34" charset="0"/>
              </a:rPr>
              <a:t>مثال 29: </a:t>
            </a:r>
            <a:endParaRPr lang="fa-IR" b="1" u="sng" dirty="0" smtClean="0">
              <a:latin typeface="Tahoma" pitchFamily="34" charset="0"/>
              <a:ea typeface="Calibri" pitchFamily="34" charset="0"/>
            </a:endParaRPr>
          </a:p>
          <a:p>
            <a:pPr marL="320040" lvl="1" indent="0" algn="just">
              <a:buNone/>
            </a:pPr>
            <a:r>
              <a:rPr lang="fa-IR" b="1" dirty="0" smtClean="0">
                <a:solidFill>
                  <a:schemeClr val="accent1">
                    <a:lumMod val="75000"/>
                  </a:schemeClr>
                </a:solidFill>
                <a:latin typeface="Tahoma" pitchFamily="34" charset="0"/>
                <a:ea typeface="Calibri" pitchFamily="34" charset="0"/>
              </a:rPr>
              <a:t>اسامی </a:t>
            </a:r>
            <a:r>
              <a:rPr lang="fa-IR" b="1" dirty="0">
                <a:solidFill>
                  <a:schemeClr val="accent1">
                    <a:lumMod val="75000"/>
                  </a:schemeClr>
                </a:solidFill>
                <a:latin typeface="Tahoma" pitchFamily="34" charset="0"/>
                <a:ea typeface="Calibri" pitchFamily="34" charset="0"/>
              </a:rPr>
              <a:t>تهیه کنندگانی را بیابید که اقلاً یک قطعه قرمز رنگ تهیه می کنند.</a:t>
            </a:r>
            <a:endParaRPr lang="en-US" sz="850" b="1" dirty="0">
              <a:solidFill>
                <a:schemeClr val="accent1">
                  <a:lumMod val="75000"/>
                </a:schemeClr>
              </a:solidFill>
              <a:latin typeface="Arial" pitchFamily="34" charset="0"/>
              <a:cs typeface="Arial" pitchFamily="34" charset="0"/>
            </a:endParaRPr>
          </a:p>
          <a:p>
            <a:pPr lvl="0" algn="just"/>
            <a:endParaRPr lang="fa-IR" dirty="0" smtClean="0">
              <a:latin typeface="Tahoma" pitchFamily="34" charset="0"/>
            </a:endParaRPr>
          </a:p>
          <a:p>
            <a:pPr marL="0" lvl="0" indent="0" algn="just">
              <a:buNone/>
            </a:pPr>
            <a:r>
              <a:rPr lang="ar-SA" dirty="0" smtClean="0">
                <a:latin typeface="Tahoma" pitchFamily="34" charset="0"/>
              </a:rPr>
              <a:t>جواب </a:t>
            </a:r>
            <a:r>
              <a:rPr lang="ar-SA" dirty="0">
                <a:latin typeface="Tahoma" pitchFamily="34" charset="0"/>
              </a:rPr>
              <a:t>نهایی فن آوران و ایران قطعه می باشد</a:t>
            </a:r>
            <a:r>
              <a:rPr lang="ar-SA" dirty="0" smtClean="0">
                <a:latin typeface="Tahoma" pitchFamily="34" charset="0"/>
              </a:rPr>
              <a:t>.</a:t>
            </a:r>
            <a:endParaRPr lang="fa-IR" dirty="0" smtClean="0">
              <a:latin typeface="Tahoma" pitchFamily="34" charset="0"/>
            </a:endParaRPr>
          </a:p>
          <a:p>
            <a:pPr lvl="1" algn="just">
              <a:buFont typeface="Wingdings" pitchFamily="2" charset="2"/>
              <a:buChar char="ü"/>
            </a:pPr>
            <a:r>
              <a:rPr lang="ar-SA" dirty="0" smtClean="0">
                <a:latin typeface="Tahoma" pitchFamily="34" charset="0"/>
              </a:rPr>
              <a:t> </a:t>
            </a:r>
            <a:r>
              <a:rPr lang="ar-SA" dirty="0">
                <a:latin typeface="Tahoma" pitchFamily="34" charset="0"/>
              </a:rPr>
              <a:t>ابتدا باید در جدول</a:t>
            </a:r>
            <a:r>
              <a:rPr lang="en-US" dirty="0">
                <a:latin typeface="Tahoma" pitchFamily="34" charset="0"/>
              </a:rPr>
              <a:t> </a:t>
            </a:r>
            <a:r>
              <a:rPr lang="en-US" dirty="0">
                <a:latin typeface="Tahoma" pitchFamily="34" charset="0"/>
                <a:cs typeface="Tahoma" pitchFamily="34" charset="0"/>
              </a:rPr>
              <a:t>P</a:t>
            </a:r>
            <a:r>
              <a:rPr lang="en-US" dirty="0">
                <a:latin typeface="Tahoma" pitchFamily="34" charset="0"/>
              </a:rPr>
              <a:t> </a:t>
            </a:r>
            <a:r>
              <a:rPr lang="ar-SA" dirty="0">
                <a:latin typeface="Tahoma" pitchFamily="34" charset="0"/>
              </a:rPr>
              <a:t>ببینیم قطعات قرمز رنگ کدامند که جواب</a:t>
            </a:r>
            <a:r>
              <a:rPr lang="en-US" dirty="0">
                <a:latin typeface="Tahoma" pitchFamily="34" charset="0"/>
              </a:rPr>
              <a:t> </a:t>
            </a:r>
            <a:r>
              <a:rPr lang="en-US" dirty="0">
                <a:latin typeface="Tahoma" pitchFamily="34" charset="0"/>
                <a:cs typeface="Tahoma" pitchFamily="34" charset="0"/>
              </a:rPr>
              <a:t>P1</a:t>
            </a:r>
            <a:r>
              <a:rPr lang="en-US" dirty="0">
                <a:latin typeface="Tahoma" pitchFamily="34" charset="0"/>
              </a:rPr>
              <a:t> </a:t>
            </a:r>
            <a:r>
              <a:rPr lang="ar-SA" dirty="0">
                <a:latin typeface="Tahoma" pitchFamily="34" charset="0"/>
              </a:rPr>
              <a:t>و</a:t>
            </a:r>
            <a:r>
              <a:rPr lang="en-US" dirty="0">
                <a:latin typeface="Tahoma" pitchFamily="34" charset="0"/>
              </a:rPr>
              <a:t> </a:t>
            </a:r>
            <a:r>
              <a:rPr lang="en-US" dirty="0">
                <a:latin typeface="Tahoma" pitchFamily="34" charset="0"/>
                <a:cs typeface="Tahoma" pitchFamily="34" charset="0"/>
              </a:rPr>
              <a:t>P4</a:t>
            </a:r>
            <a:r>
              <a:rPr lang="en-US" dirty="0">
                <a:latin typeface="Tahoma" pitchFamily="34" charset="0"/>
              </a:rPr>
              <a:t> </a:t>
            </a:r>
            <a:r>
              <a:rPr lang="ar-SA" dirty="0">
                <a:latin typeface="Tahoma" pitchFamily="34" charset="0"/>
              </a:rPr>
              <a:t>می شود. </a:t>
            </a:r>
            <a:endParaRPr lang="fa-IR" dirty="0" smtClean="0">
              <a:latin typeface="Tahoma" pitchFamily="34" charset="0"/>
            </a:endParaRPr>
          </a:p>
          <a:p>
            <a:pPr lvl="1" algn="just">
              <a:buFont typeface="Wingdings" pitchFamily="2" charset="2"/>
              <a:buChar char="ü"/>
            </a:pPr>
            <a:r>
              <a:rPr lang="ar-SA" dirty="0" smtClean="0">
                <a:latin typeface="Tahoma" pitchFamily="34" charset="0"/>
              </a:rPr>
              <a:t>سپس</a:t>
            </a:r>
            <a:r>
              <a:rPr lang="fa-IR" dirty="0" smtClean="0">
                <a:latin typeface="Tahoma" pitchFamily="34" charset="0"/>
              </a:rPr>
              <a:t> </a:t>
            </a:r>
            <a:r>
              <a:rPr lang="ar-SA" dirty="0" smtClean="0">
                <a:latin typeface="Tahoma" pitchFamily="34" charset="0"/>
              </a:rPr>
              <a:t>باید </a:t>
            </a:r>
            <a:r>
              <a:rPr lang="ar-SA" dirty="0">
                <a:latin typeface="Tahoma" pitchFamily="34" charset="0"/>
              </a:rPr>
              <a:t>به سراغ جدول</a:t>
            </a:r>
            <a:r>
              <a:rPr lang="en-US" dirty="0">
                <a:latin typeface="Tahoma" pitchFamily="34" charset="0"/>
              </a:rPr>
              <a:t> </a:t>
            </a:r>
            <a:r>
              <a:rPr lang="en-US" dirty="0">
                <a:latin typeface="Tahoma" pitchFamily="34" charset="0"/>
                <a:cs typeface="Tahoma" pitchFamily="34" charset="0"/>
              </a:rPr>
              <a:t>SP</a:t>
            </a:r>
            <a:r>
              <a:rPr lang="en-US" dirty="0">
                <a:latin typeface="Tahoma" pitchFamily="34" charset="0"/>
              </a:rPr>
              <a:t> </a:t>
            </a:r>
            <a:r>
              <a:rPr lang="ar-SA" dirty="0">
                <a:latin typeface="Tahoma" pitchFamily="34" charset="0"/>
              </a:rPr>
              <a:t>برویم و ببینیم قطعات</a:t>
            </a:r>
            <a:r>
              <a:rPr lang="en-US" dirty="0">
                <a:latin typeface="Tahoma" pitchFamily="34" charset="0"/>
              </a:rPr>
              <a:t> </a:t>
            </a:r>
            <a:r>
              <a:rPr lang="en-US" dirty="0">
                <a:latin typeface="Tahoma" pitchFamily="34" charset="0"/>
                <a:cs typeface="Tahoma" pitchFamily="34" charset="0"/>
              </a:rPr>
              <a:t>P1</a:t>
            </a:r>
            <a:r>
              <a:rPr lang="en-US" dirty="0">
                <a:latin typeface="Tahoma" pitchFamily="34" charset="0"/>
              </a:rPr>
              <a:t> </a:t>
            </a:r>
            <a:r>
              <a:rPr lang="ar-SA" dirty="0">
                <a:latin typeface="Tahoma" pitchFamily="34" charset="0"/>
              </a:rPr>
              <a:t>و</a:t>
            </a:r>
            <a:r>
              <a:rPr lang="en-US" dirty="0">
                <a:latin typeface="Tahoma" pitchFamily="34" charset="0"/>
              </a:rPr>
              <a:t> </a:t>
            </a:r>
            <a:r>
              <a:rPr lang="en-US" dirty="0">
                <a:latin typeface="Tahoma" pitchFamily="34" charset="0"/>
                <a:cs typeface="Tahoma" pitchFamily="34" charset="0"/>
              </a:rPr>
              <a:t>P4</a:t>
            </a:r>
            <a:r>
              <a:rPr lang="en-US" dirty="0">
                <a:latin typeface="Tahoma" pitchFamily="34" charset="0"/>
              </a:rPr>
              <a:t> </a:t>
            </a:r>
            <a:r>
              <a:rPr lang="ar-SA" dirty="0">
                <a:latin typeface="Tahoma" pitchFamily="34" charset="0"/>
              </a:rPr>
              <a:t>را چه </a:t>
            </a:r>
            <a:r>
              <a:rPr lang="ar-SA" dirty="0" smtClean="0">
                <a:latin typeface="Tahoma" pitchFamily="34" charset="0"/>
              </a:rPr>
              <a:t>شرکت</a:t>
            </a:r>
            <a:r>
              <a:rPr lang="fa-IR" dirty="0" smtClean="0">
                <a:latin typeface="Tahoma" pitchFamily="34" charset="0"/>
              </a:rPr>
              <a:t> </a:t>
            </a:r>
            <a:r>
              <a:rPr lang="ar-SA" dirty="0" smtClean="0">
                <a:latin typeface="Tahoma" pitchFamily="34" charset="0"/>
              </a:rPr>
              <a:t>هایی </a:t>
            </a:r>
            <a:r>
              <a:rPr lang="ar-SA" dirty="0">
                <a:latin typeface="Tahoma" pitchFamily="34" charset="0"/>
              </a:rPr>
              <a:t>تهیه کرده اند که جواب</a:t>
            </a:r>
            <a:r>
              <a:rPr lang="en-US" dirty="0">
                <a:latin typeface="Tahoma" pitchFamily="34" charset="0"/>
              </a:rPr>
              <a:t> </a:t>
            </a:r>
            <a:r>
              <a:rPr lang="en-US" dirty="0">
                <a:latin typeface="Tahoma" pitchFamily="34" charset="0"/>
                <a:cs typeface="Tahoma" pitchFamily="34" charset="0"/>
              </a:rPr>
              <a:t>S1</a:t>
            </a:r>
            <a:r>
              <a:rPr lang="en-US" dirty="0">
                <a:latin typeface="Tahoma" pitchFamily="34" charset="0"/>
              </a:rPr>
              <a:t> </a:t>
            </a:r>
            <a:r>
              <a:rPr lang="ar-SA" dirty="0">
                <a:latin typeface="Tahoma" pitchFamily="34" charset="0"/>
              </a:rPr>
              <a:t>و</a:t>
            </a:r>
            <a:r>
              <a:rPr lang="en-US" dirty="0">
                <a:latin typeface="Tahoma" pitchFamily="34" charset="0"/>
              </a:rPr>
              <a:t> </a:t>
            </a:r>
            <a:r>
              <a:rPr lang="en-US" dirty="0">
                <a:latin typeface="Tahoma" pitchFamily="34" charset="0"/>
                <a:cs typeface="Tahoma" pitchFamily="34" charset="0"/>
              </a:rPr>
              <a:t>S2</a:t>
            </a:r>
            <a:r>
              <a:rPr lang="en-US" dirty="0">
                <a:latin typeface="Tahoma" pitchFamily="34" charset="0"/>
              </a:rPr>
              <a:t> </a:t>
            </a:r>
            <a:r>
              <a:rPr lang="ar-SA" dirty="0">
                <a:latin typeface="Tahoma" pitchFamily="34" charset="0"/>
              </a:rPr>
              <a:t>می شود. </a:t>
            </a:r>
            <a:endParaRPr lang="fa-IR" dirty="0" smtClean="0">
              <a:latin typeface="Tahoma" pitchFamily="34" charset="0"/>
            </a:endParaRPr>
          </a:p>
          <a:p>
            <a:pPr lvl="1" algn="just">
              <a:buFont typeface="Wingdings" pitchFamily="2" charset="2"/>
              <a:buChar char="ü"/>
            </a:pPr>
            <a:r>
              <a:rPr lang="ar-SA" dirty="0" smtClean="0">
                <a:latin typeface="Tahoma" pitchFamily="34" charset="0"/>
              </a:rPr>
              <a:t>در </a:t>
            </a:r>
            <a:r>
              <a:rPr lang="ar-SA" dirty="0">
                <a:latin typeface="Tahoma" pitchFamily="34" charset="0"/>
              </a:rPr>
              <a:t>آخر باید به سراغ جدول</a:t>
            </a:r>
            <a:r>
              <a:rPr lang="en-US" dirty="0">
                <a:latin typeface="Tahoma" pitchFamily="34" charset="0"/>
              </a:rPr>
              <a:t> </a:t>
            </a:r>
            <a:r>
              <a:rPr lang="en-US" dirty="0">
                <a:latin typeface="Tahoma" pitchFamily="34" charset="0"/>
                <a:cs typeface="Tahoma" pitchFamily="34" charset="0"/>
              </a:rPr>
              <a:t>S</a:t>
            </a:r>
            <a:r>
              <a:rPr lang="en-US" dirty="0">
                <a:latin typeface="Tahoma" pitchFamily="34" charset="0"/>
              </a:rPr>
              <a:t> </a:t>
            </a:r>
            <a:r>
              <a:rPr lang="ar-SA" dirty="0">
                <a:latin typeface="Tahoma" pitchFamily="34" charset="0"/>
              </a:rPr>
              <a:t>برویم و ببینیم نام</a:t>
            </a:r>
            <a:r>
              <a:rPr lang="en-US" dirty="0">
                <a:latin typeface="Tahoma" pitchFamily="34" charset="0"/>
              </a:rPr>
              <a:t> </a:t>
            </a:r>
            <a:r>
              <a:rPr lang="en-US" dirty="0">
                <a:latin typeface="Tahoma" pitchFamily="34" charset="0"/>
                <a:cs typeface="Tahoma" pitchFamily="34" charset="0"/>
              </a:rPr>
              <a:t>S1</a:t>
            </a:r>
            <a:r>
              <a:rPr lang="en-US" dirty="0">
                <a:latin typeface="Tahoma" pitchFamily="34" charset="0"/>
              </a:rPr>
              <a:t> </a:t>
            </a:r>
            <a:r>
              <a:rPr lang="ar-SA" dirty="0">
                <a:latin typeface="Tahoma" pitchFamily="34" charset="0"/>
              </a:rPr>
              <a:t>و</a:t>
            </a:r>
            <a:r>
              <a:rPr lang="en-US" dirty="0">
                <a:latin typeface="Tahoma" pitchFamily="34" charset="0"/>
              </a:rPr>
              <a:t> </a:t>
            </a:r>
            <a:r>
              <a:rPr lang="en-US" dirty="0">
                <a:latin typeface="Tahoma" pitchFamily="34" charset="0"/>
                <a:cs typeface="Tahoma" pitchFamily="34" charset="0"/>
              </a:rPr>
              <a:t>S2</a:t>
            </a:r>
            <a:r>
              <a:rPr lang="en-US" dirty="0">
                <a:latin typeface="Tahoma" pitchFamily="34" charset="0"/>
              </a:rPr>
              <a:t> </a:t>
            </a:r>
            <a:r>
              <a:rPr lang="ar-SA" dirty="0">
                <a:latin typeface="Tahoma" pitchFamily="34" charset="0"/>
              </a:rPr>
              <a:t>چیست، که جواب فن آوران و ایران قطعه می شود</a:t>
            </a:r>
            <a:r>
              <a:rPr lang="en-US" dirty="0" smtClean="0">
                <a:latin typeface="Tahoma" pitchFamily="34" charset="0"/>
              </a:rPr>
              <a:t>.</a:t>
            </a:r>
            <a:endParaRPr lang="en-US" sz="2600" dirty="0">
              <a:latin typeface="Arial" pitchFamily="34" charset="0"/>
              <a:cs typeface="Arial" pitchFamily="34" charset="0"/>
            </a:endParaRPr>
          </a:p>
        </p:txBody>
      </p:sp>
      <p:pic>
        <p:nvPicPr>
          <p:cNvPr id="81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300" y="1676400"/>
            <a:ext cx="2486025" cy="1885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814762"/>
            <a:ext cx="1828800" cy="273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5027612"/>
            <a:ext cx="2152650" cy="1495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3099479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animEffect transition="in" filter="randombar(horizontal)">
                                      <p:cBhvr>
                                        <p:cTn id="7" dur="500"/>
                                        <p:tgtEl>
                                          <p:spTgt spid="9">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xEl>
                                              <p:pRg st="4" end="4"/>
                                            </p:txEl>
                                          </p:spTgt>
                                        </p:tgtEl>
                                        <p:attrNameLst>
                                          <p:attrName>style.visibility</p:attrName>
                                        </p:attrNameLst>
                                      </p:cBhvr>
                                      <p:to>
                                        <p:strVal val="visible"/>
                                      </p:to>
                                    </p:set>
                                    <p:animEffect transition="in" filter="randombar(horizontal)">
                                      <p:cBhvr>
                                        <p:cTn id="12" dur="500"/>
                                        <p:tgtEl>
                                          <p:spTgt spid="9">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9">
                                            <p:txEl>
                                              <p:pRg st="5" end="5"/>
                                            </p:txEl>
                                          </p:spTgt>
                                        </p:tgtEl>
                                        <p:attrNameLst>
                                          <p:attrName>style.visibility</p:attrName>
                                        </p:attrNameLst>
                                      </p:cBhvr>
                                      <p:to>
                                        <p:strVal val="visible"/>
                                      </p:to>
                                    </p:set>
                                    <p:animEffect transition="in" filter="randombar(horizontal)">
                                      <p:cBhvr>
                                        <p:cTn id="17" dur="500"/>
                                        <p:tgtEl>
                                          <p:spTgt spid="9">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9">
                                            <p:txEl>
                                              <p:pRg st="6" end="6"/>
                                            </p:txEl>
                                          </p:spTgt>
                                        </p:tgtEl>
                                        <p:attrNameLst>
                                          <p:attrName>style.visibility</p:attrName>
                                        </p:attrNameLst>
                                      </p:cBhvr>
                                      <p:to>
                                        <p:strVal val="visible"/>
                                      </p:to>
                                    </p:set>
                                    <p:animEffect transition="in" filter="randombar(horizontal)">
                                      <p:cBhvr>
                                        <p:cTn id="22"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610600" cy="762000"/>
          </a:xfrm>
        </p:spPr>
        <p:txBody>
          <a:bodyPr/>
          <a:lstStyle/>
          <a:p>
            <a:pPr marL="0" indent="0"/>
            <a:r>
              <a:rPr lang="fa-IR" sz="2400" u="sng" dirty="0">
                <a:latin typeface="Tahoma" pitchFamily="34" charset="0"/>
                <a:ea typeface="Calibri" pitchFamily="34" charset="0"/>
              </a:rPr>
              <a:t>مثال 29: </a:t>
            </a:r>
            <a:br>
              <a:rPr lang="fa-IR" sz="2400" u="sng" dirty="0">
                <a:latin typeface="Tahoma" pitchFamily="34" charset="0"/>
                <a:ea typeface="Calibri" pitchFamily="34" charset="0"/>
              </a:rPr>
            </a:br>
            <a:r>
              <a:rPr lang="fa-IR" sz="2400" dirty="0">
                <a:solidFill>
                  <a:schemeClr val="accent1">
                    <a:lumMod val="75000"/>
                  </a:schemeClr>
                </a:solidFill>
                <a:latin typeface="Tahoma" pitchFamily="34" charset="0"/>
                <a:ea typeface="Calibri" pitchFamily="34" charset="0"/>
              </a:rPr>
              <a:t>اسامی تهیه کنندگانی را بیابید که اقلاً یک قطعه قرمز رنگ تهیه می کنند</a:t>
            </a:r>
            <a:r>
              <a:rPr lang="fa-IR" sz="2400" dirty="0" smtClean="0">
                <a:solidFill>
                  <a:schemeClr val="accent1">
                    <a:lumMod val="75000"/>
                  </a:schemeClr>
                </a:solidFill>
                <a:latin typeface="Tahoma" pitchFamily="34" charset="0"/>
                <a:ea typeface="Calibri" pitchFamily="34" charset="0"/>
              </a:rPr>
              <a:t>.</a:t>
            </a:r>
            <a:endParaRPr lang="en-US" sz="2400" dirty="0"/>
          </a:p>
        </p:txBody>
      </p:sp>
      <p:sp>
        <p:nvSpPr>
          <p:cNvPr id="3" name="Content Placeholder 2"/>
          <p:cNvSpPr>
            <a:spLocks noGrp="1"/>
          </p:cNvSpPr>
          <p:nvPr>
            <p:ph idx="1"/>
          </p:nvPr>
        </p:nvSpPr>
        <p:spPr>
          <a:xfrm>
            <a:off x="381000" y="1676400"/>
            <a:ext cx="7924800" cy="4419600"/>
          </a:xfrm>
        </p:spPr>
        <p:txBody>
          <a:bodyPr>
            <a:noAutofit/>
          </a:bodyPr>
          <a:lstStyle/>
          <a:p>
            <a:pPr marL="0" indent="0" algn="l" rtl="0">
              <a:buNone/>
            </a:pPr>
            <a:r>
              <a:rPr lang="en-US" sz="1800" dirty="0"/>
              <a:t>Select   P   where  color = ‘Red’  Giving  Temp1</a:t>
            </a:r>
          </a:p>
          <a:p>
            <a:pPr marL="0" indent="0" algn="l" rtl="0">
              <a:buNone/>
            </a:pPr>
            <a:r>
              <a:rPr lang="en-US" sz="1800" dirty="0"/>
              <a:t>Project   Temp1  [P#]  Giving   Temp2</a:t>
            </a:r>
          </a:p>
          <a:p>
            <a:pPr marL="0" indent="0" algn="l" rtl="0">
              <a:buNone/>
            </a:pPr>
            <a:r>
              <a:rPr lang="en-US" sz="1800" dirty="0"/>
              <a:t>Temp2   Join  SP   Giving   Temp3</a:t>
            </a:r>
          </a:p>
          <a:p>
            <a:pPr marL="0" indent="0" algn="l" rtl="0">
              <a:buNone/>
            </a:pPr>
            <a:r>
              <a:rPr lang="en-US" sz="1800" dirty="0"/>
              <a:t>Project   Temp3  [S#]  Giving   Temp4</a:t>
            </a:r>
          </a:p>
          <a:p>
            <a:pPr marL="0" indent="0" algn="l" rtl="0">
              <a:buNone/>
            </a:pPr>
            <a:r>
              <a:rPr lang="en-US" sz="1800" dirty="0"/>
              <a:t>Temp4   Join  S   Giving   Temp5</a:t>
            </a:r>
          </a:p>
          <a:p>
            <a:pPr marL="0" indent="0" algn="l" rtl="0">
              <a:buNone/>
            </a:pPr>
            <a:r>
              <a:rPr lang="en-US" sz="1800" dirty="0"/>
              <a:t>Project   Temp5  [</a:t>
            </a:r>
            <a:r>
              <a:rPr lang="en-US" sz="1800" dirty="0" err="1"/>
              <a:t>Sname</a:t>
            </a:r>
            <a:r>
              <a:rPr lang="en-US" sz="1800" dirty="0"/>
              <a:t>]  Giving   </a:t>
            </a:r>
            <a:r>
              <a:rPr lang="en-US" sz="1800" dirty="0" smtClean="0"/>
              <a:t>Temp6</a:t>
            </a:r>
            <a:endParaRPr lang="fa-IR" sz="1800" dirty="0" smtClean="0"/>
          </a:p>
          <a:p>
            <a:pPr marL="0" indent="0" algn="ctr">
              <a:buNone/>
            </a:pPr>
            <a:r>
              <a:rPr lang="fa-IR" sz="1800" dirty="0"/>
              <a:t>نماد دیگر:</a:t>
            </a:r>
            <a:endParaRPr lang="en-US" sz="1800" dirty="0"/>
          </a:p>
          <a:p>
            <a:pPr marL="0" indent="0" algn="l" rtl="0">
              <a:buNone/>
            </a:pPr>
            <a:r>
              <a:rPr lang="en-US" sz="1800" dirty="0"/>
              <a:t>Temp1</a:t>
            </a:r>
            <a:r>
              <a:rPr lang="en-US" sz="1800" dirty="0">
                <a:sym typeface="Symbol"/>
              </a:rPr>
              <a:t></a:t>
            </a:r>
            <a:r>
              <a:rPr lang="en-US" sz="1800" dirty="0"/>
              <a:t> </a:t>
            </a:r>
            <a:r>
              <a:rPr lang="en-US" sz="1800" dirty="0">
                <a:sym typeface="Symbol"/>
              </a:rPr>
              <a:t></a:t>
            </a:r>
            <a:r>
              <a:rPr lang="en-US" sz="1800" baseline="-25000" dirty="0"/>
              <a:t>color=’Red’</a:t>
            </a:r>
            <a:r>
              <a:rPr lang="en-US" sz="1800" dirty="0"/>
              <a:t> (P)</a:t>
            </a:r>
          </a:p>
          <a:p>
            <a:pPr marL="0" indent="0" algn="l" rtl="0">
              <a:buNone/>
            </a:pPr>
            <a:r>
              <a:rPr lang="en-US" sz="1800" dirty="0"/>
              <a:t>Temp2</a:t>
            </a:r>
            <a:r>
              <a:rPr lang="en-US" sz="1800" dirty="0">
                <a:sym typeface="Symbol"/>
              </a:rPr>
              <a:t></a:t>
            </a:r>
            <a:r>
              <a:rPr lang="en-US" sz="1800" dirty="0"/>
              <a:t> ∏</a:t>
            </a:r>
            <a:r>
              <a:rPr lang="en-US" sz="1800" baseline="-25000" dirty="0"/>
              <a:t>P#</a:t>
            </a:r>
            <a:r>
              <a:rPr lang="en-US" sz="1800" dirty="0"/>
              <a:t> (Temp1)</a:t>
            </a:r>
          </a:p>
          <a:p>
            <a:pPr marL="0" indent="0" algn="l" rtl="0">
              <a:buNone/>
            </a:pPr>
            <a:r>
              <a:rPr lang="en-US" sz="1800" dirty="0"/>
              <a:t>Temp3</a:t>
            </a:r>
            <a:r>
              <a:rPr lang="en-US" sz="1800" dirty="0">
                <a:sym typeface="Symbol"/>
              </a:rPr>
              <a:t></a:t>
            </a:r>
            <a:r>
              <a:rPr lang="en-US" sz="1800" dirty="0"/>
              <a:t> (Temp2 ∞</a:t>
            </a:r>
            <a:r>
              <a:rPr lang="en-US" sz="1800" dirty="0" smtClean="0"/>
              <a:t> </a:t>
            </a:r>
            <a:r>
              <a:rPr lang="en-US" sz="1800" dirty="0"/>
              <a:t>SP)</a:t>
            </a:r>
          </a:p>
          <a:p>
            <a:pPr marL="0" indent="0" algn="l" rtl="0">
              <a:buNone/>
            </a:pPr>
            <a:r>
              <a:rPr lang="en-US" sz="1800" dirty="0"/>
              <a:t>Temp4</a:t>
            </a:r>
            <a:r>
              <a:rPr lang="en-US" sz="1800" dirty="0">
                <a:sym typeface="Symbol"/>
              </a:rPr>
              <a:t></a:t>
            </a:r>
            <a:r>
              <a:rPr lang="en-US" sz="1800" dirty="0"/>
              <a:t>∏</a:t>
            </a:r>
            <a:r>
              <a:rPr lang="en-US" sz="1800" baseline="-25000" dirty="0"/>
              <a:t>S#</a:t>
            </a:r>
            <a:r>
              <a:rPr lang="en-US" sz="1800" dirty="0"/>
              <a:t> (Temp3)</a:t>
            </a:r>
          </a:p>
          <a:p>
            <a:pPr marL="0" indent="0" algn="l" rtl="0">
              <a:buNone/>
            </a:pPr>
            <a:r>
              <a:rPr lang="en-US" sz="1800" dirty="0"/>
              <a:t>Temp5</a:t>
            </a:r>
            <a:r>
              <a:rPr lang="en-US" sz="1800" dirty="0">
                <a:sym typeface="Symbol"/>
              </a:rPr>
              <a:t></a:t>
            </a:r>
            <a:r>
              <a:rPr lang="en-US" sz="1800" dirty="0"/>
              <a:t> (Temp4 ∞</a:t>
            </a:r>
            <a:r>
              <a:rPr lang="en-US" sz="1800" dirty="0" smtClean="0"/>
              <a:t> </a:t>
            </a:r>
            <a:r>
              <a:rPr lang="en-US" sz="1800" dirty="0"/>
              <a:t>S)</a:t>
            </a:r>
          </a:p>
          <a:p>
            <a:pPr marL="0" indent="0" algn="l" rtl="0">
              <a:buNone/>
            </a:pPr>
            <a:r>
              <a:rPr lang="en-US" sz="1800" dirty="0"/>
              <a:t>Temp6</a:t>
            </a:r>
            <a:r>
              <a:rPr lang="en-US" sz="1800" dirty="0">
                <a:sym typeface="Symbol"/>
              </a:rPr>
              <a:t></a:t>
            </a:r>
            <a:r>
              <a:rPr lang="en-US" sz="1800" dirty="0"/>
              <a:t>∏</a:t>
            </a:r>
            <a:r>
              <a:rPr lang="en-US" sz="1800" baseline="-25000" dirty="0" err="1"/>
              <a:t>Sname</a:t>
            </a:r>
            <a:r>
              <a:rPr lang="en-US" sz="1800" dirty="0"/>
              <a:t> (Temp5</a:t>
            </a:r>
            <a:r>
              <a:rPr lang="en-US" sz="1800" dirty="0" smtClean="0"/>
              <a:t>)</a:t>
            </a:r>
            <a:endParaRPr lang="en-US" sz="18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68</a:t>
            </a:fld>
            <a:endParaRPr lang="en-US" dirty="0"/>
          </a:p>
        </p:txBody>
      </p:sp>
      <p:sp>
        <p:nvSpPr>
          <p:cNvPr id="5" name="Rectangle 4"/>
          <p:cNvSpPr/>
          <p:nvPr/>
        </p:nvSpPr>
        <p:spPr>
          <a:xfrm>
            <a:off x="5867400" y="5715000"/>
            <a:ext cx="2478564" cy="369332"/>
          </a:xfrm>
          <a:prstGeom prst="rect">
            <a:avLst/>
          </a:prstGeom>
        </p:spPr>
        <p:txBody>
          <a:bodyPr wrap="none">
            <a:spAutoFit/>
          </a:bodyPr>
          <a:lstStyle/>
          <a:p>
            <a:pPr rtl="1"/>
            <a:r>
              <a:rPr lang="fa-IR" b="1" dirty="0">
                <a:cs typeface="B Nazanin" pitchFamily="2" charset="-78"/>
              </a:rPr>
              <a:t>دستورات فوق معادل است با :</a:t>
            </a:r>
            <a:endParaRPr lang="en-US" b="1" dirty="0">
              <a:cs typeface="B Nazanin" pitchFamily="2" charset="-78"/>
            </a:endParaRPr>
          </a:p>
        </p:txBody>
      </p:sp>
      <p:sp>
        <p:nvSpPr>
          <p:cNvPr id="6" name="Rectangle 5"/>
          <p:cNvSpPr/>
          <p:nvPr/>
        </p:nvSpPr>
        <p:spPr>
          <a:xfrm>
            <a:off x="990600" y="6248400"/>
            <a:ext cx="6553200" cy="461665"/>
          </a:xfrm>
          <a:prstGeom prst="rect">
            <a:avLst/>
          </a:prstGeom>
        </p:spPr>
        <p:txBody>
          <a:bodyPr wrap="square">
            <a:spAutoFit/>
          </a:bodyPr>
          <a:lstStyle/>
          <a:p>
            <a:r>
              <a:rPr lang="en-US" sz="2400" dirty="0"/>
              <a:t>∏</a:t>
            </a:r>
            <a:r>
              <a:rPr lang="en-US" sz="2400" baseline="-25000" dirty="0" err="1"/>
              <a:t>Sname</a:t>
            </a:r>
            <a:r>
              <a:rPr lang="en-US" sz="2400" baseline="-25000" dirty="0"/>
              <a:t> </a:t>
            </a:r>
            <a:r>
              <a:rPr lang="en-US" sz="2400" dirty="0"/>
              <a:t>[ (∏</a:t>
            </a:r>
            <a:r>
              <a:rPr lang="en-US" sz="2400" baseline="-25000" dirty="0"/>
              <a:t>S#</a:t>
            </a:r>
            <a:r>
              <a:rPr lang="en-US" sz="2400" dirty="0"/>
              <a:t> (∏</a:t>
            </a:r>
            <a:r>
              <a:rPr lang="en-US" sz="2400" baseline="-25000" dirty="0"/>
              <a:t>P#</a:t>
            </a:r>
            <a:r>
              <a:rPr lang="en-US" sz="2400" dirty="0"/>
              <a:t> (</a:t>
            </a:r>
            <a:r>
              <a:rPr lang="en-US" sz="2400" dirty="0">
                <a:sym typeface="Symbol"/>
              </a:rPr>
              <a:t></a:t>
            </a:r>
            <a:r>
              <a:rPr lang="en-US" sz="2400" baseline="-25000" dirty="0"/>
              <a:t>Color=’Red’</a:t>
            </a:r>
            <a:r>
              <a:rPr lang="en-US" sz="2400" dirty="0"/>
              <a:t> (P) ) ∞</a:t>
            </a:r>
            <a:r>
              <a:rPr lang="en-US" sz="2400" dirty="0" smtClean="0"/>
              <a:t> </a:t>
            </a:r>
            <a:r>
              <a:rPr lang="en-US" sz="2400" dirty="0"/>
              <a:t>SP) ) ∞</a:t>
            </a:r>
            <a:r>
              <a:rPr lang="en-US" sz="2400" dirty="0" smtClean="0"/>
              <a:t> </a:t>
            </a:r>
            <a:r>
              <a:rPr lang="en-US" sz="2400" dirty="0"/>
              <a:t>S]</a:t>
            </a:r>
          </a:p>
        </p:txBody>
      </p:sp>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76546" y="2057400"/>
            <a:ext cx="2130136" cy="16159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1600200"/>
            <a:ext cx="1524000" cy="2278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4125" y="4038600"/>
            <a:ext cx="2060140" cy="14311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7514096"/>
      </p:ext>
    </p:extLst>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6" dur="500"/>
                                        <p:tgtEl>
                                          <p:spTgt spid="3">
                                            <p:txEl>
                                              <p:pRg st="3" end="3"/>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9" dur="500"/>
                                        <p:tgtEl>
                                          <p:spTgt spid="3">
                                            <p:txEl>
                                              <p:pRg st="4" end="4"/>
                                            </p:txEl>
                                          </p:spTgt>
                                        </p:tgtEl>
                                      </p:cBhvr>
                                    </p:animEffect>
                                  </p:childTnLst>
                                </p:cTn>
                              </p:par>
                              <p:par>
                                <p:cTn id="20" presetID="14"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2" dur="500"/>
                                        <p:tgtEl>
                                          <p:spTgt spid="3">
                                            <p:txEl>
                                              <p:pRg st="5" end="5"/>
                                            </p:txEl>
                                          </p:spTgt>
                                        </p:tgtEl>
                                      </p:cBhvr>
                                    </p:animEffect>
                                  </p:childTnLst>
                                </p:cTn>
                              </p:par>
                              <p:par>
                                <p:cTn id="23" presetID="14" presetClass="entr" presetSubtype="1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5" dur="500"/>
                                        <p:tgtEl>
                                          <p:spTgt spid="3">
                                            <p:txEl>
                                              <p:pRg st="6" end="6"/>
                                            </p:txEl>
                                          </p:spTgt>
                                        </p:tgtEl>
                                      </p:cBhvr>
                                    </p:animEffect>
                                  </p:childTnLst>
                                </p:cTn>
                              </p:par>
                              <p:par>
                                <p:cTn id="26" presetID="14" presetClass="entr" presetSubtype="10"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8" dur="500"/>
                                        <p:tgtEl>
                                          <p:spTgt spid="3">
                                            <p:txEl>
                                              <p:pRg st="7" end="7"/>
                                            </p:txEl>
                                          </p:spTgt>
                                        </p:tgtEl>
                                      </p:cBhvr>
                                    </p:animEffect>
                                  </p:childTnLst>
                                </p:cTn>
                              </p:par>
                              <p:par>
                                <p:cTn id="29" presetID="14" presetClass="entr" presetSubtype="1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randombar(horizontal)">
                                      <p:cBhvr>
                                        <p:cTn id="31" dur="500"/>
                                        <p:tgtEl>
                                          <p:spTgt spid="3">
                                            <p:txEl>
                                              <p:pRg st="8" end="8"/>
                                            </p:txEl>
                                          </p:spTgt>
                                        </p:tgtEl>
                                      </p:cBhvr>
                                    </p:animEffect>
                                  </p:childTnLst>
                                </p:cTn>
                              </p:par>
                              <p:par>
                                <p:cTn id="32" presetID="14" presetClass="entr" presetSubtype="10" fill="hold"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randombar(horizontal)">
                                      <p:cBhvr>
                                        <p:cTn id="34" dur="500"/>
                                        <p:tgtEl>
                                          <p:spTgt spid="3">
                                            <p:txEl>
                                              <p:pRg st="9" end="9"/>
                                            </p:txEl>
                                          </p:spTgt>
                                        </p:tgtEl>
                                      </p:cBhvr>
                                    </p:animEffect>
                                  </p:childTnLst>
                                </p:cTn>
                              </p:par>
                              <p:par>
                                <p:cTn id="35" presetID="14" presetClass="entr" presetSubtype="10" fill="hold"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37" dur="500"/>
                                        <p:tgtEl>
                                          <p:spTgt spid="3">
                                            <p:txEl>
                                              <p:pRg st="10" end="10"/>
                                            </p:txEl>
                                          </p:spTgt>
                                        </p:tgtEl>
                                      </p:cBhvr>
                                    </p:animEffect>
                                  </p:childTnLst>
                                </p:cTn>
                              </p:par>
                              <p:par>
                                <p:cTn id="38" presetID="14" presetClass="entr" presetSubtype="10" fill="hold"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40" dur="500"/>
                                        <p:tgtEl>
                                          <p:spTgt spid="3">
                                            <p:txEl>
                                              <p:pRg st="11" end="11"/>
                                            </p:txEl>
                                          </p:spTgt>
                                        </p:tgtEl>
                                      </p:cBhvr>
                                    </p:animEffect>
                                  </p:childTnLst>
                                </p:cTn>
                              </p:par>
                              <p:par>
                                <p:cTn id="41" presetID="14" presetClass="entr" presetSubtype="10" fill="hold" nodeType="with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Effect transition="in" filter="randombar(horizontal)">
                                      <p:cBhvr>
                                        <p:cTn id="43" dur="500"/>
                                        <p:tgtEl>
                                          <p:spTgt spid="3">
                                            <p:txEl>
                                              <p:pRg st="12" end="1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grpId="0" nodeType="click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randombar(horizontal)">
                                      <p:cBhvr>
                                        <p:cTn id="48" dur="500"/>
                                        <p:tgtEl>
                                          <p:spTgt spid="5"/>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randombar(horizontal)">
                                      <p:cBhvr>
                                        <p:cTn id="5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610600" cy="762000"/>
          </a:xfrm>
        </p:spPr>
        <p:txBody>
          <a:bodyPr/>
          <a:lstStyle/>
          <a:p>
            <a:pPr marL="0" indent="0"/>
            <a:r>
              <a:rPr lang="fa-IR" sz="2400" u="sng" dirty="0">
                <a:latin typeface="Tahoma" pitchFamily="34" charset="0"/>
                <a:ea typeface="Calibri" pitchFamily="34" charset="0"/>
              </a:rPr>
              <a:t>مثال 29: </a:t>
            </a:r>
            <a:br>
              <a:rPr lang="fa-IR" sz="2400" u="sng" dirty="0">
                <a:latin typeface="Tahoma" pitchFamily="34" charset="0"/>
                <a:ea typeface="Calibri" pitchFamily="34" charset="0"/>
              </a:rPr>
            </a:br>
            <a:r>
              <a:rPr lang="fa-IR" sz="2400" dirty="0">
                <a:solidFill>
                  <a:schemeClr val="accent1">
                    <a:lumMod val="75000"/>
                  </a:schemeClr>
                </a:solidFill>
                <a:latin typeface="Tahoma" pitchFamily="34" charset="0"/>
                <a:ea typeface="Calibri" pitchFamily="34" charset="0"/>
              </a:rPr>
              <a:t>اسامی تهیه کنندگانی را بیابید که اقلاً یک قطعه قرمز رنگ تهیه می کنند</a:t>
            </a:r>
            <a:r>
              <a:rPr lang="fa-IR" sz="2400" dirty="0" smtClean="0">
                <a:solidFill>
                  <a:schemeClr val="accent1">
                    <a:lumMod val="75000"/>
                  </a:schemeClr>
                </a:solidFill>
                <a:latin typeface="Tahoma" pitchFamily="34" charset="0"/>
                <a:ea typeface="Calibri" pitchFamily="34" charset="0"/>
              </a:rPr>
              <a:t>.</a:t>
            </a:r>
            <a:endParaRPr lang="en-US" sz="2400" dirty="0"/>
          </a:p>
        </p:txBody>
      </p:sp>
      <p:sp>
        <p:nvSpPr>
          <p:cNvPr id="3" name="Content Placeholder 2"/>
          <p:cNvSpPr>
            <a:spLocks noGrp="1"/>
          </p:cNvSpPr>
          <p:nvPr>
            <p:ph idx="1"/>
          </p:nvPr>
        </p:nvSpPr>
        <p:spPr>
          <a:xfrm>
            <a:off x="381000" y="3958644"/>
            <a:ext cx="7924800" cy="765755"/>
          </a:xfrm>
        </p:spPr>
        <p:txBody>
          <a:bodyPr>
            <a:noAutofit/>
          </a:bodyPr>
          <a:lstStyle/>
          <a:p>
            <a:pPr marL="0" indent="0" algn="l" rtl="0">
              <a:buNone/>
            </a:pPr>
            <a:r>
              <a:rPr lang="en-US" sz="1800" dirty="0" smtClean="0"/>
              <a:t>Temp1</a:t>
            </a:r>
            <a:r>
              <a:rPr lang="en-US" sz="1800" dirty="0">
                <a:sym typeface="Symbol"/>
              </a:rPr>
              <a:t></a:t>
            </a:r>
            <a:r>
              <a:rPr lang="en-US" sz="1800" dirty="0"/>
              <a:t> </a:t>
            </a:r>
            <a:r>
              <a:rPr lang="en-US" dirty="0">
                <a:sym typeface="Symbol"/>
              </a:rPr>
              <a:t></a:t>
            </a:r>
            <a:r>
              <a:rPr lang="en-US" sz="1800" baseline="-25000" dirty="0"/>
              <a:t>color=’Red’</a:t>
            </a:r>
            <a:r>
              <a:rPr lang="en-US" sz="1800" dirty="0"/>
              <a:t> (P</a:t>
            </a:r>
            <a:r>
              <a:rPr lang="en-US" sz="1800" dirty="0" smtClean="0"/>
              <a:t>)</a:t>
            </a:r>
            <a:endParaRPr lang="en-US" sz="18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69</a:t>
            </a:fld>
            <a:endParaRPr lang="en-US"/>
          </a:p>
        </p:txBody>
      </p:sp>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436412"/>
            <a:ext cx="2514600" cy="1907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1436411"/>
            <a:ext cx="1687348" cy="25222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1436411"/>
            <a:ext cx="2362200" cy="16409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5105400"/>
            <a:ext cx="2486025"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a:off x="990600" y="4736068"/>
            <a:ext cx="822597" cy="369332"/>
          </a:xfrm>
          <a:prstGeom prst="rect">
            <a:avLst/>
          </a:prstGeom>
        </p:spPr>
        <p:txBody>
          <a:bodyPr wrap="none">
            <a:spAutoFit/>
          </a:bodyPr>
          <a:lstStyle/>
          <a:p>
            <a:r>
              <a:rPr lang="en-US" dirty="0"/>
              <a:t>Temp1</a:t>
            </a:r>
          </a:p>
        </p:txBody>
      </p:sp>
    </p:spTree>
    <p:extLst>
      <p:ext uri="{BB962C8B-B14F-4D97-AF65-F5344CB8AC3E}">
        <p14:creationId xmlns:p14="http://schemas.microsoft.com/office/powerpoint/2010/main" val="3494073230"/>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خاصیت بسته </a:t>
            </a:r>
            <a:r>
              <a:rPr lang="fa-IR" dirty="0" smtClean="0"/>
              <a:t>بودن</a:t>
            </a:r>
            <a:endParaRPr lang="en-US" dirty="0"/>
          </a:p>
        </p:txBody>
      </p:sp>
      <p:sp>
        <p:nvSpPr>
          <p:cNvPr id="3" name="Content Placeholder 2"/>
          <p:cNvSpPr>
            <a:spLocks noGrp="1"/>
          </p:cNvSpPr>
          <p:nvPr>
            <p:ph idx="1"/>
          </p:nvPr>
        </p:nvSpPr>
        <p:spPr/>
        <p:txBody>
          <a:bodyPr/>
          <a:lstStyle/>
          <a:p>
            <a:pPr marL="0" indent="0">
              <a:buNone/>
            </a:pPr>
            <a:r>
              <a:rPr lang="fa-IR" dirty="0" smtClean="0"/>
              <a:t>این </a:t>
            </a:r>
            <a:r>
              <a:rPr lang="fa-IR" dirty="0"/>
              <a:t>واقعیت که خروجی حاصل از هر عمل رابطه ای یک رابطه دیگر است، خاصیت بسته بودن یا بستار (</a:t>
            </a:r>
            <a:r>
              <a:rPr lang="en-US" dirty="0"/>
              <a:t>closure</a:t>
            </a:r>
            <a:r>
              <a:rPr lang="fa-IR" dirty="0"/>
              <a:t>) نام دارد. </a:t>
            </a:r>
            <a:endParaRPr lang="fa-IR" dirty="0" smtClean="0"/>
          </a:p>
          <a:p>
            <a:pPr marL="0" indent="0">
              <a:buNone/>
            </a:pPr>
            <a:endParaRPr lang="fa-IR" dirty="0"/>
          </a:p>
          <a:p>
            <a:pPr marL="0" indent="0">
              <a:buNone/>
            </a:pPr>
            <a:endParaRPr lang="fa-IR" dirty="0" smtClean="0"/>
          </a:p>
          <a:p>
            <a:pPr marL="0" indent="0">
              <a:buNone/>
            </a:pPr>
            <a:endParaRPr lang="en-US" dirty="0" smtClean="0"/>
          </a:p>
          <a:p>
            <a:pPr marL="0" indent="0">
              <a:buNone/>
            </a:pPr>
            <a:r>
              <a:rPr lang="fa-IR" b="1" u="sng" dirty="0" smtClean="0"/>
              <a:t>مثلاً </a:t>
            </a:r>
            <a:endParaRPr lang="en-US" b="1" u="sng" dirty="0" smtClean="0"/>
          </a:p>
          <a:p>
            <a:pPr marL="0" indent="0">
              <a:buNone/>
            </a:pPr>
            <a:r>
              <a:rPr lang="fa-IR" dirty="0" smtClean="0"/>
              <a:t>اجتماع </a:t>
            </a:r>
            <a:r>
              <a:rPr lang="fa-IR" dirty="0"/>
              <a:t>دو رابطه (جدول) یک رابطه (جدول) می شود.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a:t>
            </a:fld>
            <a:endParaRPr lang="en-US"/>
          </a:p>
        </p:txBody>
      </p:sp>
    </p:spTree>
    <p:extLst>
      <p:ext uri="{BB962C8B-B14F-4D97-AF65-F5344CB8AC3E}">
        <p14:creationId xmlns:p14="http://schemas.microsoft.com/office/powerpoint/2010/main" val="4271209009"/>
      </p:ext>
    </p:extLst>
  </p:cSld>
  <p:clrMapOvr>
    <a:masterClrMapping/>
  </p:clrMapOvr>
  <p:transition spd="slow">
    <p:push dir="u"/>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610600" cy="762000"/>
          </a:xfrm>
        </p:spPr>
        <p:txBody>
          <a:bodyPr/>
          <a:lstStyle/>
          <a:p>
            <a:pPr marL="0" indent="0"/>
            <a:r>
              <a:rPr lang="fa-IR" sz="2400" u="sng" dirty="0">
                <a:latin typeface="Tahoma" pitchFamily="34" charset="0"/>
                <a:ea typeface="Calibri" pitchFamily="34" charset="0"/>
              </a:rPr>
              <a:t>مثال 29: </a:t>
            </a:r>
            <a:br>
              <a:rPr lang="fa-IR" sz="2400" u="sng" dirty="0">
                <a:latin typeface="Tahoma" pitchFamily="34" charset="0"/>
                <a:ea typeface="Calibri" pitchFamily="34" charset="0"/>
              </a:rPr>
            </a:br>
            <a:r>
              <a:rPr lang="fa-IR" sz="2400" dirty="0">
                <a:solidFill>
                  <a:schemeClr val="accent1">
                    <a:lumMod val="75000"/>
                  </a:schemeClr>
                </a:solidFill>
                <a:latin typeface="Tahoma" pitchFamily="34" charset="0"/>
                <a:ea typeface="Calibri" pitchFamily="34" charset="0"/>
              </a:rPr>
              <a:t>اسامی تهیه کنندگانی را بیابید که اقلاً یک قطعه قرمز رنگ تهیه می کنند</a:t>
            </a:r>
            <a:r>
              <a:rPr lang="fa-IR" sz="2400" dirty="0" smtClean="0">
                <a:solidFill>
                  <a:schemeClr val="accent1">
                    <a:lumMod val="75000"/>
                  </a:schemeClr>
                </a:solidFill>
                <a:latin typeface="Tahoma" pitchFamily="34" charset="0"/>
                <a:ea typeface="Calibri" pitchFamily="34" charset="0"/>
              </a:rPr>
              <a:t>.</a:t>
            </a:r>
            <a:endParaRPr lang="en-US" sz="2400" dirty="0"/>
          </a:p>
        </p:txBody>
      </p:sp>
      <p:sp>
        <p:nvSpPr>
          <p:cNvPr id="3" name="Content Placeholder 2"/>
          <p:cNvSpPr>
            <a:spLocks noGrp="1"/>
          </p:cNvSpPr>
          <p:nvPr>
            <p:ph idx="1"/>
          </p:nvPr>
        </p:nvSpPr>
        <p:spPr>
          <a:xfrm>
            <a:off x="381000" y="3958644"/>
            <a:ext cx="7924800" cy="765755"/>
          </a:xfrm>
        </p:spPr>
        <p:txBody>
          <a:bodyPr>
            <a:noAutofit/>
          </a:bodyPr>
          <a:lstStyle/>
          <a:p>
            <a:pPr marL="0" indent="0" algn="l" rtl="0">
              <a:buNone/>
            </a:pPr>
            <a:r>
              <a:rPr lang="en-US" sz="1800" dirty="0"/>
              <a:t>Temp2</a:t>
            </a:r>
            <a:r>
              <a:rPr lang="en-US" sz="1800" dirty="0">
                <a:sym typeface="Symbol"/>
              </a:rPr>
              <a:t></a:t>
            </a:r>
            <a:r>
              <a:rPr lang="en-US" sz="1800" dirty="0"/>
              <a:t> ∏</a:t>
            </a:r>
            <a:r>
              <a:rPr lang="en-US" sz="1800" baseline="-25000" dirty="0"/>
              <a:t>P#</a:t>
            </a:r>
            <a:r>
              <a:rPr lang="en-US" sz="1800" dirty="0"/>
              <a:t> (Temp1)</a:t>
            </a:r>
          </a:p>
        </p:txBody>
      </p:sp>
      <p:sp>
        <p:nvSpPr>
          <p:cNvPr id="4" name="Slide Number Placeholder 3"/>
          <p:cNvSpPr>
            <a:spLocks noGrp="1"/>
          </p:cNvSpPr>
          <p:nvPr>
            <p:ph type="sldNum" sz="quarter" idx="12"/>
          </p:nvPr>
        </p:nvSpPr>
        <p:spPr/>
        <p:txBody>
          <a:bodyPr/>
          <a:lstStyle/>
          <a:p>
            <a:fld id="{B6F15528-21DE-4FAA-801E-634DDDAF4B2B}" type="slidenum">
              <a:rPr lang="en-US" smtClean="0"/>
              <a:pPr/>
              <a:t>70</a:t>
            </a:fld>
            <a:endParaRPr lang="en-US"/>
          </a:p>
        </p:txBody>
      </p:sp>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436412"/>
            <a:ext cx="2514600" cy="1907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1436411"/>
            <a:ext cx="1687348" cy="25222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1436411"/>
            <a:ext cx="2362200" cy="16409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5105400"/>
            <a:ext cx="2486025"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a:off x="990600" y="4736068"/>
            <a:ext cx="822597" cy="369332"/>
          </a:xfrm>
          <a:prstGeom prst="rect">
            <a:avLst/>
          </a:prstGeom>
        </p:spPr>
        <p:txBody>
          <a:bodyPr wrap="none">
            <a:spAutoFit/>
          </a:bodyPr>
          <a:lstStyle/>
          <a:p>
            <a:r>
              <a:rPr lang="en-US" dirty="0"/>
              <a:t>Temp1</a:t>
            </a:r>
          </a:p>
        </p:txBody>
      </p:sp>
      <p:pic>
        <p:nvPicPr>
          <p:cNvPr id="717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6100" y="5105400"/>
            <a:ext cx="533400"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2941501" y="4736068"/>
            <a:ext cx="822597" cy="369332"/>
          </a:xfrm>
          <a:prstGeom prst="rect">
            <a:avLst/>
          </a:prstGeom>
        </p:spPr>
        <p:txBody>
          <a:bodyPr wrap="none">
            <a:spAutoFit/>
          </a:bodyPr>
          <a:lstStyle/>
          <a:p>
            <a:r>
              <a:rPr lang="en-US" dirty="0" smtClean="0"/>
              <a:t>Temp</a:t>
            </a:r>
            <a:r>
              <a:rPr lang="fa-IR" dirty="0" smtClean="0"/>
              <a:t>2</a:t>
            </a:r>
            <a:endParaRPr lang="en-US" dirty="0"/>
          </a:p>
        </p:txBody>
      </p:sp>
      <p:sp>
        <p:nvSpPr>
          <p:cNvPr id="5" name="Right Arrow 4"/>
          <p:cNvSpPr/>
          <p:nvPr/>
        </p:nvSpPr>
        <p:spPr>
          <a:xfrm>
            <a:off x="2790825" y="5619750"/>
            <a:ext cx="295275" cy="1714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633702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610600" cy="762000"/>
          </a:xfrm>
        </p:spPr>
        <p:txBody>
          <a:bodyPr/>
          <a:lstStyle/>
          <a:p>
            <a:pPr marL="0" indent="0"/>
            <a:r>
              <a:rPr lang="fa-IR" sz="2400" u="sng" dirty="0">
                <a:latin typeface="Tahoma" pitchFamily="34" charset="0"/>
                <a:ea typeface="Calibri" pitchFamily="34" charset="0"/>
              </a:rPr>
              <a:t>مثال 29: </a:t>
            </a:r>
            <a:br>
              <a:rPr lang="fa-IR" sz="2400" u="sng" dirty="0">
                <a:latin typeface="Tahoma" pitchFamily="34" charset="0"/>
                <a:ea typeface="Calibri" pitchFamily="34" charset="0"/>
              </a:rPr>
            </a:br>
            <a:r>
              <a:rPr lang="fa-IR" sz="2400" dirty="0">
                <a:solidFill>
                  <a:schemeClr val="accent1">
                    <a:lumMod val="75000"/>
                  </a:schemeClr>
                </a:solidFill>
                <a:latin typeface="Tahoma" pitchFamily="34" charset="0"/>
                <a:ea typeface="Calibri" pitchFamily="34" charset="0"/>
              </a:rPr>
              <a:t>اسامی تهیه کنندگانی را بیابید که اقلاً یک قطعه قرمز رنگ تهیه می کنند</a:t>
            </a:r>
            <a:r>
              <a:rPr lang="fa-IR" sz="2400" dirty="0" smtClean="0">
                <a:solidFill>
                  <a:schemeClr val="accent1">
                    <a:lumMod val="75000"/>
                  </a:schemeClr>
                </a:solidFill>
                <a:latin typeface="Tahoma" pitchFamily="34" charset="0"/>
                <a:ea typeface="Calibri" pitchFamily="34" charset="0"/>
              </a:rPr>
              <a:t>.</a:t>
            </a:r>
            <a:endParaRPr lang="en-US" sz="2400" dirty="0"/>
          </a:p>
        </p:txBody>
      </p:sp>
      <p:sp>
        <p:nvSpPr>
          <p:cNvPr id="3" name="Content Placeholder 2"/>
          <p:cNvSpPr>
            <a:spLocks noGrp="1"/>
          </p:cNvSpPr>
          <p:nvPr>
            <p:ph idx="1"/>
          </p:nvPr>
        </p:nvSpPr>
        <p:spPr>
          <a:xfrm>
            <a:off x="381000" y="3958644"/>
            <a:ext cx="7924800" cy="765755"/>
          </a:xfrm>
        </p:spPr>
        <p:txBody>
          <a:bodyPr>
            <a:noAutofit/>
          </a:bodyPr>
          <a:lstStyle/>
          <a:p>
            <a:pPr marL="0" indent="0" algn="l" rtl="0">
              <a:buNone/>
            </a:pPr>
            <a:r>
              <a:rPr lang="en-US" sz="1800" dirty="0"/>
              <a:t>Temp3</a:t>
            </a:r>
            <a:r>
              <a:rPr lang="en-US" sz="1800" dirty="0">
                <a:sym typeface="Symbol"/>
              </a:rPr>
              <a:t></a:t>
            </a:r>
            <a:r>
              <a:rPr lang="en-US" sz="1800" dirty="0"/>
              <a:t> (Temp2 ∞ SP)</a:t>
            </a:r>
          </a:p>
        </p:txBody>
      </p:sp>
      <p:sp>
        <p:nvSpPr>
          <p:cNvPr id="4" name="Slide Number Placeholder 3"/>
          <p:cNvSpPr>
            <a:spLocks noGrp="1"/>
          </p:cNvSpPr>
          <p:nvPr>
            <p:ph type="sldNum" sz="quarter" idx="12"/>
          </p:nvPr>
        </p:nvSpPr>
        <p:spPr/>
        <p:txBody>
          <a:bodyPr/>
          <a:lstStyle/>
          <a:p>
            <a:fld id="{B6F15528-21DE-4FAA-801E-634DDDAF4B2B}" type="slidenum">
              <a:rPr lang="en-US" smtClean="0"/>
              <a:pPr/>
              <a:t>71</a:t>
            </a:fld>
            <a:endParaRPr lang="en-US"/>
          </a:p>
        </p:txBody>
      </p:sp>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436412"/>
            <a:ext cx="2514600" cy="1907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1436411"/>
            <a:ext cx="1687348" cy="25222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1436411"/>
            <a:ext cx="2362200" cy="16409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5105400"/>
            <a:ext cx="2486025"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a:off x="990600" y="4736068"/>
            <a:ext cx="822597" cy="369332"/>
          </a:xfrm>
          <a:prstGeom prst="rect">
            <a:avLst/>
          </a:prstGeom>
        </p:spPr>
        <p:txBody>
          <a:bodyPr wrap="none">
            <a:spAutoFit/>
          </a:bodyPr>
          <a:lstStyle/>
          <a:p>
            <a:r>
              <a:rPr lang="en-US" dirty="0"/>
              <a:t>Temp1</a:t>
            </a:r>
          </a:p>
        </p:txBody>
      </p:sp>
      <p:pic>
        <p:nvPicPr>
          <p:cNvPr id="717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6100" y="5105400"/>
            <a:ext cx="533400"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2941501" y="4736068"/>
            <a:ext cx="822597" cy="369332"/>
          </a:xfrm>
          <a:prstGeom prst="rect">
            <a:avLst/>
          </a:prstGeom>
        </p:spPr>
        <p:txBody>
          <a:bodyPr wrap="none">
            <a:spAutoFit/>
          </a:bodyPr>
          <a:lstStyle/>
          <a:p>
            <a:r>
              <a:rPr lang="en-US" dirty="0" smtClean="0"/>
              <a:t>Temp</a:t>
            </a:r>
            <a:r>
              <a:rPr lang="fa-IR" dirty="0" smtClean="0"/>
              <a:t>2</a:t>
            </a:r>
            <a:endParaRPr lang="en-US" dirty="0"/>
          </a:p>
        </p:txBody>
      </p:sp>
      <p:pic>
        <p:nvPicPr>
          <p:cNvPr id="819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62400" y="5138737"/>
            <a:ext cx="3638550" cy="962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12"/>
          <p:cNvSpPr/>
          <p:nvPr/>
        </p:nvSpPr>
        <p:spPr>
          <a:xfrm>
            <a:off x="5238449" y="4812268"/>
            <a:ext cx="822597" cy="369332"/>
          </a:xfrm>
          <a:prstGeom prst="rect">
            <a:avLst/>
          </a:prstGeom>
        </p:spPr>
        <p:txBody>
          <a:bodyPr wrap="none">
            <a:spAutoFit/>
          </a:bodyPr>
          <a:lstStyle/>
          <a:p>
            <a:r>
              <a:rPr lang="en-US" dirty="0" smtClean="0"/>
              <a:t>Temp</a:t>
            </a:r>
            <a:r>
              <a:rPr lang="fa-IR" dirty="0" smtClean="0"/>
              <a:t>3</a:t>
            </a:r>
            <a:endParaRPr lang="en-US" dirty="0"/>
          </a:p>
        </p:txBody>
      </p:sp>
      <p:sp>
        <p:nvSpPr>
          <p:cNvPr id="14" name="Right Arrow 13"/>
          <p:cNvSpPr/>
          <p:nvPr/>
        </p:nvSpPr>
        <p:spPr>
          <a:xfrm>
            <a:off x="2790825" y="5619750"/>
            <a:ext cx="295275" cy="1714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p:cNvSpPr/>
          <p:nvPr/>
        </p:nvSpPr>
        <p:spPr>
          <a:xfrm>
            <a:off x="3649526" y="5619750"/>
            <a:ext cx="295275" cy="1714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76646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610600" cy="762000"/>
          </a:xfrm>
        </p:spPr>
        <p:txBody>
          <a:bodyPr/>
          <a:lstStyle/>
          <a:p>
            <a:pPr marL="0" indent="0"/>
            <a:r>
              <a:rPr lang="fa-IR" sz="2400" u="sng" dirty="0">
                <a:latin typeface="Tahoma" pitchFamily="34" charset="0"/>
                <a:ea typeface="Calibri" pitchFamily="34" charset="0"/>
              </a:rPr>
              <a:t>مثال 29: </a:t>
            </a:r>
            <a:br>
              <a:rPr lang="fa-IR" sz="2400" u="sng" dirty="0">
                <a:latin typeface="Tahoma" pitchFamily="34" charset="0"/>
                <a:ea typeface="Calibri" pitchFamily="34" charset="0"/>
              </a:rPr>
            </a:br>
            <a:r>
              <a:rPr lang="fa-IR" sz="2400" dirty="0">
                <a:solidFill>
                  <a:schemeClr val="accent1">
                    <a:lumMod val="75000"/>
                  </a:schemeClr>
                </a:solidFill>
                <a:latin typeface="Tahoma" pitchFamily="34" charset="0"/>
                <a:ea typeface="Calibri" pitchFamily="34" charset="0"/>
              </a:rPr>
              <a:t>اسامی تهیه کنندگانی را بیابید که اقلاً یک قطعه قرمز رنگ تهیه می کنند</a:t>
            </a:r>
            <a:r>
              <a:rPr lang="fa-IR" sz="2400" dirty="0" smtClean="0">
                <a:solidFill>
                  <a:schemeClr val="accent1">
                    <a:lumMod val="75000"/>
                  </a:schemeClr>
                </a:solidFill>
                <a:latin typeface="Tahoma" pitchFamily="34" charset="0"/>
                <a:ea typeface="Calibri" pitchFamily="34" charset="0"/>
              </a:rPr>
              <a:t>.</a:t>
            </a:r>
            <a:endParaRPr lang="en-US" sz="2400" dirty="0"/>
          </a:p>
        </p:txBody>
      </p:sp>
      <p:sp>
        <p:nvSpPr>
          <p:cNvPr id="3" name="Content Placeholder 2"/>
          <p:cNvSpPr>
            <a:spLocks noGrp="1"/>
          </p:cNvSpPr>
          <p:nvPr>
            <p:ph idx="1"/>
          </p:nvPr>
        </p:nvSpPr>
        <p:spPr>
          <a:xfrm>
            <a:off x="381000" y="3958644"/>
            <a:ext cx="7924800" cy="765755"/>
          </a:xfrm>
        </p:spPr>
        <p:txBody>
          <a:bodyPr>
            <a:noAutofit/>
          </a:bodyPr>
          <a:lstStyle/>
          <a:p>
            <a:pPr marL="0" indent="0" algn="l" rtl="0">
              <a:buNone/>
            </a:pPr>
            <a:r>
              <a:rPr lang="en-US" sz="1800" dirty="0"/>
              <a:t>Temp4</a:t>
            </a:r>
            <a:r>
              <a:rPr lang="en-US" sz="1800" dirty="0">
                <a:sym typeface="Symbol"/>
              </a:rPr>
              <a:t></a:t>
            </a:r>
            <a:r>
              <a:rPr lang="en-US" sz="1800" dirty="0"/>
              <a:t>∏</a:t>
            </a:r>
            <a:r>
              <a:rPr lang="en-US" sz="1800" baseline="-25000" dirty="0"/>
              <a:t>S#</a:t>
            </a:r>
            <a:r>
              <a:rPr lang="en-US" sz="1800" dirty="0"/>
              <a:t> (Temp3)</a:t>
            </a:r>
          </a:p>
        </p:txBody>
      </p:sp>
      <p:sp>
        <p:nvSpPr>
          <p:cNvPr id="4" name="Slide Number Placeholder 3"/>
          <p:cNvSpPr>
            <a:spLocks noGrp="1"/>
          </p:cNvSpPr>
          <p:nvPr>
            <p:ph type="sldNum" sz="quarter" idx="12"/>
          </p:nvPr>
        </p:nvSpPr>
        <p:spPr/>
        <p:txBody>
          <a:bodyPr/>
          <a:lstStyle/>
          <a:p>
            <a:fld id="{B6F15528-21DE-4FAA-801E-634DDDAF4B2B}" type="slidenum">
              <a:rPr lang="en-US" smtClean="0"/>
              <a:pPr/>
              <a:t>72</a:t>
            </a:fld>
            <a:endParaRPr lang="en-US"/>
          </a:p>
        </p:txBody>
      </p:sp>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436412"/>
            <a:ext cx="2514600" cy="1907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1436411"/>
            <a:ext cx="1687348" cy="25222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1436411"/>
            <a:ext cx="2362200" cy="16409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5105400"/>
            <a:ext cx="2486025"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a:off x="990600" y="4736068"/>
            <a:ext cx="822597" cy="369332"/>
          </a:xfrm>
          <a:prstGeom prst="rect">
            <a:avLst/>
          </a:prstGeom>
        </p:spPr>
        <p:txBody>
          <a:bodyPr wrap="none">
            <a:spAutoFit/>
          </a:bodyPr>
          <a:lstStyle/>
          <a:p>
            <a:r>
              <a:rPr lang="en-US" dirty="0"/>
              <a:t>Temp1</a:t>
            </a:r>
          </a:p>
        </p:txBody>
      </p:sp>
      <p:pic>
        <p:nvPicPr>
          <p:cNvPr id="717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6100" y="5105400"/>
            <a:ext cx="533400"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2941501" y="4736068"/>
            <a:ext cx="822597" cy="369332"/>
          </a:xfrm>
          <a:prstGeom prst="rect">
            <a:avLst/>
          </a:prstGeom>
        </p:spPr>
        <p:txBody>
          <a:bodyPr wrap="none">
            <a:spAutoFit/>
          </a:bodyPr>
          <a:lstStyle/>
          <a:p>
            <a:r>
              <a:rPr lang="en-US" dirty="0" smtClean="0"/>
              <a:t>Temp</a:t>
            </a:r>
            <a:r>
              <a:rPr lang="fa-IR" dirty="0" smtClean="0"/>
              <a:t>2</a:t>
            </a:r>
            <a:endParaRPr lang="en-US" dirty="0"/>
          </a:p>
        </p:txBody>
      </p:sp>
      <p:pic>
        <p:nvPicPr>
          <p:cNvPr id="819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62400" y="5138737"/>
            <a:ext cx="3638550" cy="962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12"/>
          <p:cNvSpPr/>
          <p:nvPr/>
        </p:nvSpPr>
        <p:spPr>
          <a:xfrm>
            <a:off x="5238449" y="4812268"/>
            <a:ext cx="822597" cy="369332"/>
          </a:xfrm>
          <a:prstGeom prst="rect">
            <a:avLst/>
          </a:prstGeom>
        </p:spPr>
        <p:txBody>
          <a:bodyPr wrap="none">
            <a:spAutoFit/>
          </a:bodyPr>
          <a:lstStyle/>
          <a:p>
            <a:r>
              <a:rPr lang="en-US" dirty="0" smtClean="0"/>
              <a:t>Temp</a:t>
            </a:r>
            <a:r>
              <a:rPr lang="fa-IR" dirty="0" smtClean="0"/>
              <a:t>3</a:t>
            </a:r>
            <a:endParaRPr lang="en-US" dirty="0"/>
          </a:p>
        </p:txBody>
      </p:sp>
      <p:pic>
        <p:nvPicPr>
          <p:cNvPr id="9218"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48600" y="5105400"/>
            <a:ext cx="542925" cy="1019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Rectangle 14"/>
          <p:cNvSpPr/>
          <p:nvPr/>
        </p:nvSpPr>
        <p:spPr>
          <a:xfrm>
            <a:off x="7699103" y="4769405"/>
            <a:ext cx="822597" cy="369332"/>
          </a:xfrm>
          <a:prstGeom prst="rect">
            <a:avLst/>
          </a:prstGeom>
        </p:spPr>
        <p:txBody>
          <a:bodyPr wrap="none">
            <a:spAutoFit/>
          </a:bodyPr>
          <a:lstStyle/>
          <a:p>
            <a:r>
              <a:rPr lang="en-US" dirty="0" smtClean="0"/>
              <a:t>Temp</a:t>
            </a:r>
            <a:r>
              <a:rPr lang="fa-IR" dirty="0" smtClean="0"/>
              <a:t>4</a:t>
            </a:r>
            <a:endParaRPr lang="en-US" dirty="0"/>
          </a:p>
        </p:txBody>
      </p:sp>
      <p:sp>
        <p:nvSpPr>
          <p:cNvPr id="16" name="Right Arrow 15"/>
          <p:cNvSpPr/>
          <p:nvPr/>
        </p:nvSpPr>
        <p:spPr>
          <a:xfrm>
            <a:off x="2790825" y="5619750"/>
            <a:ext cx="295275" cy="1714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ight Arrow 16"/>
          <p:cNvSpPr/>
          <p:nvPr/>
        </p:nvSpPr>
        <p:spPr>
          <a:xfrm>
            <a:off x="3649526" y="5619750"/>
            <a:ext cx="295275" cy="1714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Arrow 17"/>
          <p:cNvSpPr/>
          <p:nvPr/>
        </p:nvSpPr>
        <p:spPr>
          <a:xfrm>
            <a:off x="7575413" y="5653087"/>
            <a:ext cx="295275" cy="1714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00570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610600" cy="762000"/>
          </a:xfrm>
        </p:spPr>
        <p:txBody>
          <a:bodyPr/>
          <a:lstStyle/>
          <a:p>
            <a:pPr marL="0" indent="0"/>
            <a:r>
              <a:rPr lang="fa-IR" sz="2400" u="sng" dirty="0">
                <a:latin typeface="Tahoma" pitchFamily="34" charset="0"/>
                <a:ea typeface="Calibri" pitchFamily="34" charset="0"/>
              </a:rPr>
              <a:t>مثال 29: </a:t>
            </a:r>
            <a:br>
              <a:rPr lang="fa-IR" sz="2400" u="sng" dirty="0">
                <a:latin typeface="Tahoma" pitchFamily="34" charset="0"/>
                <a:ea typeface="Calibri" pitchFamily="34" charset="0"/>
              </a:rPr>
            </a:br>
            <a:r>
              <a:rPr lang="fa-IR" sz="2400" dirty="0">
                <a:solidFill>
                  <a:schemeClr val="accent1">
                    <a:lumMod val="75000"/>
                  </a:schemeClr>
                </a:solidFill>
                <a:latin typeface="Tahoma" pitchFamily="34" charset="0"/>
                <a:ea typeface="Calibri" pitchFamily="34" charset="0"/>
              </a:rPr>
              <a:t>اسامی تهیه کنندگانی را بیابید که اقلاً یک قطعه قرمز رنگ تهیه می کنند</a:t>
            </a:r>
            <a:r>
              <a:rPr lang="fa-IR" sz="2400" dirty="0" smtClean="0">
                <a:solidFill>
                  <a:schemeClr val="accent1">
                    <a:lumMod val="75000"/>
                  </a:schemeClr>
                </a:solidFill>
                <a:latin typeface="Tahoma" pitchFamily="34" charset="0"/>
                <a:ea typeface="Calibri" pitchFamily="34" charset="0"/>
              </a:rPr>
              <a:t>.</a:t>
            </a:r>
            <a:endParaRPr lang="en-US" sz="2400" dirty="0"/>
          </a:p>
        </p:txBody>
      </p:sp>
      <p:sp>
        <p:nvSpPr>
          <p:cNvPr id="3" name="Content Placeholder 2"/>
          <p:cNvSpPr>
            <a:spLocks noGrp="1"/>
          </p:cNvSpPr>
          <p:nvPr>
            <p:ph idx="1"/>
          </p:nvPr>
        </p:nvSpPr>
        <p:spPr>
          <a:xfrm>
            <a:off x="381000" y="3958644"/>
            <a:ext cx="7924800" cy="765755"/>
          </a:xfrm>
        </p:spPr>
        <p:txBody>
          <a:bodyPr>
            <a:noAutofit/>
          </a:bodyPr>
          <a:lstStyle/>
          <a:p>
            <a:pPr marL="0" indent="0" algn="l" rtl="0">
              <a:buNone/>
            </a:pPr>
            <a:r>
              <a:rPr lang="en-US" sz="1800" dirty="0"/>
              <a:t>Temp5</a:t>
            </a:r>
            <a:r>
              <a:rPr lang="en-US" sz="1800" dirty="0">
                <a:sym typeface="Symbol"/>
              </a:rPr>
              <a:t></a:t>
            </a:r>
            <a:r>
              <a:rPr lang="en-US" sz="1800" dirty="0"/>
              <a:t> (Temp4 ∞ 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73</a:t>
            </a:fld>
            <a:endParaRPr lang="en-US"/>
          </a:p>
        </p:txBody>
      </p:sp>
      <p:pic>
        <p:nvPicPr>
          <p:cNvPr id="9"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625" y="1436411"/>
            <a:ext cx="2362200" cy="16409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5105400"/>
            <a:ext cx="2486025"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a:off x="990600" y="4736068"/>
            <a:ext cx="822597" cy="369332"/>
          </a:xfrm>
          <a:prstGeom prst="rect">
            <a:avLst/>
          </a:prstGeom>
        </p:spPr>
        <p:txBody>
          <a:bodyPr wrap="none">
            <a:spAutoFit/>
          </a:bodyPr>
          <a:lstStyle/>
          <a:p>
            <a:r>
              <a:rPr lang="en-US" dirty="0"/>
              <a:t>Temp1</a:t>
            </a: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6100" y="5105400"/>
            <a:ext cx="533400"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2941501" y="4736068"/>
            <a:ext cx="822597" cy="369332"/>
          </a:xfrm>
          <a:prstGeom prst="rect">
            <a:avLst/>
          </a:prstGeom>
        </p:spPr>
        <p:txBody>
          <a:bodyPr wrap="none">
            <a:spAutoFit/>
          </a:bodyPr>
          <a:lstStyle/>
          <a:p>
            <a:r>
              <a:rPr lang="en-US" dirty="0" smtClean="0"/>
              <a:t>Temp</a:t>
            </a:r>
            <a:r>
              <a:rPr lang="fa-IR" dirty="0" smtClean="0"/>
              <a:t>2</a:t>
            </a:r>
            <a:endParaRPr lang="en-US" dirty="0"/>
          </a:p>
        </p:txBody>
      </p:sp>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2400" y="5138737"/>
            <a:ext cx="3638550" cy="962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12"/>
          <p:cNvSpPr/>
          <p:nvPr/>
        </p:nvSpPr>
        <p:spPr>
          <a:xfrm>
            <a:off x="5238449" y="4812268"/>
            <a:ext cx="822597" cy="369332"/>
          </a:xfrm>
          <a:prstGeom prst="rect">
            <a:avLst/>
          </a:prstGeom>
        </p:spPr>
        <p:txBody>
          <a:bodyPr wrap="none">
            <a:spAutoFit/>
          </a:bodyPr>
          <a:lstStyle/>
          <a:p>
            <a:r>
              <a:rPr lang="en-US" dirty="0" smtClean="0"/>
              <a:t>Temp</a:t>
            </a:r>
            <a:r>
              <a:rPr lang="fa-IR" dirty="0" smtClean="0"/>
              <a:t>3</a:t>
            </a:r>
            <a:endParaRPr lang="en-US" dirty="0"/>
          </a:p>
        </p:txBody>
      </p:sp>
      <p:pic>
        <p:nvPicPr>
          <p:cNvPr id="921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48600" y="5105400"/>
            <a:ext cx="542925" cy="1019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Rectangle 14"/>
          <p:cNvSpPr/>
          <p:nvPr/>
        </p:nvSpPr>
        <p:spPr>
          <a:xfrm>
            <a:off x="7699103" y="4769405"/>
            <a:ext cx="822597" cy="369332"/>
          </a:xfrm>
          <a:prstGeom prst="rect">
            <a:avLst/>
          </a:prstGeom>
        </p:spPr>
        <p:txBody>
          <a:bodyPr wrap="none">
            <a:spAutoFit/>
          </a:bodyPr>
          <a:lstStyle/>
          <a:p>
            <a:r>
              <a:rPr lang="en-US" dirty="0" smtClean="0"/>
              <a:t>Temp</a:t>
            </a:r>
            <a:r>
              <a:rPr lang="fa-IR" dirty="0" smtClean="0"/>
              <a:t>4</a:t>
            </a:r>
            <a:endParaRPr lang="en-US" dirty="0"/>
          </a:p>
        </p:txBody>
      </p:sp>
      <p:pic>
        <p:nvPicPr>
          <p:cNvPr id="10242"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81725" y="2888695"/>
            <a:ext cx="2352675" cy="100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ectangle 16"/>
          <p:cNvSpPr/>
          <p:nvPr/>
        </p:nvSpPr>
        <p:spPr>
          <a:xfrm>
            <a:off x="7010128" y="2514600"/>
            <a:ext cx="822597" cy="369332"/>
          </a:xfrm>
          <a:prstGeom prst="rect">
            <a:avLst/>
          </a:prstGeom>
        </p:spPr>
        <p:txBody>
          <a:bodyPr wrap="none">
            <a:spAutoFit/>
          </a:bodyPr>
          <a:lstStyle/>
          <a:p>
            <a:r>
              <a:rPr lang="en-US" dirty="0" smtClean="0"/>
              <a:t>Temp</a:t>
            </a:r>
            <a:r>
              <a:rPr lang="fa-IR" dirty="0" smtClean="0"/>
              <a:t>5</a:t>
            </a:r>
            <a:endParaRPr lang="en-US" dirty="0"/>
          </a:p>
        </p:txBody>
      </p:sp>
      <p:sp>
        <p:nvSpPr>
          <p:cNvPr id="18" name="Right Arrow 17"/>
          <p:cNvSpPr/>
          <p:nvPr/>
        </p:nvSpPr>
        <p:spPr>
          <a:xfrm>
            <a:off x="2790825" y="5619750"/>
            <a:ext cx="295275" cy="1714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ight Arrow 18"/>
          <p:cNvSpPr/>
          <p:nvPr/>
        </p:nvSpPr>
        <p:spPr>
          <a:xfrm>
            <a:off x="3649526" y="5619750"/>
            <a:ext cx="295275" cy="1714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ight Arrow 19"/>
          <p:cNvSpPr/>
          <p:nvPr/>
        </p:nvSpPr>
        <p:spPr>
          <a:xfrm>
            <a:off x="7575413" y="5653087"/>
            <a:ext cx="295275" cy="1714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own Arrow 4"/>
          <p:cNvSpPr/>
          <p:nvPr/>
        </p:nvSpPr>
        <p:spPr>
          <a:xfrm rot="10800000">
            <a:off x="8110400" y="3974068"/>
            <a:ext cx="217487" cy="76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22118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610600" cy="762000"/>
          </a:xfrm>
        </p:spPr>
        <p:txBody>
          <a:bodyPr/>
          <a:lstStyle/>
          <a:p>
            <a:pPr marL="0" indent="0"/>
            <a:r>
              <a:rPr lang="fa-IR" sz="2400" u="sng" dirty="0">
                <a:latin typeface="Tahoma" pitchFamily="34" charset="0"/>
                <a:ea typeface="Calibri" pitchFamily="34" charset="0"/>
              </a:rPr>
              <a:t>مثال 29: </a:t>
            </a:r>
            <a:br>
              <a:rPr lang="fa-IR" sz="2400" u="sng" dirty="0">
                <a:latin typeface="Tahoma" pitchFamily="34" charset="0"/>
                <a:ea typeface="Calibri" pitchFamily="34" charset="0"/>
              </a:rPr>
            </a:br>
            <a:r>
              <a:rPr lang="fa-IR" sz="2400" dirty="0">
                <a:solidFill>
                  <a:schemeClr val="accent1">
                    <a:lumMod val="75000"/>
                  </a:schemeClr>
                </a:solidFill>
                <a:latin typeface="Tahoma" pitchFamily="34" charset="0"/>
                <a:ea typeface="Calibri" pitchFamily="34" charset="0"/>
              </a:rPr>
              <a:t>اسامی تهیه کنندگانی را بیابید که اقلاً یک قطعه قرمز رنگ تهیه می کنند</a:t>
            </a:r>
            <a:r>
              <a:rPr lang="fa-IR" sz="2400" dirty="0" smtClean="0">
                <a:solidFill>
                  <a:schemeClr val="accent1">
                    <a:lumMod val="75000"/>
                  </a:schemeClr>
                </a:solidFill>
                <a:latin typeface="Tahoma" pitchFamily="34" charset="0"/>
                <a:ea typeface="Calibri" pitchFamily="34" charset="0"/>
              </a:rPr>
              <a:t>.</a:t>
            </a:r>
            <a:endParaRPr lang="en-US" sz="2400" dirty="0"/>
          </a:p>
        </p:txBody>
      </p:sp>
      <p:sp>
        <p:nvSpPr>
          <p:cNvPr id="3" name="Content Placeholder 2"/>
          <p:cNvSpPr>
            <a:spLocks noGrp="1"/>
          </p:cNvSpPr>
          <p:nvPr>
            <p:ph idx="1"/>
          </p:nvPr>
        </p:nvSpPr>
        <p:spPr>
          <a:xfrm>
            <a:off x="381000" y="3958644"/>
            <a:ext cx="7924800" cy="765755"/>
          </a:xfrm>
        </p:spPr>
        <p:txBody>
          <a:bodyPr>
            <a:noAutofit/>
          </a:bodyPr>
          <a:lstStyle/>
          <a:p>
            <a:pPr marL="0" indent="0" algn="l" rtl="0">
              <a:buNone/>
            </a:pPr>
            <a:r>
              <a:rPr lang="en-US" sz="1800" dirty="0"/>
              <a:t>Temp6</a:t>
            </a:r>
            <a:r>
              <a:rPr lang="en-US" sz="1800" dirty="0">
                <a:sym typeface="Symbol"/>
              </a:rPr>
              <a:t></a:t>
            </a:r>
            <a:r>
              <a:rPr lang="en-US" sz="1800" dirty="0"/>
              <a:t>∏</a:t>
            </a:r>
            <a:r>
              <a:rPr lang="en-US" sz="1800" baseline="-25000" dirty="0" err="1"/>
              <a:t>Sname</a:t>
            </a:r>
            <a:r>
              <a:rPr lang="en-US" sz="1800" dirty="0"/>
              <a:t> (Temp5)</a:t>
            </a:r>
          </a:p>
        </p:txBody>
      </p:sp>
      <p:sp>
        <p:nvSpPr>
          <p:cNvPr id="4" name="Slide Number Placeholder 3"/>
          <p:cNvSpPr>
            <a:spLocks noGrp="1"/>
          </p:cNvSpPr>
          <p:nvPr>
            <p:ph type="sldNum" sz="quarter" idx="12"/>
          </p:nvPr>
        </p:nvSpPr>
        <p:spPr/>
        <p:txBody>
          <a:bodyPr/>
          <a:lstStyle/>
          <a:p>
            <a:fld id="{B6F15528-21DE-4FAA-801E-634DDDAF4B2B}" type="slidenum">
              <a:rPr lang="en-US" smtClean="0"/>
              <a:pPr/>
              <a:t>74</a:t>
            </a:fld>
            <a:endParaRPr 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5105400"/>
            <a:ext cx="2486025"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a:off x="990600" y="4736068"/>
            <a:ext cx="822597" cy="369332"/>
          </a:xfrm>
          <a:prstGeom prst="rect">
            <a:avLst/>
          </a:prstGeom>
        </p:spPr>
        <p:txBody>
          <a:bodyPr wrap="none">
            <a:spAutoFit/>
          </a:bodyPr>
          <a:lstStyle/>
          <a:p>
            <a:r>
              <a:rPr lang="en-US" dirty="0"/>
              <a:t>Temp1</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86100" y="5105400"/>
            <a:ext cx="533400"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2941501" y="4736068"/>
            <a:ext cx="822597" cy="369332"/>
          </a:xfrm>
          <a:prstGeom prst="rect">
            <a:avLst/>
          </a:prstGeom>
        </p:spPr>
        <p:txBody>
          <a:bodyPr wrap="none">
            <a:spAutoFit/>
          </a:bodyPr>
          <a:lstStyle/>
          <a:p>
            <a:r>
              <a:rPr lang="en-US" dirty="0" smtClean="0"/>
              <a:t>Temp</a:t>
            </a:r>
            <a:r>
              <a:rPr lang="fa-IR" dirty="0" smtClean="0"/>
              <a:t>2</a:t>
            </a:r>
            <a:endParaRPr lang="en-US" dirty="0"/>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5138737"/>
            <a:ext cx="3638550" cy="962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12"/>
          <p:cNvSpPr/>
          <p:nvPr/>
        </p:nvSpPr>
        <p:spPr>
          <a:xfrm>
            <a:off x="5238449" y="4812268"/>
            <a:ext cx="822597" cy="369332"/>
          </a:xfrm>
          <a:prstGeom prst="rect">
            <a:avLst/>
          </a:prstGeom>
        </p:spPr>
        <p:txBody>
          <a:bodyPr wrap="none">
            <a:spAutoFit/>
          </a:bodyPr>
          <a:lstStyle/>
          <a:p>
            <a:r>
              <a:rPr lang="en-US" dirty="0" smtClean="0"/>
              <a:t>Temp</a:t>
            </a:r>
            <a:r>
              <a:rPr lang="fa-IR" dirty="0" smtClean="0"/>
              <a:t>3</a:t>
            </a:r>
            <a:endParaRPr lang="en-US" dirty="0"/>
          </a:p>
        </p:txBody>
      </p:sp>
      <p:pic>
        <p:nvPicPr>
          <p:cNvPr id="92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48600" y="5105400"/>
            <a:ext cx="542925" cy="1019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Rectangle 14"/>
          <p:cNvSpPr/>
          <p:nvPr/>
        </p:nvSpPr>
        <p:spPr>
          <a:xfrm>
            <a:off x="7699103" y="4769405"/>
            <a:ext cx="822597" cy="369332"/>
          </a:xfrm>
          <a:prstGeom prst="rect">
            <a:avLst/>
          </a:prstGeom>
        </p:spPr>
        <p:txBody>
          <a:bodyPr wrap="none">
            <a:spAutoFit/>
          </a:bodyPr>
          <a:lstStyle/>
          <a:p>
            <a:r>
              <a:rPr lang="en-US" dirty="0" smtClean="0"/>
              <a:t>Temp</a:t>
            </a:r>
            <a:r>
              <a:rPr lang="fa-IR" dirty="0" smtClean="0"/>
              <a:t>4</a:t>
            </a:r>
            <a:endParaRPr lang="en-US" dirty="0"/>
          </a:p>
        </p:txBody>
      </p:sp>
      <p:pic>
        <p:nvPicPr>
          <p:cNvPr id="1126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52950" y="2914650"/>
            <a:ext cx="1238250" cy="971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4768849" y="2489201"/>
            <a:ext cx="822597" cy="369332"/>
          </a:xfrm>
          <a:prstGeom prst="rect">
            <a:avLst/>
          </a:prstGeom>
        </p:spPr>
        <p:txBody>
          <a:bodyPr wrap="none">
            <a:spAutoFit/>
          </a:bodyPr>
          <a:lstStyle/>
          <a:p>
            <a:r>
              <a:rPr lang="en-US" dirty="0"/>
              <a:t>Temp6</a:t>
            </a:r>
          </a:p>
        </p:txBody>
      </p:sp>
      <p:pic>
        <p:nvPicPr>
          <p:cNvPr id="18"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81725" y="2888695"/>
            <a:ext cx="2352675" cy="100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Rectangle 18"/>
          <p:cNvSpPr/>
          <p:nvPr/>
        </p:nvSpPr>
        <p:spPr>
          <a:xfrm>
            <a:off x="7010128" y="2514600"/>
            <a:ext cx="822597" cy="369332"/>
          </a:xfrm>
          <a:prstGeom prst="rect">
            <a:avLst/>
          </a:prstGeom>
        </p:spPr>
        <p:txBody>
          <a:bodyPr wrap="none">
            <a:spAutoFit/>
          </a:bodyPr>
          <a:lstStyle/>
          <a:p>
            <a:r>
              <a:rPr lang="en-US" dirty="0" smtClean="0"/>
              <a:t>Temp</a:t>
            </a:r>
            <a:r>
              <a:rPr lang="fa-IR" dirty="0" smtClean="0"/>
              <a:t>5</a:t>
            </a:r>
            <a:endParaRPr lang="en-US" dirty="0"/>
          </a:p>
        </p:txBody>
      </p:sp>
      <p:sp>
        <p:nvSpPr>
          <p:cNvPr id="20" name="Down Arrow 19"/>
          <p:cNvSpPr/>
          <p:nvPr/>
        </p:nvSpPr>
        <p:spPr>
          <a:xfrm rot="10800000">
            <a:off x="8110400" y="3974068"/>
            <a:ext cx="217487" cy="76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p:cNvSpPr/>
          <p:nvPr/>
        </p:nvSpPr>
        <p:spPr>
          <a:xfrm>
            <a:off x="2790825" y="5619750"/>
            <a:ext cx="295275" cy="1714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Arrow 21"/>
          <p:cNvSpPr/>
          <p:nvPr/>
        </p:nvSpPr>
        <p:spPr>
          <a:xfrm>
            <a:off x="3649526" y="5619750"/>
            <a:ext cx="295275" cy="1714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Arrow 22"/>
          <p:cNvSpPr/>
          <p:nvPr/>
        </p:nvSpPr>
        <p:spPr>
          <a:xfrm>
            <a:off x="7575413" y="5653087"/>
            <a:ext cx="295275" cy="1714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ight Arrow 23"/>
          <p:cNvSpPr/>
          <p:nvPr/>
        </p:nvSpPr>
        <p:spPr>
          <a:xfrm rot="10800000">
            <a:off x="5738813" y="3388757"/>
            <a:ext cx="442912" cy="24503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988335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609600"/>
          </a:xfrm>
        </p:spPr>
        <p:txBody>
          <a:bodyPr/>
          <a:lstStyle/>
          <a:p>
            <a:r>
              <a:rPr lang="fa-IR" b="0" dirty="0">
                <a:solidFill>
                  <a:schemeClr val="tx1"/>
                </a:solidFill>
                <a:latin typeface="Tahoma" pitchFamily="34" charset="0"/>
                <a:ea typeface="Calibri" pitchFamily="34" charset="0"/>
              </a:rPr>
              <a:t>چند مثال پیچیده</a:t>
            </a:r>
            <a:endParaRPr lang="en-US" dirty="0"/>
          </a:p>
        </p:txBody>
      </p:sp>
      <p:sp>
        <p:nvSpPr>
          <p:cNvPr id="3" name="Content Placeholder 2"/>
          <p:cNvSpPr>
            <a:spLocks noGrp="1"/>
          </p:cNvSpPr>
          <p:nvPr>
            <p:ph idx="1"/>
          </p:nvPr>
        </p:nvSpPr>
        <p:spPr>
          <a:xfrm>
            <a:off x="381000" y="2895600"/>
            <a:ext cx="8326580" cy="3352800"/>
          </a:xfrm>
        </p:spPr>
        <p:txBody>
          <a:bodyPr>
            <a:normAutofit fontScale="92500" lnSpcReduction="20000"/>
          </a:bodyPr>
          <a:lstStyle/>
          <a:p>
            <a:pPr marL="0" indent="0">
              <a:buNone/>
            </a:pPr>
            <a:r>
              <a:rPr lang="fa-IR" b="1" u="sng" dirty="0"/>
              <a:t>مثال 30: </a:t>
            </a:r>
            <a:endParaRPr lang="en-US" b="1" u="sng" dirty="0" smtClean="0"/>
          </a:p>
          <a:p>
            <a:pPr marL="320040" lvl="1" indent="0">
              <a:buNone/>
            </a:pPr>
            <a:r>
              <a:rPr lang="fa-IR" b="1" dirty="0" smtClean="0">
                <a:solidFill>
                  <a:schemeClr val="accent1">
                    <a:lumMod val="75000"/>
                  </a:schemeClr>
                </a:solidFill>
              </a:rPr>
              <a:t>اسامی </a:t>
            </a:r>
            <a:r>
              <a:rPr lang="fa-IR" b="1" dirty="0">
                <a:solidFill>
                  <a:schemeClr val="accent1">
                    <a:lumMod val="75000"/>
                  </a:schemeClr>
                </a:solidFill>
              </a:rPr>
              <a:t>تهیه کنندگانی را بدهید که تمام قطعات را تهیه می کنند</a:t>
            </a:r>
            <a:r>
              <a:rPr lang="fa-IR" b="1" dirty="0" smtClean="0">
                <a:solidFill>
                  <a:schemeClr val="accent1">
                    <a:lumMod val="75000"/>
                  </a:schemeClr>
                </a:solidFill>
              </a:rPr>
              <a:t>.</a:t>
            </a:r>
          </a:p>
          <a:p>
            <a:pPr marL="0" indent="0" algn="l" rtl="0">
              <a:buNone/>
            </a:pPr>
            <a:r>
              <a:rPr lang="en-US" sz="2000" dirty="0"/>
              <a:t>Project   SP  [S#, P#]   Giving  Temp1</a:t>
            </a:r>
            <a:endParaRPr lang="en-US" sz="1400" dirty="0"/>
          </a:p>
          <a:p>
            <a:pPr marL="0" indent="0" algn="l" rtl="0">
              <a:buNone/>
            </a:pPr>
            <a:r>
              <a:rPr lang="en-US" sz="2000" dirty="0"/>
              <a:t>Project   P  [P#]   Giving  Temp2</a:t>
            </a:r>
            <a:endParaRPr lang="en-US" sz="1400" dirty="0"/>
          </a:p>
          <a:p>
            <a:pPr marL="0" indent="0" algn="l" rtl="0">
              <a:buNone/>
            </a:pPr>
            <a:r>
              <a:rPr lang="en-US" sz="2000" dirty="0"/>
              <a:t>Temp1   DIVIDEBY  Tepm2   Giving  Temp3</a:t>
            </a:r>
            <a:endParaRPr lang="en-US" sz="1400" dirty="0"/>
          </a:p>
          <a:p>
            <a:pPr marL="0" indent="0" algn="l" rtl="0">
              <a:buNone/>
            </a:pPr>
            <a:r>
              <a:rPr lang="en-US" sz="2000" dirty="0"/>
              <a:t>S   Join   Temp3   Giving  Temp4</a:t>
            </a:r>
            <a:endParaRPr lang="en-US" sz="1400" dirty="0"/>
          </a:p>
          <a:p>
            <a:pPr marL="0" indent="0" algn="l" rtl="0">
              <a:buNone/>
            </a:pPr>
            <a:r>
              <a:rPr lang="en-US" sz="2000" dirty="0"/>
              <a:t>Project   Temp4  [</a:t>
            </a:r>
            <a:r>
              <a:rPr lang="en-US" sz="2000" dirty="0" err="1"/>
              <a:t>Sname</a:t>
            </a:r>
            <a:r>
              <a:rPr lang="en-US" sz="2000" dirty="0"/>
              <a:t>]   Giving  Temp5</a:t>
            </a:r>
            <a:endParaRPr lang="en-US" sz="1400" dirty="0"/>
          </a:p>
          <a:p>
            <a:pPr marL="0" indent="0" algn="r">
              <a:buNone/>
            </a:pPr>
            <a:r>
              <a:rPr lang="fa-IR" dirty="0"/>
              <a:t>نماد دیگر</a:t>
            </a:r>
            <a:r>
              <a:rPr lang="fa-IR" dirty="0" smtClean="0"/>
              <a:t>:</a:t>
            </a:r>
          </a:p>
          <a:p>
            <a:pPr marL="0" indent="0" algn="r">
              <a:buNone/>
            </a:pPr>
            <a:endParaRPr lang="fa-IR" sz="1600" dirty="0"/>
          </a:p>
          <a:p>
            <a:pPr marL="0" indent="0" algn="r">
              <a:buNone/>
            </a:pPr>
            <a:endParaRPr lang="en-US" sz="1600" dirty="0"/>
          </a:p>
          <a:p>
            <a:pPr marL="0" indent="0" algn="ctr" rtl="0">
              <a:buNone/>
            </a:pPr>
            <a:r>
              <a:rPr lang="en-US" dirty="0"/>
              <a:t>∏</a:t>
            </a:r>
            <a:r>
              <a:rPr lang="en-US" baseline="-25000" dirty="0" err="1"/>
              <a:t>Sname</a:t>
            </a:r>
            <a:r>
              <a:rPr lang="en-US" baseline="-25000" dirty="0"/>
              <a:t> </a:t>
            </a:r>
            <a:r>
              <a:rPr lang="en-US" dirty="0"/>
              <a:t>( S ∞</a:t>
            </a:r>
            <a:r>
              <a:rPr lang="en-US" dirty="0" smtClean="0"/>
              <a:t> </a:t>
            </a:r>
            <a:r>
              <a:rPr lang="en-US" dirty="0"/>
              <a:t>( ∏</a:t>
            </a:r>
            <a:r>
              <a:rPr lang="en-US" baseline="-25000" dirty="0"/>
              <a:t>S#, P#</a:t>
            </a:r>
            <a:r>
              <a:rPr lang="en-US" dirty="0"/>
              <a:t> (SP) ÷ ∏</a:t>
            </a:r>
            <a:r>
              <a:rPr lang="en-US" baseline="-25000" dirty="0"/>
              <a:t>P#</a:t>
            </a:r>
            <a:r>
              <a:rPr lang="en-US" dirty="0"/>
              <a:t> (P))</a:t>
            </a:r>
            <a:endParaRPr lang="en-US" sz="1600"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75</a:t>
            </a:fld>
            <a:endParaRPr lang="en-US"/>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5700" y="781706"/>
            <a:ext cx="1345324" cy="20109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1249952"/>
            <a:ext cx="1981200" cy="1376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399" y="1127703"/>
            <a:ext cx="2079625" cy="13189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2105977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0" dur="500"/>
                                        <p:tgtEl>
                                          <p:spTgt spid="3">
                                            <p:txEl>
                                              <p:pRg st="3" end="3"/>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3" dur="500"/>
                                        <p:tgtEl>
                                          <p:spTgt spid="3">
                                            <p:txEl>
                                              <p:pRg st="4" end="4"/>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randombar(horizontal)">
                                      <p:cBhvr>
                                        <p:cTn id="16" dur="500"/>
                                        <p:tgtEl>
                                          <p:spTgt spid="3">
                                            <p:txEl>
                                              <p:pRg st="5" end="5"/>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randombar(horizontal)">
                                      <p:cBhvr>
                                        <p:cTn id="19" dur="500"/>
                                        <p:tgtEl>
                                          <p:spTgt spid="3">
                                            <p:txEl>
                                              <p:pRg st="6" end="6"/>
                                            </p:txEl>
                                          </p:spTgt>
                                        </p:tgtEl>
                                      </p:cBhvr>
                                    </p:animEffect>
                                  </p:childTnLst>
                                </p:cTn>
                              </p:par>
                              <p:par>
                                <p:cTn id="20" presetID="14" presetClass="entr" presetSubtype="10" fill="hold"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2" dur="500"/>
                                        <p:tgtEl>
                                          <p:spTgt spid="3">
                                            <p:txEl>
                                              <p:pRg st="7" end="7"/>
                                            </p:txEl>
                                          </p:spTgt>
                                        </p:tgtEl>
                                      </p:cBhvr>
                                    </p:animEffect>
                                  </p:childTnLst>
                                </p:cTn>
                              </p:par>
                              <p:par>
                                <p:cTn id="23" presetID="14" presetClass="entr" presetSubtype="10" fill="hold" nodeType="with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25"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609600"/>
          </a:xfrm>
        </p:spPr>
        <p:txBody>
          <a:bodyPr/>
          <a:lstStyle/>
          <a:p>
            <a:r>
              <a:rPr lang="fa-IR" b="0" dirty="0">
                <a:solidFill>
                  <a:schemeClr val="tx1"/>
                </a:solidFill>
                <a:latin typeface="Tahoma" pitchFamily="34" charset="0"/>
                <a:ea typeface="Calibri" pitchFamily="34" charset="0"/>
              </a:rPr>
              <a:t>چند مثال پیچیده</a:t>
            </a:r>
            <a:endParaRPr lang="en-US" dirty="0"/>
          </a:p>
        </p:txBody>
      </p:sp>
      <p:sp>
        <p:nvSpPr>
          <p:cNvPr id="3" name="Content Placeholder 2"/>
          <p:cNvSpPr>
            <a:spLocks noGrp="1"/>
          </p:cNvSpPr>
          <p:nvPr>
            <p:ph idx="1"/>
          </p:nvPr>
        </p:nvSpPr>
        <p:spPr>
          <a:xfrm>
            <a:off x="381000" y="2895600"/>
            <a:ext cx="8326580" cy="1600200"/>
          </a:xfrm>
        </p:spPr>
        <p:txBody>
          <a:bodyPr>
            <a:normAutofit/>
          </a:bodyPr>
          <a:lstStyle/>
          <a:p>
            <a:pPr marL="0" indent="0">
              <a:buNone/>
            </a:pPr>
            <a:r>
              <a:rPr lang="fa-IR" b="1" u="sng" dirty="0"/>
              <a:t>مثال 30: </a:t>
            </a:r>
            <a:endParaRPr lang="en-US" b="1" u="sng" dirty="0" smtClean="0"/>
          </a:p>
          <a:p>
            <a:pPr marL="0" indent="0" algn="l" rtl="0">
              <a:buNone/>
            </a:pPr>
            <a:r>
              <a:rPr lang="en-US" sz="2000" dirty="0" smtClean="0"/>
              <a:t>Project   </a:t>
            </a:r>
            <a:r>
              <a:rPr lang="en-US" sz="2000" dirty="0"/>
              <a:t>SP  [S#, P#]   Giving  Temp1</a:t>
            </a:r>
            <a:endParaRPr lang="en-US" sz="1400" dirty="0"/>
          </a:p>
          <a:p>
            <a:pPr marL="0" indent="0" algn="r">
              <a:buNone/>
            </a:pPr>
            <a:endParaRPr lang="fa-IR" sz="1600" dirty="0"/>
          </a:p>
          <a:p>
            <a:pPr marL="0" indent="0" algn="r">
              <a:buNone/>
            </a:pPr>
            <a:endParaRPr lang="en-US" sz="1600"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76</a:t>
            </a:fld>
            <a:endParaRPr lang="en-US"/>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5700" y="781706"/>
            <a:ext cx="1345324" cy="20109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1249952"/>
            <a:ext cx="1981200" cy="1376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69160" y="3581400"/>
            <a:ext cx="1133475" cy="2524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6324600" y="3212068"/>
            <a:ext cx="822597" cy="369332"/>
          </a:xfrm>
          <a:prstGeom prst="rect">
            <a:avLst/>
          </a:prstGeom>
        </p:spPr>
        <p:txBody>
          <a:bodyPr wrap="none">
            <a:spAutoFit/>
          </a:bodyPr>
          <a:lstStyle/>
          <a:p>
            <a:r>
              <a:rPr lang="en-US" dirty="0"/>
              <a:t>Temp1</a:t>
            </a:r>
            <a:endParaRPr lang="en-US" sz="1200" dirty="0"/>
          </a:p>
        </p:txBody>
      </p:sp>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399" y="1127703"/>
            <a:ext cx="2079625" cy="13189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01971502"/>
      </p:ext>
    </p:extLst>
  </p:cSld>
  <p:clrMapOvr>
    <a:masterClrMapping/>
  </p:clrMapOvr>
  <p:transition spd="slow">
    <p:cove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609600"/>
          </a:xfrm>
        </p:spPr>
        <p:txBody>
          <a:bodyPr/>
          <a:lstStyle/>
          <a:p>
            <a:r>
              <a:rPr lang="fa-IR" b="0" dirty="0">
                <a:solidFill>
                  <a:schemeClr val="tx1"/>
                </a:solidFill>
                <a:latin typeface="Tahoma" pitchFamily="34" charset="0"/>
                <a:ea typeface="Calibri" pitchFamily="34" charset="0"/>
              </a:rPr>
              <a:t>چند مثال پیچیده</a:t>
            </a:r>
            <a:endParaRPr lang="en-US" dirty="0"/>
          </a:p>
        </p:txBody>
      </p:sp>
      <p:sp>
        <p:nvSpPr>
          <p:cNvPr id="3" name="Content Placeholder 2"/>
          <p:cNvSpPr>
            <a:spLocks noGrp="1"/>
          </p:cNvSpPr>
          <p:nvPr>
            <p:ph idx="1"/>
          </p:nvPr>
        </p:nvSpPr>
        <p:spPr>
          <a:xfrm>
            <a:off x="381000" y="2895600"/>
            <a:ext cx="8326580" cy="1600200"/>
          </a:xfrm>
        </p:spPr>
        <p:txBody>
          <a:bodyPr>
            <a:normAutofit/>
          </a:bodyPr>
          <a:lstStyle/>
          <a:p>
            <a:pPr marL="0" indent="0">
              <a:buNone/>
            </a:pPr>
            <a:r>
              <a:rPr lang="fa-IR" b="1" u="sng" dirty="0"/>
              <a:t>مثال 30: </a:t>
            </a:r>
            <a:endParaRPr lang="en-US" b="1" u="sng" dirty="0" smtClean="0"/>
          </a:p>
          <a:p>
            <a:pPr marL="0" indent="0" algn="l" rtl="0">
              <a:buNone/>
            </a:pPr>
            <a:r>
              <a:rPr lang="en-US" sz="2000" dirty="0"/>
              <a:t>Project   P  [P#]   Giving  Temp2</a:t>
            </a:r>
            <a:endParaRPr lang="en-US" sz="1400" dirty="0"/>
          </a:p>
          <a:p>
            <a:pPr marL="0" indent="0" algn="r">
              <a:buNone/>
            </a:pPr>
            <a:endParaRPr lang="fa-IR" sz="1600" dirty="0"/>
          </a:p>
          <a:p>
            <a:pPr marL="0" indent="0" algn="r">
              <a:buNone/>
            </a:pPr>
            <a:endParaRPr lang="en-US" sz="1600"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77</a:t>
            </a:fld>
            <a:endParaRPr lang="en-US"/>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5700" y="781706"/>
            <a:ext cx="1345324" cy="20109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1249952"/>
            <a:ext cx="1981200" cy="1376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5273403" y="4016930"/>
            <a:ext cx="822597" cy="369332"/>
          </a:xfrm>
          <a:prstGeom prst="rect">
            <a:avLst/>
          </a:prstGeom>
        </p:spPr>
        <p:txBody>
          <a:bodyPr wrap="none">
            <a:spAutoFit/>
          </a:bodyPr>
          <a:lstStyle/>
          <a:p>
            <a:r>
              <a:rPr lang="en-US" dirty="0" smtClean="0"/>
              <a:t>Temp</a:t>
            </a:r>
            <a:r>
              <a:rPr lang="fa-IR" dirty="0" smtClean="0"/>
              <a:t>2</a:t>
            </a:r>
            <a:endParaRPr lang="en-US" sz="1200" dirty="0"/>
          </a:p>
        </p:txBody>
      </p:sp>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1725" y="3581400"/>
            <a:ext cx="1133475" cy="2524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6337165" y="3212068"/>
            <a:ext cx="822597" cy="369332"/>
          </a:xfrm>
          <a:prstGeom prst="rect">
            <a:avLst/>
          </a:prstGeom>
        </p:spPr>
        <p:txBody>
          <a:bodyPr wrap="none">
            <a:spAutoFit/>
          </a:bodyPr>
          <a:lstStyle/>
          <a:p>
            <a:r>
              <a:rPr lang="en-US" dirty="0"/>
              <a:t>Temp1</a:t>
            </a:r>
            <a:endParaRPr lang="en-US" sz="1200" dirty="0"/>
          </a:p>
        </p:txBody>
      </p:sp>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399" y="1127703"/>
            <a:ext cx="2079625" cy="13189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19725" y="4386262"/>
            <a:ext cx="523875" cy="133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926832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609600"/>
          </a:xfrm>
        </p:spPr>
        <p:txBody>
          <a:bodyPr/>
          <a:lstStyle/>
          <a:p>
            <a:r>
              <a:rPr lang="fa-IR" b="0" dirty="0">
                <a:solidFill>
                  <a:schemeClr val="tx1"/>
                </a:solidFill>
                <a:latin typeface="Tahoma" pitchFamily="34" charset="0"/>
                <a:ea typeface="Calibri" pitchFamily="34" charset="0"/>
              </a:rPr>
              <a:t>چند مثال پیچیده</a:t>
            </a:r>
            <a:endParaRPr lang="en-US" dirty="0"/>
          </a:p>
        </p:txBody>
      </p:sp>
      <p:sp>
        <p:nvSpPr>
          <p:cNvPr id="3" name="Content Placeholder 2"/>
          <p:cNvSpPr>
            <a:spLocks noGrp="1"/>
          </p:cNvSpPr>
          <p:nvPr>
            <p:ph idx="1"/>
          </p:nvPr>
        </p:nvSpPr>
        <p:spPr>
          <a:xfrm>
            <a:off x="381000" y="2895600"/>
            <a:ext cx="8326580" cy="1600200"/>
          </a:xfrm>
        </p:spPr>
        <p:txBody>
          <a:bodyPr>
            <a:normAutofit/>
          </a:bodyPr>
          <a:lstStyle/>
          <a:p>
            <a:pPr marL="0" indent="0">
              <a:buNone/>
            </a:pPr>
            <a:r>
              <a:rPr lang="fa-IR" b="1" u="sng" dirty="0"/>
              <a:t>مثال 30: </a:t>
            </a:r>
            <a:endParaRPr lang="en-US" b="1" u="sng" dirty="0" smtClean="0"/>
          </a:p>
          <a:p>
            <a:pPr marL="0" indent="0" algn="l" rtl="0">
              <a:buNone/>
            </a:pPr>
            <a:r>
              <a:rPr lang="en-US" sz="2000" dirty="0"/>
              <a:t>Temp1   DIVIDEBY  Tepm2   Giving  Temp3</a:t>
            </a:r>
            <a:endParaRPr lang="en-US" sz="1400" dirty="0"/>
          </a:p>
          <a:p>
            <a:pPr marL="0" indent="0" algn="r">
              <a:buNone/>
            </a:pPr>
            <a:endParaRPr lang="fa-IR" sz="1600" dirty="0"/>
          </a:p>
          <a:p>
            <a:pPr marL="0" indent="0" algn="r">
              <a:buNone/>
            </a:pPr>
            <a:endParaRPr lang="en-US" sz="1600"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78</a:t>
            </a:fld>
            <a:endParaRPr lang="en-US"/>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5700" y="781706"/>
            <a:ext cx="1345324" cy="20109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1249952"/>
            <a:ext cx="1981200" cy="1376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5273403" y="4016930"/>
            <a:ext cx="822597" cy="369332"/>
          </a:xfrm>
          <a:prstGeom prst="rect">
            <a:avLst/>
          </a:prstGeom>
        </p:spPr>
        <p:txBody>
          <a:bodyPr wrap="none">
            <a:spAutoFit/>
          </a:bodyPr>
          <a:lstStyle/>
          <a:p>
            <a:r>
              <a:rPr lang="en-US" dirty="0" smtClean="0"/>
              <a:t>Temp</a:t>
            </a:r>
            <a:r>
              <a:rPr lang="fa-IR" dirty="0" smtClean="0"/>
              <a:t>2</a:t>
            </a:r>
            <a:endParaRPr lang="en-US" sz="1200" dirty="0"/>
          </a:p>
        </p:txBody>
      </p:sp>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1725" y="3581400"/>
            <a:ext cx="1133475" cy="2524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6337165" y="3212068"/>
            <a:ext cx="822597" cy="369332"/>
          </a:xfrm>
          <a:prstGeom prst="rect">
            <a:avLst/>
          </a:prstGeom>
        </p:spPr>
        <p:txBody>
          <a:bodyPr wrap="none">
            <a:spAutoFit/>
          </a:bodyPr>
          <a:lstStyle/>
          <a:p>
            <a:r>
              <a:rPr lang="en-US" dirty="0"/>
              <a:t>Temp1</a:t>
            </a:r>
            <a:endParaRPr lang="en-US" sz="1200" dirty="0"/>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399" y="1127703"/>
            <a:ext cx="2079625" cy="13189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22763" y="4365108"/>
            <a:ext cx="523875" cy="133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4359003" y="4140714"/>
            <a:ext cx="822597" cy="369332"/>
          </a:xfrm>
          <a:prstGeom prst="rect">
            <a:avLst/>
          </a:prstGeom>
        </p:spPr>
        <p:txBody>
          <a:bodyPr wrap="none">
            <a:spAutoFit/>
          </a:bodyPr>
          <a:lstStyle/>
          <a:p>
            <a:r>
              <a:rPr lang="en-US" dirty="0"/>
              <a:t>Temp3</a:t>
            </a:r>
            <a:endParaRPr lang="en-US" sz="1200" dirty="0"/>
          </a:p>
        </p:txBody>
      </p:sp>
      <p:pic>
        <p:nvPicPr>
          <p:cNvPr id="3076"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22651" y="4538662"/>
            <a:ext cx="4953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985853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609600"/>
          </a:xfrm>
        </p:spPr>
        <p:txBody>
          <a:bodyPr/>
          <a:lstStyle/>
          <a:p>
            <a:r>
              <a:rPr lang="fa-IR" b="0" dirty="0">
                <a:solidFill>
                  <a:schemeClr val="tx1"/>
                </a:solidFill>
                <a:latin typeface="Tahoma" pitchFamily="34" charset="0"/>
                <a:ea typeface="Calibri" pitchFamily="34" charset="0"/>
              </a:rPr>
              <a:t>چند مثال پیچیده</a:t>
            </a:r>
            <a:endParaRPr lang="en-US" dirty="0"/>
          </a:p>
        </p:txBody>
      </p:sp>
      <p:sp>
        <p:nvSpPr>
          <p:cNvPr id="3" name="Content Placeholder 2"/>
          <p:cNvSpPr>
            <a:spLocks noGrp="1"/>
          </p:cNvSpPr>
          <p:nvPr>
            <p:ph idx="1"/>
          </p:nvPr>
        </p:nvSpPr>
        <p:spPr>
          <a:xfrm>
            <a:off x="381000" y="2895600"/>
            <a:ext cx="8326580" cy="1600200"/>
          </a:xfrm>
        </p:spPr>
        <p:txBody>
          <a:bodyPr>
            <a:normAutofit/>
          </a:bodyPr>
          <a:lstStyle/>
          <a:p>
            <a:pPr marL="0" indent="0">
              <a:buNone/>
            </a:pPr>
            <a:r>
              <a:rPr lang="fa-IR" b="1" u="sng" dirty="0"/>
              <a:t>مثال 30: </a:t>
            </a:r>
            <a:endParaRPr lang="en-US" b="1" u="sng" dirty="0" smtClean="0"/>
          </a:p>
          <a:p>
            <a:pPr marL="0" indent="0" algn="l" rtl="0">
              <a:buNone/>
            </a:pPr>
            <a:r>
              <a:rPr lang="en-US" sz="2000" dirty="0"/>
              <a:t>S   Join   Temp3   Giving  Temp4</a:t>
            </a:r>
            <a:endParaRPr lang="en-US" sz="1400" dirty="0"/>
          </a:p>
          <a:p>
            <a:pPr marL="0" indent="0" algn="r">
              <a:buNone/>
            </a:pPr>
            <a:endParaRPr lang="fa-IR" sz="1600" dirty="0"/>
          </a:p>
          <a:p>
            <a:pPr marL="0" indent="0" algn="r">
              <a:buNone/>
            </a:pPr>
            <a:endParaRPr lang="en-US" sz="1600"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79</a:t>
            </a:fld>
            <a:endParaRPr lang="en-US"/>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5700" y="781706"/>
            <a:ext cx="1345324" cy="20109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1249952"/>
            <a:ext cx="1981200" cy="1376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5273403" y="4016930"/>
            <a:ext cx="822597" cy="369332"/>
          </a:xfrm>
          <a:prstGeom prst="rect">
            <a:avLst/>
          </a:prstGeom>
        </p:spPr>
        <p:txBody>
          <a:bodyPr wrap="none">
            <a:spAutoFit/>
          </a:bodyPr>
          <a:lstStyle/>
          <a:p>
            <a:r>
              <a:rPr lang="en-US" dirty="0" smtClean="0"/>
              <a:t>Temp</a:t>
            </a:r>
            <a:r>
              <a:rPr lang="fa-IR" dirty="0" smtClean="0"/>
              <a:t>2</a:t>
            </a:r>
            <a:endParaRPr lang="en-US" sz="1200" dirty="0"/>
          </a:p>
        </p:txBody>
      </p:sp>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1725" y="3581400"/>
            <a:ext cx="1133475" cy="2524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6337165" y="3212068"/>
            <a:ext cx="822597" cy="369332"/>
          </a:xfrm>
          <a:prstGeom prst="rect">
            <a:avLst/>
          </a:prstGeom>
        </p:spPr>
        <p:txBody>
          <a:bodyPr wrap="none">
            <a:spAutoFit/>
          </a:bodyPr>
          <a:lstStyle/>
          <a:p>
            <a:r>
              <a:rPr lang="en-US" dirty="0"/>
              <a:t>Temp1</a:t>
            </a:r>
            <a:endParaRPr lang="en-US" sz="1200" dirty="0"/>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399" y="1127703"/>
            <a:ext cx="2079625" cy="13189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22763" y="4365108"/>
            <a:ext cx="523875" cy="133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4359003" y="4140714"/>
            <a:ext cx="822597" cy="369332"/>
          </a:xfrm>
          <a:prstGeom prst="rect">
            <a:avLst/>
          </a:prstGeom>
        </p:spPr>
        <p:txBody>
          <a:bodyPr wrap="none">
            <a:spAutoFit/>
          </a:bodyPr>
          <a:lstStyle/>
          <a:p>
            <a:r>
              <a:rPr lang="en-US" dirty="0"/>
              <a:t>Temp3</a:t>
            </a:r>
            <a:endParaRPr lang="en-US" sz="1200" dirty="0"/>
          </a:p>
        </p:txBody>
      </p:sp>
      <p:pic>
        <p:nvPicPr>
          <p:cNvPr id="3076"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22651" y="4538662"/>
            <a:ext cx="4953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13"/>
          <p:cNvSpPr/>
          <p:nvPr/>
        </p:nvSpPr>
        <p:spPr>
          <a:xfrm>
            <a:off x="2636701" y="4127930"/>
            <a:ext cx="822597" cy="369332"/>
          </a:xfrm>
          <a:prstGeom prst="rect">
            <a:avLst/>
          </a:prstGeom>
        </p:spPr>
        <p:txBody>
          <a:bodyPr wrap="none">
            <a:spAutoFit/>
          </a:bodyPr>
          <a:lstStyle/>
          <a:p>
            <a:r>
              <a:rPr lang="en-US" dirty="0" smtClean="0"/>
              <a:t>Temp</a:t>
            </a:r>
            <a:r>
              <a:rPr lang="fa-IR" dirty="0" smtClean="0"/>
              <a:t>4</a:t>
            </a:r>
            <a:endParaRPr lang="en-US" sz="1200" dirty="0"/>
          </a:p>
        </p:txBody>
      </p:sp>
      <p:pic>
        <p:nvPicPr>
          <p:cNvPr id="4098"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81200" y="4538662"/>
            <a:ext cx="21336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539407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685800"/>
          </a:xfrm>
        </p:spPr>
        <p:txBody>
          <a:bodyPr/>
          <a:lstStyle/>
          <a:p>
            <a:r>
              <a:rPr lang="fa-IR" dirty="0" smtClean="0"/>
              <a:t>تذکر</a:t>
            </a:r>
            <a:endParaRPr lang="en-US" dirty="0"/>
          </a:p>
        </p:txBody>
      </p:sp>
      <p:sp>
        <p:nvSpPr>
          <p:cNvPr id="3" name="Content Placeholder 2"/>
          <p:cNvSpPr>
            <a:spLocks noGrp="1"/>
          </p:cNvSpPr>
          <p:nvPr>
            <p:ph idx="1"/>
          </p:nvPr>
        </p:nvSpPr>
        <p:spPr>
          <a:xfrm>
            <a:off x="304800" y="1219200"/>
            <a:ext cx="8534400" cy="4876800"/>
          </a:xfrm>
        </p:spPr>
        <p:txBody>
          <a:bodyPr>
            <a:normAutofit/>
          </a:bodyPr>
          <a:lstStyle/>
          <a:p>
            <a:pPr>
              <a:buFont typeface="Wingdings" pitchFamily="2" charset="2"/>
              <a:buChar char="ü"/>
            </a:pPr>
            <a:r>
              <a:rPr lang="fa-IR" dirty="0" smtClean="0"/>
              <a:t> اکثر مثال های این فصل را بر اساس جداول </a:t>
            </a:r>
            <a:r>
              <a:rPr lang="en-US" dirty="0" smtClean="0"/>
              <a:t>S</a:t>
            </a:r>
            <a:r>
              <a:rPr lang="fa-IR" dirty="0" smtClean="0"/>
              <a:t> و </a:t>
            </a:r>
            <a:r>
              <a:rPr lang="en-US" dirty="0" smtClean="0"/>
              <a:t>P</a:t>
            </a:r>
            <a:r>
              <a:rPr lang="fa-IR" dirty="0" smtClean="0"/>
              <a:t> و </a:t>
            </a:r>
            <a:r>
              <a:rPr lang="en-US" dirty="0" smtClean="0"/>
              <a:t>SP</a:t>
            </a:r>
            <a:r>
              <a:rPr lang="fa-IR" dirty="0" smtClean="0"/>
              <a:t> زیر بیان خواهیم کرد.</a:t>
            </a:r>
          </a:p>
          <a:p>
            <a:endParaRPr lang="fa-IR" dirty="0"/>
          </a:p>
          <a:p>
            <a:endParaRPr lang="fa-IR" dirty="0" smtClean="0"/>
          </a:p>
          <a:p>
            <a:endParaRPr lang="fa-IR" dirty="0"/>
          </a:p>
          <a:p>
            <a:endParaRPr lang="fa-IR" dirty="0" smtClean="0"/>
          </a:p>
          <a:p>
            <a:pPr marL="0" indent="0">
              <a:buNone/>
            </a:pPr>
            <a:endParaRPr lang="fa-IR" dirty="0" smtClean="0"/>
          </a:p>
          <a:p>
            <a:pPr marL="0" indent="0">
              <a:buNone/>
            </a:pPr>
            <a:endParaRPr lang="fa-IR" dirty="0"/>
          </a:p>
          <a:p>
            <a:pPr marL="0" indent="0">
              <a:buNone/>
            </a:pPr>
            <a:endParaRPr lang="fa-IR" dirty="0" smtClean="0"/>
          </a:p>
          <a:p>
            <a:pPr marL="0" indent="0">
              <a:buNone/>
            </a:pPr>
            <a:endParaRPr lang="fa-IR" dirty="0" smtClean="0"/>
          </a:p>
          <a:p>
            <a:pPr marL="0" indent="0">
              <a:buNone/>
            </a:pPr>
            <a:r>
              <a:rPr lang="fa-IR" dirty="0" smtClean="0"/>
              <a:t>در </a:t>
            </a:r>
            <a:r>
              <a:rPr lang="fa-IR" dirty="0"/>
              <a:t>بسیاری از کتاب ها به جای </a:t>
            </a:r>
            <a:r>
              <a:rPr lang="fa-IR" dirty="0" smtClean="0"/>
              <a:t>متغیر </a:t>
            </a:r>
            <a:r>
              <a:rPr lang="fa-IR" dirty="0"/>
              <a:t>رابطه ای از اصطلاح رابطه استفاده می شود. مثلاً در شکل فوق در واقع </a:t>
            </a:r>
            <a:r>
              <a:rPr lang="en-US" dirty="0"/>
              <a:t>SP</a:t>
            </a:r>
            <a:r>
              <a:rPr lang="fa-IR" dirty="0"/>
              <a:t> یک </a:t>
            </a:r>
            <a:r>
              <a:rPr lang="fa-IR" dirty="0" smtClean="0"/>
              <a:t>متغیر </a:t>
            </a:r>
            <a:r>
              <a:rPr lang="fa-IR" dirty="0"/>
              <a:t>رابطه ای است</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a:t>
            </a:fld>
            <a:endParaRPr lang="en-US"/>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2209800"/>
            <a:ext cx="1866900" cy="2800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819400"/>
            <a:ext cx="5305425" cy="1866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908683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609600"/>
          </a:xfrm>
        </p:spPr>
        <p:txBody>
          <a:bodyPr/>
          <a:lstStyle/>
          <a:p>
            <a:r>
              <a:rPr lang="fa-IR" b="0" dirty="0">
                <a:solidFill>
                  <a:schemeClr val="tx1"/>
                </a:solidFill>
                <a:latin typeface="Tahoma" pitchFamily="34" charset="0"/>
                <a:ea typeface="Calibri" pitchFamily="34" charset="0"/>
              </a:rPr>
              <a:t>چند مثال پیچیده</a:t>
            </a:r>
            <a:endParaRPr lang="en-US" dirty="0"/>
          </a:p>
        </p:txBody>
      </p:sp>
      <p:sp>
        <p:nvSpPr>
          <p:cNvPr id="3" name="Content Placeholder 2"/>
          <p:cNvSpPr>
            <a:spLocks noGrp="1"/>
          </p:cNvSpPr>
          <p:nvPr>
            <p:ph idx="1"/>
          </p:nvPr>
        </p:nvSpPr>
        <p:spPr>
          <a:xfrm>
            <a:off x="381000" y="2895600"/>
            <a:ext cx="8326580" cy="1600200"/>
          </a:xfrm>
        </p:spPr>
        <p:txBody>
          <a:bodyPr>
            <a:normAutofit/>
          </a:bodyPr>
          <a:lstStyle/>
          <a:p>
            <a:pPr marL="0" indent="0">
              <a:buNone/>
            </a:pPr>
            <a:r>
              <a:rPr lang="fa-IR" b="1" u="sng" dirty="0"/>
              <a:t>مثال 30: </a:t>
            </a:r>
            <a:endParaRPr lang="en-US" b="1" u="sng" dirty="0" smtClean="0"/>
          </a:p>
          <a:p>
            <a:pPr marL="0" indent="0" algn="l" rtl="0">
              <a:buNone/>
            </a:pPr>
            <a:r>
              <a:rPr lang="en-US" sz="2000" dirty="0"/>
              <a:t>Project   Temp4  [</a:t>
            </a:r>
            <a:r>
              <a:rPr lang="en-US" sz="2000" dirty="0" err="1"/>
              <a:t>Sname</a:t>
            </a:r>
            <a:r>
              <a:rPr lang="en-US" sz="2000" dirty="0"/>
              <a:t>]   Giving  Temp5</a:t>
            </a:r>
            <a:endParaRPr lang="en-US" sz="1400" dirty="0"/>
          </a:p>
          <a:p>
            <a:pPr marL="0" indent="0" algn="r">
              <a:buNone/>
            </a:pPr>
            <a:endParaRPr lang="fa-IR" sz="1600" dirty="0"/>
          </a:p>
          <a:p>
            <a:pPr marL="0" indent="0" algn="r">
              <a:buNone/>
            </a:pPr>
            <a:endParaRPr lang="en-US" sz="1600"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80</a:t>
            </a:fld>
            <a:endParaRPr lang="en-US"/>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5700" y="781706"/>
            <a:ext cx="1345324" cy="20109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1249952"/>
            <a:ext cx="1981200" cy="1376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5273403" y="4016930"/>
            <a:ext cx="822597" cy="369332"/>
          </a:xfrm>
          <a:prstGeom prst="rect">
            <a:avLst/>
          </a:prstGeom>
        </p:spPr>
        <p:txBody>
          <a:bodyPr wrap="none">
            <a:spAutoFit/>
          </a:bodyPr>
          <a:lstStyle/>
          <a:p>
            <a:r>
              <a:rPr lang="en-US" dirty="0" smtClean="0"/>
              <a:t>Temp</a:t>
            </a:r>
            <a:r>
              <a:rPr lang="fa-IR" dirty="0" smtClean="0"/>
              <a:t>2</a:t>
            </a:r>
            <a:endParaRPr lang="en-US" sz="1200" dirty="0"/>
          </a:p>
        </p:txBody>
      </p:sp>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1725" y="3581400"/>
            <a:ext cx="1133475" cy="2524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6337165" y="3212068"/>
            <a:ext cx="822597" cy="369332"/>
          </a:xfrm>
          <a:prstGeom prst="rect">
            <a:avLst/>
          </a:prstGeom>
        </p:spPr>
        <p:txBody>
          <a:bodyPr wrap="none">
            <a:spAutoFit/>
          </a:bodyPr>
          <a:lstStyle/>
          <a:p>
            <a:r>
              <a:rPr lang="en-US" dirty="0"/>
              <a:t>Temp1</a:t>
            </a:r>
            <a:endParaRPr lang="en-US" sz="1200" dirty="0"/>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399" y="1127703"/>
            <a:ext cx="2079625" cy="13189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22763" y="4365108"/>
            <a:ext cx="523875" cy="133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4359003" y="4140714"/>
            <a:ext cx="822597" cy="369332"/>
          </a:xfrm>
          <a:prstGeom prst="rect">
            <a:avLst/>
          </a:prstGeom>
        </p:spPr>
        <p:txBody>
          <a:bodyPr wrap="none">
            <a:spAutoFit/>
          </a:bodyPr>
          <a:lstStyle/>
          <a:p>
            <a:r>
              <a:rPr lang="en-US" dirty="0"/>
              <a:t>Temp3</a:t>
            </a:r>
            <a:endParaRPr lang="en-US" sz="1200" dirty="0"/>
          </a:p>
        </p:txBody>
      </p:sp>
      <p:pic>
        <p:nvPicPr>
          <p:cNvPr id="3076"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22651" y="4538662"/>
            <a:ext cx="4953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13"/>
          <p:cNvSpPr/>
          <p:nvPr/>
        </p:nvSpPr>
        <p:spPr>
          <a:xfrm>
            <a:off x="2636701" y="4127930"/>
            <a:ext cx="822597" cy="369332"/>
          </a:xfrm>
          <a:prstGeom prst="rect">
            <a:avLst/>
          </a:prstGeom>
        </p:spPr>
        <p:txBody>
          <a:bodyPr wrap="none">
            <a:spAutoFit/>
          </a:bodyPr>
          <a:lstStyle/>
          <a:p>
            <a:r>
              <a:rPr lang="en-US" dirty="0" smtClean="0"/>
              <a:t>Temp</a:t>
            </a:r>
            <a:r>
              <a:rPr lang="fa-IR" dirty="0" smtClean="0"/>
              <a:t>4</a:t>
            </a:r>
            <a:endParaRPr lang="en-US" sz="1200" dirty="0"/>
          </a:p>
        </p:txBody>
      </p:sp>
      <p:pic>
        <p:nvPicPr>
          <p:cNvPr id="4098"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81200" y="4538662"/>
            <a:ext cx="21336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7200" y="4551362"/>
            <a:ext cx="10287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ectangle 16"/>
          <p:cNvSpPr/>
          <p:nvPr/>
        </p:nvSpPr>
        <p:spPr>
          <a:xfrm>
            <a:off x="560251" y="4127930"/>
            <a:ext cx="822597" cy="369332"/>
          </a:xfrm>
          <a:prstGeom prst="rect">
            <a:avLst/>
          </a:prstGeom>
        </p:spPr>
        <p:txBody>
          <a:bodyPr wrap="none">
            <a:spAutoFit/>
          </a:bodyPr>
          <a:lstStyle/>
          <a:p>
            <a:r>
              <a:rPr lang="en-US" dirty="0" smtClean="0"/>
              <a:t>Temp</a:t>
            </a:r>
            <a:r>
              <a:rPr lang="fa-IR" dirty="0" smtClean="0"/>
              <a:t>5</a:t>
            </a:r>
            <a:endParaRPr lang="en-US" sz="1200" dirty="0"/>
          </a:p>
        </p:txBody>
      </p:sp>
    </p:spTree>
    <p:extLst>
      <p:ext uri="{BB962C8B-B14F-4D97-AF65-F5344CB8AC3E}">
        <p14:creationId xmlns:p14="http://schemas.microsoft.com/office/powerpoint/2010/main" val="38490861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762000"/>
          </a:xfrm>
        </p:spPr>
        <p:txBody>
          <a:bodyPr/>
          <a:lstStyle/>
          <a:p>
            <a:r>
              <a:rPr lang="fa-IR" b="0" dirty="0">
                <a:solidFill>
                  <a:schemeClr val="tx1"/>
                </a:solidFill>
                <a:latin typeface="Tahoma" pitchFamily="34" charset="0"/>
                <a:ea typeface="Calibri" pitchFamily="34" charset="0"/>
              </a:rPr>
              <a:t>چند مثال پیچیده</a:t>
            </a:r>
            <a:endParaRPr lang="en-US" dirty="0"/>
          </a:p>
        </p:txBody>
      </p:sp>
      <p:sp>
        <p:nvSpPr>
          <p:cNvPr id="3" name="Content Placeholder 2"/>
          <p:cNvSpPr>
            <a:spLocks noGrp="1"/>
          </p:cNvSpPr>
          <p:nvPr>
            <p:ph idx="1"/>
          </p:nvPr>
        </p:nvSpPr>
        <p:spPr>
          <a:xfrm>
            <a:off x="381000" y="1371600"/>
            <a:ext cx="8305800" cy="5410200"/>
          </a:xfrm>
        </p:spPr>
        <p:txBody>
          <a:bodyPr>
            <a:normAutofit fontScale="70000" lnSpcReduction="20000"/>
          </a:bodyPr>
          <a:lstStyle/>
          <a:p>
            <a:pPr marL="0" indent="0">
              <a:buNone/>
            </a:pPr>
            <a:r>
              <a:rPr lang="fa-IR" b="1" u="sng" dirty="0"/>
              <a:t>مثال </a:t>
            </a:r>
            <a:r>
              <a:rPr lang="fa-IR" b="1" u="sng" dirty="0" smtClean="0"/>
              <a:t>31: </a:t>
            </a:r>
            <a:endParaRPr lang="en-US" b="1" u="sng" dirty="0" smtClean="0"/>
          </a:p>
          <a:p>
            <a:pPr marL="320040" lvl="1" indent="0">
              <a:buNone/>
            </a:pPr>
            <a:r>
              <a:rPr lang="fa-IR" sz="2600" b="1" dirty="0">
                <a:solidFill>
                  <a:schemeClr val="accent1">
                    <a:lumMod val="75000"/>
                  </a:schemeClr>
                </a:solidFill>
              </a:rPr>
              <a:t>اسامی تهیه کنندگانی را بیابید که قطعه </a:t>
            </a:r>
            <a:r>
              <a:rPr lang="en-US" sz="2600" b="1" dirty="0" smtClean="0">
                <a:solidFill>
                  <a:schemeClr val="accent1">
                    <a:lumMod val="75000"/>
                  </a:schemeClr>
                </a:solidFill>
              </a:rPr>
              <a:t>P</a:t>
            </a:r>
            <a:r>
              <a:rPr lang="en-US" sz="2600" b="1" dirty="0">
                <a:solidFill>
                  <a:schemeClr val="accent1">
                    <a:lumMod val="75000"/>
                  </a:schemeClr>
                </a:solidFill>
              </a:rPr>
              <a:t>1</a:t>
            </a:r>
            <a:r>
              <a:rPr lang="fa-IR" sz="2600" b="1" dirty="0" smtClean="0">
                <a:solidFill>
                  <a:schemeClr val="accent1">
                    <a:lumMod val="75000"/>
                  </a:schemeClr>
                </a:solidFill>
              </a:rPr>
              <a:t> </a:t>
            </a:r>
            <a:r>
              <a:rPr lang="fa-IR" sz="2600" b="1" dirty="0">
                <a:solidFill>
                  <a:schemeClr val="accent1">
                    <a:lumMod val="75000"/>
                  </a:schemeClr>
                </a:solidFill>
              </a:rPr>
              <a:t>را تهیه نمی کنند.</a:t>
            </a:r>
            <a:endParaRPr lang="en-US" sz="1800" b="1" dirty="0">
              <a:solidFill>
                <a:schemeClr val="accent1">
                  <a:lumMod val="75000"/>
                </a:schemeClr>
              </a:solidFill>
            </a:endParaRPr>
          </a:p>
          <a:p>
            <a:pPr marL="0" indent="0" algn="l" rtl="0">
              <a:buNone/>
            </a:pPr>
            <a:r>
              <a:rPr lang="en-US" dirty="0"/>
              <a:t>Project  S[S#]  Giving  Temp1</a:t>
            </a:r>
            <a:endParaRPr lang="en-US" sz="1600" dirty="0"/>
          </a:p>
          <a:p>
            <a:pPr marL="0" indent="0" algn="l" rtl="0">
              <a:buNone/>
            </a:pPr>
            <a:r>
              <a:rPr lang="en-US" dirty="0"/>
              <a:t>Select  SP  where  P#=</a:t>
            </a:r>
            <a:r>
              <a:rPr lang="en-US" dirty="0" smtClean="0"/>
              <a:t>’P1’  </a:t>
            </a:r>
            <a:r>
              <a:rPr lang="en-US" dirty="0"/>
              <a:t>Giving  Temp2</a:t>
            </a:r>
            <a:endParaRPr lang="en-US" sz="1600" dirty="0"/>
          </a:p>
          <a:p>
            <a:pPr marL="0" indent="0" algn="l" rtl="0">
              <a:buNone/>
            </a:pPr>
            <a:r>
              <a:rPr lang="en-US" dirty="0"/>
              <a:t>Project  Temp2  [S#]  Giving  Temp3</a:t>
            </a:r>
            <a:endParaRPr lang="en-US" sz="1600" dirty="0"/>
          </a:p>
          <a:p>
            <a:pPr marL="0" indent="0" algn="l" rtl="0">
              <a:buNone/>
            </a:pPr>
            <a:r>
              <a:rPr lang="en-US" dirty="0"/>
              <a:t>Temp1  Minus  Temp3  Giving  Temp4</a:t>
            </a:r>
            <a:endParaRPr lang="en-US" sz="1600" dirty="0"/>
          </a:p>
          <a:p>
            <a:pPr marL="0" indent="0" algn="l" rtl="0">
              <a:buNone/>
            </a:pPr>
            <a:r>
              <a:rPr lang="en-US" dirty="0"/>
              <a:t>Temp4  Join  S  Giving  Temp5</a:t>
            </a:r>
            <a:endParaRPr lang="en-US" sz="1600" dirty="0"/>
          </a:p>
          <a:p>
            <a:pPr marL="0" indent="0" algn="l" rtl="0">
              <a:buNone/>
            </a:pPr>
            <a:r>
              <a:rPr lang="en-US" dirty="0"/>
              <a:t>Project  Temp5  [</a:t>
            </a:r>
            <a:r>
              <a:rPr lang="en-US" dirty="0" err="1"/>
              <a:t>Sname</a:t>
            </a:r>
            <a:r>
              <a:rPr lang="en-US" dirty="0"/>
              <a:t>]  Giving  Temp6</a:t>
            </a:r>
            <a:endParaRPr lang="en-US" sz="1600" dirty="0"/>
          </a:p>
          <a:p>
            <a:pPr marL="0" indent="0" algn="ctr">
              <a:buNone/>
            </a:pPr>
            <a:r>
              <a:rPr lang="fa-IR" b="1" dirty="0"/>
              <a:t>نماد دیگر</a:t>
            </a:r>
            <a:r>
              <a:rPr lang="fa-IR" b="1" dirty="0" smtClean="0"/>
              <a:t>:</a:t>
            </a:r>
          </a:p>
          <a:p>
            <a:pPr marL="0" indent="0">
              <a:buNone/>
            </a:pPr>
            <a:endParaRPr lang="fa-IR" sz="1600" b="1" dirty="0"/>
          </a:p>
          <a:p>
            <a:pPr marL="0" indent="0">
              <a:buNone/>
            </a:pPr>
            <a:endParaRPr lang="en-US" sz="1600" b="1" dirty="0"/>
          </a:p>
          <a:p>
            <a:pPr marL="0" indent="0" algn="l" rtl="0">
              <a:buNone/>
            </a:pPr>
            <a:r>
              <a:rPr lang="en-US" dirty="0"/>
              <a:t>Temp1</a:t>
            </a:r>
            <a:r>
              <a:rPr lang="en-US" dirty="0">
                <a:sym typeface="Symbol"/>
              </a:rPr>
              <a:t></a:t>
            </a:r>
            <a:r>
              <a:rPr lang="en-US" dirty="0"/>
              <a:t> ∏</a:t>
            </a:r>
            <a:r>
              <a:rPr lang="en-US" baseline="-25000" dirty="0"/>
              <a:t>S#</a:t>
            </a:r>
            <a:r>
              <a:rPr lang="en-US" dirty="0"/>
              <a:t> (S)</a:t>
            </a:r>
            <a:endParaRPr lang="en-US" sz="1600" dirty="0"/>
          </a:p>
          <a:p>
            <a:pPr marL="0" indent="0" algn="l" rtl="0">
              <a:buNone/>
            </a:pPr>
            <a:r>
              <a:rPr lang="en-US" dirty="0"/>
              <a:t>Temp2</a:t>
            </a:r>
            <a:r>
              <a:rPr lang="en-US" dirty="0">
                <a:sym typeface="Symbol"/>
              </a:rPr>
              <a:t></a:t>
            </a:r>
            <a:r>
              <a:rPr lang="en-US" dirty="0"/>
              <a:t> </a:t>
            </a:r>
            <a:r>
              <a:rPr lang="en-US" dirty="0">
                <a:sym typeface="Symbol"/>
              </a:rPr>
              <a:t></a:t>
            </a:r>
            <a:r>
              <a:rPr lang="en-US" baseline="-25000" dirty="0"/>
              <a:t>P#=</a:t>
            </a:r>
            <a:r>
              <a:rPr lang="en-US" baseline="-25000" dirty="0" smtClean="0"/>
              <a:t>’P1’</a:t>
            </a:r>
            <a:r>
              <a:rPr lang="en-US" dirty="0" smtClean="0"/>
              <a:t> </a:t>
            </a:r>
            <a:r>
              <a:rPr lang="en-US" dirty="0"/>
              <a:t>(SP)</a:t>
            </a:r>
            <a:endParaRPr lang="en-US" sz="1600" dirty="0"/>
          </a:p>
          <a:p>
            <a:pPr marL="0" indent="0" algn="l" rtl="0">
              <a:buNone/>
            </a:pPr>
            <a:r>
              <a:rPr lang="en-US" dirty="0"/>
              <a:t>Temp3</a:t>
            </a:r>
            <a:r>
              <a:rPr lang="en-US" dirty="0">
                <a:sym typeface="Symbol"/>
              </a:rPr>
              <a:t></a:t>
            </a:r>
            <a:r>
              <a:rPr lang="en-US" dirty="0"/>
              <a:t> ∏</a:t>
            </a:r>
            <a:r>
              <a:rPr lang="en-US" baseline="-25000" dirty="0"/>
              <a:t>S#</a:t>
            </a:r>
            <a:r>
              <a:rPr lang="en-US" dirty="0"/>
              <a:t> (Temp2)</a:t>
            </a:r>
            <a:endParaRPr lang="en-US" sz="1600" dirty="0"/>
          </a:p>
          <a:p>
            <a:pPr marL="0" indent="0" algn="l" rtl="0">
              <a:buNone/>
            </a:pPr>
            <a:r>
              <a:rPr lang="en-US" dirty="0"/>
              <a:t>Temp4</a:t>
            </a:r>
            <a:r>
              <a:rPr lang="en-US" dirty="0">
                <a:sym typeface="Symbol"/>
              </a:rPr>
              <a:t></a:t>
            </a:r>
            <a:r>
              <a:rPr lang="en-US" dirty="0"/>
              <a:t> Tepm1 - Temp3</a:t>
            </a:r>
            <a:endParaRPr lang="en-US" sz="1600" dirty="0"/>
          </a:p>
          <a:p>
            <a:pPr marL="0" indent="0" algn="l" rtl="0">
              <a:buNone/>
            </a:pPr>
            <a:r>
              <a:rPr lang="en-US" dirty="0"/>
              <a:t>Temp5</a:t>
            </a:r>
            <a:r>
              <a:rPr lang="en-US" dirty="0">
                <a:sym typeface="Symbol"/>
              </a:rPr>
              <a:t></a:t>
            </a:r>
            <a:r>
              <a:rPr lang="en-US" dirty="0"/>
              <a:t> (Temp4 ⋈ S)</a:t>
            </a:r>
            <a:endParaRPr lang="en-US" sz="1600" dirty="0"/>
          </a:p>
          <a:p>
            <a:pPr marL="0" indent="0" algn="l" rtl="0">
              <a:buNone/>
            </a:pPr>
            <a:r>
              <a:rPr lang="en-US" dirty="0"/>
              <a:t>Temp6</a:t>
            </a:r>
            <a:r>
              <a:rPr lang="en-US" dirty="0">
                <a:sym typeface="Symbol"/>
              </a:rPr>
              <a:t></a:t>
            </a:r>
            <a:r>
              <a:rPr lang="en-US" dirty="0"/>
              <a:t>∏</a:t>
            </a:r>
            <a:r>
              <a:rPr lang="en-US" baseline="-25000" dirty="0" err="1"/>
              <a:t>Sname</a:t>
            </a:r>
            <a:r>
              <a:rPr lang="en-US" dirty="0"/>
              <a:t> (Temp5</a:t>
            </a:r>
            <a:r>
              <a:rPr lang="en-US" dirty="0" smtClean="0"/>
              <a:t>)</a:t>
            </a:r>
            <a:endParaRPr lang="fa-IR" dirty="0" smtClean="0"/>
          </a:p>
          <a:p>
            <a:pPr marL="0" indent="0" algn="l" rtl="0">
              <a:buNone/>
            </a:pPr>
            <a:endParaRPr lang="fa-IR" dirty="0" smtClean="0"/>
          </a:p>
          <a:p>
            <a:pPr marL="0" indent="0" algn="l" rtl="0">
              <a:buNone/>
            </a:pPr>
            <a:endParaRPr lang="fa-IR" dirty="0" smtClean="0"/>
          </a:p>
          <a:p>
            <a:pPr marL="0" indent="0" algn="l" rtl="0">
              <a:buNone/>
            </a:pPr>
            <a:endParaRPr lang="fa-IR" sz="1600" dirty="0"/>
          </a:p>
          <a:p>
            <a:pPr marL="0" indent="0" algn="l" rtl="0">
              <a:buNone/>
            </a:pPr>
            <a:r>
              <a:rPr lang="en-US" sz="4000" dirty="0"/>
              <a:t>∏</a:t>
            </a:r>
            <a:r>
              <a:rPr lang="en-US" sz="4000" baseline="-25000" dirty="0" err="1"/>
              <a:t>Sname</a:t>
            </a:r>
            <a:r>
              <a:rPr lang="en-US" sz="4000" baseline="-25000" dirty="0"/>
              <a:t> </a:t>
            </a:r>
            <a:r>
              <a:rPr lang="en-US" sz="4000" dirty="0"/>
              <a:t>[ [∏</a:t>
            </a:r>
            <a:r>
              <a:rPr lang="en-US" sz="4000" baseline="-25000" dirty="0"/>
              <a:t>S#</a:t>
            </a:r>
            <a:r>
              <a:rPr lang="en-US" sz="4000" dirty="0"/>
              <a:t> (S) – (∏</a:t>
            </a:r>
            <a:r>
              <a:rPr lang="en-US" sz="4000" baseline="-25000" dirty="0"/>
              <a:t>S#</a:t>
            </a:r>
            <a:r>
              <a:rPr lang="en-US" sz="4000" dirty="0"/>
              <a:t>(</a:t>
            </a:r>
            <a:r>
              <a:rPr lang="en-US" sz="4000" dirty="0">
                <a:sym typeface="Symbol"/>
              </a:rPr>
              <a:t></a:t>
            </a:r>
            <a:r>
              <a:rPr lang="en-US" sz="4000" baseline="-25000" dirty="0"/>
              <a:t>P#=</a:t>
            </a:r>
            <a:r>
              <a:rPr lang="en-US" sz="4000" baseline="-25000" dirty="0" smtClean="0"/>
              <a:t>’P1’</a:t>
            </a:r>
            <a:r>
              <a:rPr lang="en-US" sz="4000" dirty="0" smtClean="0"/>
              <a:t> </a:t>
            </a:r>
            <a:r>
              <a:rPr lang="en-US" sz="4000" dirty="0"/>
              <a:t>(SP)))] ⋈ S</a:t>
            </a:r>
            <a:r>
              <a:rPr lang="en-US" sz="4000" dirty="0" smtClean="0"/>
              <a:t>]</a:t>
            </a:r>
            <a:endParaRPr lang="fa-IR" sz="4000" dirty="0"/>
          </a:p>
          <a:p>
            <a:pPr marL="0" indent="0" algn="l" rtl="0">
              <a:buNone/>
            </a:pPr>
            <a:endParaRPr lang="en-US" sz="1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81</a:t>
            </a:fld>
            <a:endParaRPr lang="en-US"/>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2462" y="2698794"/>
            <a:ext cx="1345324" cy="20109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8362" y="3810000"/>
            <a:ext cx="1981200" cy="1376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08362" y="2209800"/>
            <a:ext cx="2079625" cy="13189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9233749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0" dur="500"/>
                                        <p:tgtEl>
                                          <p:spTgt spid="3">
                                            <p:txEl>
                                              <p:pRg st="3" end="3"/>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3" dur="500"/>
                                        <p:tgtEl>
                                          <p:spTgt spid="3">
                                            <p:txEl>
                                              <p:pRg st="4" end="4"/>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randombar(horizontal)">
                                      <p:cBhvr>
                                        <p:cTn id="16" dur="500"/>
                                        <p:tgtEl>
                                          <p:spTgt spid="3">
                                            <p:txEl>
                                              <p:pRg st="5" end="5"/>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randombar(horizontal)">
                                      <p:cBhvr>
                                        <p:cTn id="19" dur="500"/>
                                        <p:tgtEl>
                                          <p:spTgt spid="3">
                                            <p:txEl>
                                              <p:pRg st="6" end="6"/>
                                            </p:txEl>
                                          </p:spTgt>
                                        </p:tgtEl>
                                      </p:cBhvr>
                                    </p:animEffect>
                                  </p:childTnLst>
                                </p:cTn>
                              </p:par>
                              <p:par>
                                <p:cTn id="20" presetID="14" presetClass="entr" presetSubtype="10" fill="hold"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2" dur="500"/>
                                        <p:tgtEl>
                                          <p:spTgt spid="3">
                                            <p:txEl>
                                              <p:pRg st="7" end="7"/>
                                            </p:txEl>
                                          </p:spTgt>
                                        </p:tgtEl>
                                      </p:cBhvr>
                                    </p:animEffect>
                                  </p:childTnLst>
                                </p:cTn>
                              </p:par>
                              <p:par>
                                <p:cTn id="23" presetID="14" presetClass="entr" presetSubtype="1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randombar(horizontal)">
                                      <p:cBhvr>
                                        <p:cTn id="25" dur="500"/>
                                        <p:tgtEl>
                                          <p:spTgt spid="3">
                                            <p:txEl>
                                              <p:pRg st="8" end="8"/>
                                            </p:txEl>
                                          </p:spTgt>
                                        </p:tgtEl>
                                      </p:cBhvr>
                                    </p:animEffect>
                                  </p:childTnLst>
                                </p:cTn>
                              </p:par>
                              <p:par>
                                <p:cTn id="26" presetID="14" presetClass="entr" presetSubtype="10" fill="hold" nodeType="withEffect">
                                  <p:stCondLst>
                                    <p:cond delay="0"/>
                                  </p:stCondLst>
                                  <p:childTnLst>
                                    <p:set>
                                      <p:cBhvr>
                                        <p:cTn id="27"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28" dur="500"/>
                                        <p:tgtEl>
                                          <p:spTgt spid="3">
                                            <p:txEl>
                                              <p:pRg st="11" end="11"/>
                                            </p:txEl>
                                          </p:spTgt>
                                        </p:tgtEl>
                                      </p:cBhvr>
                                    </p:animEffect>
                                  </p:childTnLst>
                                </p:cTn>
                              </p:par>
                              <p:par>
                                <p:cTn id="29" presetID="14" presetClass="entr" presetSubtype="10" fill="hold"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randombar(horizontal)">
                                      <p:cBhvr>
                                        <p:cTn id="31" dur="500"/>
                                        <p:tgtEl>
                                          <p:spTgt spid="3">
                                            <p:txEl>
                                              <p:pRg st="12" end="12"/>
                                            </p:txEl>
                                          </p:spTgt>
                                        </p:tgtEl>
                                      </p:cBhvr>
                                    </p:animEffect>
                                  </p:childTnLst>
                                </p:cTn>
                              </p:par>
                              <p:par>
                                <p:cTn id="32" presetID="14" presetClass="entr" presetSubtype="10" fill="hold"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randombar(horizontal)">
                                      <p:cBhvr>
                                        <p:cTn id="34" dur="500"/>
                                        <p:tgtEl>
                                          <p:spTgt spid="3">
                                            <p:txEl>
                                              <p:pRg st="13" end="13"/>
                                            </p:txEl>
                                          </p:spTgt>
                                        </p:tgtEl>
                                      </p:cBhvr>
                                    </p:animEffect>
                                  </p:childTnLst>
                                </p:cTn>
                              </p:par>
                              <p:par>
                                <p:cTn id="35" presetID="14" presetClass="entr" presetSubtype="10" fill="hold" nodeType="withEffect">
                                  <p:stCondLst>
                                    <p:cond delay="0"/>
                                  </p:stCondLst>
                                  <p:childTnLst>
                                    <p:set>
                                      <p:cBhvr>
                                        <p:cTn id="36" dur="1" fill="hold">
                                          <p:stCondLst>
                                            <p:cond delay="0"/>
                                          </p:stCondLst>
                                        </p:cTn>
                                        <p:tgtEl>
                                          <p:spTgt spid="3">
                                            <p:txEl>
                                              <p:pRg st="14" end="14"/>
                                            </p:txEl>
                                          </p:spTgt>
                                        </p:tgtEl>
                                        <p:attrNameLst>
                                          <p:attrName>style.visibility</p:attrName>
                                        </p:attrNameLst>
                                      </p:cBhvr>
                                      <p:to>
                                        <p:strVal val="visible"/>
                                      </p:to>
                                    </p:set>
                                    <p:animEffect transition="in" filter="randombar(horizontal)">
                                      <p:cBhvr>
                                        <p:cTn id="37" dur="500"/>
                                        <p:tgtEl>
                                          <p:spTgt spid="3">
                                            <p:txEl>
                                              <p:pRg st="14" end="14"/>
                                            </p:txEl>
                                          </p:spTgt>
                                        </p:tgtEl>
                                      </p:cBhvr>
                                    </p:animEffect>
                                  </p:childTnLst>
                                </p:cTn>
                              </p:par>
                              <p:par>
                                <p:cTn id="38" presetID="14" presetClass="entr" presetSubtype="10" fill="hold" nodeType="withEffect">
                                  <p:stCondLst>
                                    <p:cond delay="0"/>
                                  </p:stCondLst>
                                  <p:childTnLst>
                                    <p:set>
                                      <p:cBhvr>
                                        <p:cTn id="39" dur="1" fill="hold">
                                          <p:stCondLst>
                                            <p:cond delay="0"/>
                                          </p:stCondLst>
                                        </p:cTn>
                                        <p:tgtEl>
                                          <p:spTgt spid="3">
                                            <p:txEl>
                                              <p:pRg st="15" end="15"/>
                                            </p:txEl>
                                          </p:spTgt>
                                        </p:tgtEl>
                                        <p:attrNameLst>
                                          <p:attrName>style.visibility</p:attrName>
                                        </p:attrNameLst>
                                      </p:cBhvr>
                                      <p:to>
                                        <p:strVal val="visible"/>
                                      </p:to>
                                    </p:set>
                                    <p:animEffect transition="in" filter="randombar(horizontal)">
                                      <p:cBhvr>
                                        <p:cTn id="40" dur="500"/>
                                        <p:tgtEl>
                                          <p:spTgt spid="3">
                                            <p:txEl>
                                              <p:pRg st="15" end="15"/>
                                            </p:txEl>
                                          </p:spTgt>
                                        </p:tgtEl>
                                      </p:cBhvr>
                                    </p:animEffect>
                                  </p:childTnLst>
                                </p:cTn>
                              </p:par>
                              <p:par>
                                <p:cTn id="41" presetID="14" presetClass="entr" presetSubtype="10" fill="hold" nodeType="withEffect">
                                  <p:stCondLst>
                                    <p:cond delay="0"/>
                                  </p:stCondLst>
                                  <p:childTnLst>
                                    <p:set>
                                      <p:cBhvr>
                                        <p:cTn id="42" dur="1" fill="hold">
                                          <p:stCondLst>
                                            <p:cond delay="0"/>
                                          </p:stCondLst>
                                        </p:cTn>
                                        <p:tgtEl>
                                          <p:spTgt spid="3">
                                            <p:txEl>
                                              <p:pRg st="16" end="16"/>
                                            </p:txEl>
                                          </p:spTgt>
                                        </p:tgtEl>
                                        <p:attrNameLst>
                                          <p:attrName>style.visibility</p:attrName>
                                        </p:attrNameLst>
                                      </p:cBhvr>
                                      <p:to>
                                        <p:strVal val="visible"/>
                                      </p:to>
                                    </p:set>
                                    <p:animEffect transition="in" filter="randombar(horizontal)">
                                      <p:cBhvr>
                                        <p:cTn id="43" dur="500"/>
                                        <p:tgtEl>
                                          <p:spTgt spid="3">
                                            <p:txEl>
                                              <p:pRg st="16" end="1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3">
                                            <p:txEl>
                                              <p:pRg st="20" end="20"/>
                                            </p:txEl>
                                          </p:spTgt>
                                        </p:tgtEl>
                                        <p:attrNameLst>
                                          <p:attrName>style.visibility</p:attrName>
                                        </p:attrNameLst>
                                      </p:cBhvr>
                                      <p:to>
                                        <p:strVal val="visible"/>
                                      </p:to>
                                    </p:set>
                                    <p:animEffect transition="in" filter="randombar(horizontal)">
                                      <p:cBhvr>
                                        <p:cTn id="48" dur="500"/>
                                        <p:tgtEl>
                                          <p:spTgt spid="3">
                                            <p:txEl>
                                              <p:pRg st="2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762000"/>
          </a:xfrm>
        </p:spPr>
        <p:txBody>
          <a:bodyPr/>
          <a:lstStyle/>
          <a:p>
            <a:r>
              <a:rPr lang="fa-IR" b="0" dirty="0">
                <a:solidFill>
                  <a:schemeClr val="tx1"/>
                </a:solidFill>
                <a:latin typeface="Tahoma" pitchFamily="34" charset="0"/>
                <a:ea typeface="Calibri" pitchFamily="34" charset="0"/>
              </a:rPr>
              <a:t>چند مثال پیچیده</a:t>
            </a:r>
            <a:endParaRPr lang="en-US" dirty="0"/>
          </a:p>
        </p:txBody>
      </p:sp>
      <p:sp>
        <p:nvSpPr>
          <p:cNvPr id="3" name="Content Placeholder 2"/>
          <p:cNvSpPr>
            <a:spLocks noGrp="1"/>
          </p:cNvSpPr>
          <p:nvPr>
            <p:ph idx="1"/>
          </p:nvPr>
        </p:nvSpPr>
        <p:spPr>
          <a:xfrm>
            <a:off x="381000" y="1371600"/>
            <a:ext cx="8305800" cy="1447800"/>
          </a:xfrm>
        </p:spPr>
        <p:txBody>
          <a:bodyPr>
            <a:normAutofit fontScale="85000" lnSpcReduction="20000"/>
          </a:bodyPr>
          <a:lstStyle/>
          <a:p>
            <a:pPr marL="0" indent="0">
              <a:buNone/>
            </a:pPr>
            <a:r>
              <a:rPr lang="fa-IR" b="1" u="sng" dirty="0"/>
              <a:t>مثال </a:t>
            </a:r>
            <a:r>
              <a:rPr lang="fa-IR" b="1" u="sng" dirty="0" smtClean="0"/>
              <a:t>31: </a:t>
            </a:r>
            <a:endParaRPr lang="en-US" b="1" u="sng" dirty="0" smtClean="0"/>
          </a:p>
          <a:p>
            <a:pPr marL="320040" lvl="1" indent="0">
              <a:buNone/>
            </a:pPr>
            <a:r>
              <a:rPr lang="fa-IR" sz="2600" b="1" dirty="0">
                <a:solidFill>
                  <a:schemeClr val="accent1">
                    <a:lumMod val="75000"/>
                  </a:schemeClr>
                </a:solidFill>
              </a:rPr>
              <a:t>اسامی تهیه کنندگانی را بیابید که قطعه </a:t>
            </a:r>
            <a:r>
              <a:rPr lang="en-US" sz="2600" b="1" dirty="0" smtClean="0">
                <a:solidFill>
                  <a:schemeClr val="accent1">
                    <a:lumMod val="75000"/>
                  </a:schemeClr>
                </a:solidFill>
              </a:rPr>
              <a:t>P1</a:t>
            </a:r>
            <a:r>
              <a:rPr lang="fa-IR" sz="2600" b="1" dirty="0" smtClean="0">
                <a:solidFill>
                  <a:schemeClr val="accent1">
                    <a:lumMod val="75000"/>
                  </a:schemeClr>
                </a:solidFill>
              </a:rPr>
              <a:t> </a:t>
            </a:r>
            <a:r>
              <a:rPr lang="fa-IR" sz="2600" b="1" dirty="0">
                <a:solidFill>
                  <a:schemeClr val="accent1">
                    <a:lumMod val="75000"/>
                  </a:schemeClr>
                </a:solidFill>
              </a:rPr>
              <a:t>را تهیه نمی کنند.</a:t>
            </a:r>
            <a:endParaRPr lang="en-US" sz="1800" b="1" dirty="0">
              <a:solidFill>
                <a:schemeClr val="accent1">
                  <a:lumMod val="75000"/>
                </a:schemeClr>
              </a:solidFill>
            </a:endParaRPr>
          </a:p>
          <a:p>
            <a:pPr marL="0" indent="0">
              <a:buNone/>
            </a:pPr>
            <a:endParaRPr lang="fa-IR" sz="1600" b="1" dirty="0"/>
          </a:p>
          <a:p>
            <a:pPr marL="0" indent="0">
              <a:buNone/>
            </a:pPr>
            <a:endParaRPr lang="en-US" sz="1600" b="1" dirty="0"/>
          </a:p>
          <a:p>
            <a:pPr marL="0" indent="0" algn="l" rtl="0">
              <a:buNone/>
            </a:pPr>
            <a:r>
              <a:rPr lang="en-US" dirty="0"/>
              <a:t>Temp1</a:t>
            </a:r>
            <a:r>
              <a:rPr lang="en-US" dirty="0">
                <a:sym typeface="Symbol"/>
              </a:rPr>
              <a:t></a:t>
            </a:r>
            <a:r>
              <a:rPr lang="en-US" dirty="0"/>
              <a:t> ∏</a:t>
            </a:r>
            <a:r>
              <a:rPr lang="en-US" baseline="-25000" dirty="0"/>
              <a:t>S#</a:t>
            </a:r>
            <a:r>
              <a:rPr lang="en-US" dirty="0"/>
              <a:t> (S</a:t>
            </a:r>
            <a:r>
              <a:rPr lang="en-US" dirty="0" smtClean="0"/>
              <a:t>)</a:t>
            </a:r>
            <a:endParaRPr lang="en-US" sz="1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82</a:t>
            </a:fld>
            <a:endParaRPr 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581400"/>
            <a:ext cx="466725" cy="1162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431663" y="3206234"/>
            <a:ext cx="822597" cy="369332"/>
          </a:xfrm>
          <a:prstGeom prst="rect">
            <a:avLst/>
          </a:prstGeom>
        </p:spPr>
        <p:txBody>
          <a:bodyPr wrap="none">
            <a:spAutoFit/>
          </a:bodyPr>
          <a:lstStyle/>
          <a:p>
            <a:r>
              <a:rPr lang="en-US" dirty="0"/>
              <a:t>Temp1</a:t>
            </a:r>
          </a:p>
        </p:txBody>
      </p:sp>
    </p:spTree>
    <p:extLst>
      <p:ext uri="{BB962C8B-B14F-4D97-AF65-F5344CB8AC3E}">
        <p14:creationId xmlns:p14="http://schemas.microsoft.com/office/powerpoint/2010/main" val="932674464"/>
      </p:ext>
    </p:extLst>
  </p:cSld>
  <p:clrMapOvr>
    <a:masterClrMapping/>
  </p:clrMapOvr>
  <p:transition spd="slow">
    <p:pull/>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762000"/>
          </a:xfrm>
        </p:spPr>
        <p:txBody>
          <a:bodyPr/>
          <a:lstStyle/>
          <a:p>
            <a:r>
              <a:rPr lang="fa-IR" b="0" dirty="0">
                <a:solidFill>
                  <a:schemeClr val="tx1"/>
                </a:solidFill>
                <a:latin typeface="Tahoma" pitchFamily="34" charset="0"/>
                <a:ea typeface="Calibri" pitchFamily="34" charset="0"/>
              </a:rPr>
              <a:t>چند مثال پیچیده</a:t>
            </a:r>
            <a:endParaRPr lang="en-US" dirty="0"/>
          </a:p>
        </p:txBody>
      </p:sp>
      <p:sp>
        <p:nvSpPr>
          <p:cNvPr id="3" name="Content Placeholder 2"/>
          <p:cNvSpPr>
            <a:spLocks noGrp="1"/>
          </p:cNvSpPr>
          <p:nvPr>
            <p:ph idx="1"/>
          </p:nvPr>
        </p:nvSpPr>
        <p:spPr>
          <a:xfrm>
            <a:off x="381000" y="1371600"/>
            <a:ext cx="8305800" cy="1447800"/>
          </a:xfrm>
        </p:spPr>
        <p:txBody>
          <a:bodyPr>
            <a:normAutofit fontScale="85000" lnSpcReduction="20000"/>
          </a:bodyPr>
          <a:lstStyle/>
          <a:p>
            <a:pPr marL="0" indent="0">
              <a:buNone/>
            </a:pPr>
            <a:r>
              <a:rPr lang="fa-IR" b="1" u="sng" dirty="0"/>
              <a:t>مثال </a:t>
            </a:r>
            <a:r>
              <a:rPr lang="fa-IR" b="1" u="sng" dirty="0" smtClean="0"/>
              <a:t>31: </a:t>
            </a:r>
            <a:endParaRPr lang="en-US" b="1" u="sng" dirty="0" smtClean="0"/>
          </a:p>
          <a:p>
            <a:pPr marL="320040" lvl="1" indent="0">
              <a:buNone/>
            </a:pPr>
            <a:r>
              <a:rPr lang="fa-IR" sz="2600" b="1" dirty="0">
                <a:solidFill>
                  <a:schemeClr val="accent1">
                    <a:lumMod val="75000"/>
                  </a:schemeClr>
                </a:solidFill>
              </a:rPr>
              <a:t>اسامی تهیه کنندگانی را بیابید که قطعه </a:t>
            </a:r>
            <a:r>
              <a:rPr lang="en-US" sz="2600" b="1" dirty="0" smtClean="0">
                <a:solidFill>
                  <a:schemeClr val="accent1">
                    <a:lumMod val="75000"/>
                  </a:schemeClr>
                </a:solidFill>
              </a:rPr>
              <a:t>P1</a:t>
            </a:r>
            <a:r>
              <a:rPr lang="fa-IR" sz="2600" b="1" dirty="0" smtClean="0">
                <a:solidFill>
                  <a:schemeClr val="accent1">
                    <a:lumMod val="75000"/>
                  </a:schemeClr>
                </a:solidFill>
              </a:rPr>
              <a:t> </a:t>
            </a:r>
            <a:r>
              <a:rPr lang="fa-IR" sz="2600" b="1" dirty="0">
                <a:solidFill>
                  <a:schemeClr val="accent1">
                    <a:lumMod val="75000"/>
                  </a:schemeClr>
                </a:solidFill>
              </a:rPr>
              <a:t>را تهیه نمی کنند.</a:t>
            </a:r>
            <a:endParaRPr lang="en-US" sz="1800" b="1" dirty="0">
              <a:solidFill>
                <a:schemeClr val="accent1">
                  <a:lumMod val="75000"/>
                </a:schemeClr>
              </a:solidFill>
            </a:endParaRPr>
          </a:p>
          <a:p>
            <a:pPr marL="0" indent="0">
              <a:buNone/>
            </a:pPr>
            <a:endParaRPr lang="fa-IR" sz="1600" b="1" dirty="0"/>
          </a:p>
          <a:p>
            <a:pPr marL="0" indent="0">
              <a:buNone/>
            </a:pPr>
            <a:endParaRPr lang="en-US" sz="1600" b="1" dirty="0"/>
          </a:p>
          <a:p>
            <a:pPr marL="0" indent="0" algn="l" rtl="0">
              <a:buNone/>
            </a:pPr>
            <a:r>
              <a:rPr lang="en-US" dirty="0"/>
              <a:t>Temp2</a:t>
            </a:r>
            <a:r>
              <a:rPr lang="en-US" dirty="0">
                <a:sym typeface="Symbol"/>
              </a:rPr>
              <a:t></a:t>
            </a:r>
            <a:r>
              <a:rPr lang="en-US" dirty="0"/>
              <a:t> </a:t>
            </a:r>
            <a:r>
              <a:rPr lang="en-US" dirty="0">
                <a:sym typeface="Symbol"/>
              </a:rPr>
              <a:t></a:t>
            </a:r>
            <a:r>
              <a:rPr lang="en-US" baseline="-25000" dirty="0"/>
              <a:t>P#=</a:t>
            </a:r>
            <a:r>
              <a:rPr lang="en-US" baseline="-25000" dirty="0" smtClean="0"/>
              <a:t>’P1’</a:t>
            </a:r>
            <a:r>
              <a:rPr lang="en-US" dirty="0" smtClean="0"/>
              <a:t> </a:t>
            </a:r>
            <a:r>
              <a:rPr lang="en-US" dirty="0"/>
              <a:t>(SP)</a:t>
            </a:r>
            <a:endParaRPr lang="en-US" sz="1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83</a:t>
            </a:fld>
            <a:endParaRPr 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581400"/>
            <a:ext cx="466725" cy="1162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431663" y="3206234"/>
            <a:ext cx="822597" cy="369332"/>
          </a:xfrm>
          <a:prstGeom prst="rect">
            <a:avLst/>
          </a:prstGeom>
        </p:spPr>
        <p:txBody>
          <a:bodyPr wrap="none">
            <a:spAutoFit/>
          </a:bodyPr>
          <a:lstStyle/>
          <a:p>
            <a:r>
              <a:rPr lang="en-US" dirty="0"/>
              <a:t>Temp1</a:t>
            </a:r>
          </a:p>
        </p:txBody>
      </p:sp>
      <p:sp>
        <p:nvSpPr>
          <p:cNvPr id="6" name="Rectangle 5"/>
          <p:cNvSpPr/>
          <p:nvPr/>
        </p:nvSpPr>
        <p:spPr>
          <a:xfrm>
            <a:off x="1841363" y="3244334"/>
            <a:ext cx="822597" cy="369332"/>
          </a:xfrm>
          <a:prstGeom prst="rect">
            <a:avLst/>
          </a:prstGeom>
        </p:spPr>
        <p:txBody>
          <a:bodyPr wrap="none">
            <a:spAutoFit/>
          </a:bodyPr>
          <a:lstStyle/>
          <a:p>
            <a:r>
              <a:rPr lang="en-US" dirty="0"/>
              <a:t>Temp2</a:t>
            </a:r>
          </a:p>
        </p:txBody>
      </p:sp>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4172" y="3677166"/>
            <a:ext cx="1333500"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202466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762000"/>
          </a:xfrm>
        </p:spPr>
        <p:txBody>
          <a:bodyPr/>
          <a:lstStyle/>
          <a:p>
            <a:r>
              <a:rPr lang="fa-IR" b="0" dirty="0">
                <a:solidFill>
                  <a:schemeClr val="tx1"/>
                </a:solidFill>
                <a:latin typeface="Tahoma" pitchFamily="34" charset="0"/>
                <a:ea typeface="Calibri" pitchFamily="34" charset="0"/>
              </a:rPr>
              <a:t>چند مثال پیچیده</a:t>
            </a:r>
            <a:endParaRPr lang="en-US" dirty="0"/>
          </a:p>
        </p:txBody>
      </p:sp>
      <p:sp>
        <p:nvSpPr>
          <p:cNvPr id="3" name="Content Placeholder 2"/>
          <p:cNvSpPr>
            <a:spLocks noGrp="1"/>
          </p:cNvSpPr>
          <p:nvPr>
            <p:ph idx="1"/>
          </p:nvPr>
        </p:nvSpPr>
        <p:spPr>
          <a:xfrm>
            <a:off x="381000" y="1371600"/>
            <a:ext cx="8305800" cy="1447800"/>
          </a:xfrm>
        </p:spPr>
        <p:txBody>
          <a:bodyPr>
            <a:normAutofit fontScale="85000" lnSpcReduction="20000"/>
          </a:bodyPr>
          <a:lstStyle/>
          <a:p>
            <a:pPr marL="0" indent="0">
              <a:buNone/>
            </a:pPr>
            <a:r>
              <a:rPr lang="fa-IR" b="1" u="sng" dirty="0"/>
              <a:t>مثال </a:t>
            </a:r>
            <a:r>
              <a:rPr lang="fa-IR" b="1" u="sng" dirty="0" smtClean="0"/>
              <a:t>31: </a:t>
            </a:r>
            <a:endParaRPr lang="en-US" b="1" u="sng" dirty="0" smtClean="0"/>
          </a:p>
          <a:p>
            <a:pPr marL="320040" lvl="1" indent="0">
              <a:buNone/>
            </a:pPr>
            <a:r>
              <a:rPr lang="fa-IR" sz="2600" b="1" dirty="0">
                <a:solidFill>
                  <a:schemeClr val="accent1">
                    <a:lumMod val="75000"/>
                  </a:schemeClr>
                </a:solidFill>
              </a:rPr>
              <a:t>اسامی تهیه کنندگانی را بیابید که قطعه </a:t>
            </a:r>
            <a:r>
              <a:rPr lang="en-US" sz="2600" b="1" dirty="0" smtClean="0">
                <a:solidFill>
                  <a:schemeClr val="accent1">
                    <a:lumMod val="75000"/>
                  </a:schemeClr>
                </a:solidFill>
              </a:rPr>
              <a:t>P1</a:t>
            </a:r>
            <a:r>
              <a:rPr lang="fa-IR" sz="2600" b="1" dirty="0" smtClean="0">
                <a:solidFill>
                  <a:schemeClr val="accent1">
                    <a:lumMod val="75000"/>
                  </a:schemeClr>
                </a:solidFill>
              </a:rPr>
              <a:t> </a:t>
            </a:r>
            <a:r>
              <a:rPr lang="fa-IR" sz="2600" b="1" dirty="0">
                <a:solidFill>
                  <a:schemeClr val="accent1">
                    <a:lumMod val="75000"/>
                  </a:schemeClr>
                </a:solidFill>
              </a:rPr>
              <a:t>را تهیه نمی کنند.</a:t>
            </a:r>
            <a:endParaRPr lang="en-US" sz="1800" b="1" dirty="0">
              <a:solidFill>
                <a:schemeClr val="accent1">
                  <a:lumMod val="75000"/>
                </a:schemeClr>
              </a:solidFill>
            </a:endParaRPr>
          </a:p>
          <a:p>
            <a:pPr marL="0" indent="0">
              <a:buNone/>
            </a:pPr>
            <a:endParaRPr lang="fa-IR" sz="1600" b="1" dirty="0"/>
          </a:p>
          <a:p>
            <a:pPr marL="0" indent="0">
              <a:buNone/>
            </a:pPr>
            <a:endParaRPr lang="en-US" sz="1600" b="1" dirty="0"/>
          </a:p>
          <a:p>
            <a:pPr marL="0" indent="0" algn="l" rtl="0">
              <a:buNone/>
            </a:pPr>
            <a:r>
              <a:rPr lang="en-US" dirty="0"/>
              <a:t>Temp3</a:t>
            </a:r>
            <a:r>
              <a:rPr lang="en-US" dirty="0">
                <a:sym typeface="Symbol"/>
              </a:rPr>
              <a:t></a:t>
            </a:r>
            <a:r>
              <a:rPr lang="en-US" dirty="0"/>
              <a:t> ∏</a:t>
            </a:r>
            <a:r>
              <a:rPr lang="en-US" baseline="-25000" dirty="0"/>
              <a:t>S#</a:t>
            </a:r>
            <a:r>
              <a:rPr lang="en-US" dirty="0"/>
              <a:t> (Temp2)</a:t>
            </a:r>
            <a:endParaRPr lang="en-US" sz="1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84</a:t>
            </a:fld>
            <a:endParaRPr 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581400"/>
            <a:ext cx="466725" cy="1162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431663" y="3206234"/>
            <a:ext cx="822597" cy="369332"/>
          </a:xfrm>
          <a:prstGeom prst="rect">
            <a:avLst/>
          </a:prstGeom>
        </p:spPr>
        <p:txBody>
          <a:bodyPr wrap="none">
            <a:spAutoFit/>
          </a:bodyPr>
          <a:lstStyle/>
          <a:p>
            <a:r>
              <a:rPr lang="en-US" dirty="0"/>
              <a:t>Temp1</a:t>
            </a:r>
          </a:p>
        </p:txBody>
      </p:sp>
      <p:sp>
        <p:nvSpPr>
          <p:cNvPr id="6" name="Rectangle 5"/>
          <p:cNvSpPr/>
          <p:nvPr/>
        </p:nvSpPr>
        <p:spPr>
          <a:xfrm>
            <a:off x="1841363" y="3244334"/>
            <a:ext cx="822597" cy="369332"/>
          </a:xfrm>
          <a:prstGeom prst="rect">
            <a:avLst/>
          </a:prstGeom>
        </p:spPr>
        <p:txBody>
          <a:bodyPr wrap="none">
            <a:spAutoFit/>
          </a:bodyPr>
          <a:lstStyle/>
          <a:p>
            <a:r>
              <a:rPr lang="en-US" dirty="0"/>
              <a:t>Temp2</a:t>
            </a:r>
          </a:p>
        </p:txBody>
      </p:sp>
      <p:sp>
        <p:nvSpPr>
          <p:cNvPr id="7" name="Rectangle 6"/>
          <p:cNvSpPr/>
          <p:nvPr/>
        </p:nvSpPr>
        <p:spPr>
          <a:xfrm>
            <a:off x="3170101" y="3307318"/>
            <a:ext cx="822597" cy="369332"/>
          </a:xfrm>
          <a:prstGeom prst="rect">
            <a:avLst/>
          </a:prstGeom>
        </p:spPr>
        <p:txBody>
          <a:bodyPr wrap="none">
            <a:spAutoFit/>
          </a:bodyPr>
          <a:lstStyle/>
          <a:p>
            <a:r>
              <a:rPr lang="en-US" dirty="0"/>
              <a:t>Temp3</a:t>
            </a:r>
          </a:p>
        </p:txBody>
      </p:sp>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4172" y="3677166"/>
            <a:ext cx="1333500"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7561" y="3677166"/>
            <a:ext cx="447675" cy="781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2446889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762000"/>
          </a:xfrm>
        </p:spPr>
        <p:txBody>
          <a:bodyPr/>
          <a:lstStyle/>
          <a:p>
            <a:r>
              <a:rPr lang="fa-IR" b="0" dirty="0">
                <a:solidFill>
                  <a:schemeClr val="tx1"/>
                </a:solidFill>
                <a:latin typeface="Tahoma" pitchFamily="34" charset="0"/>
                <a:ea typeface="Calibri" pitchFamily="34" charset="0"/>
              </a:rPr>
              <a:t>چند مثال پیچیده</a:t>
            </a:r>
            <a:endParaRPr lang="en-US" dirty="0"/>
          </a:p>
        </p:txBody>
      </p:sp>
      <p:sp>
        <p:nvSpPr>
          <p:cNvPr id="3" name="Content Placeholder 2"/>
          <p:cNvSpPr>
            <a:spLocks noGrp="1"/>
          </p:cNvSpPr>
          <p:nvPr>
            <p:ph idx="1"/>
          </p:nvPr>
        </p:nvSpPr>
        <p:spPr>
          <a:xfrm>
            <a:off x="381000" y="1371600"/>
            <a:ext cx="8305800" cy="1447800"/>
          </a:xfrm>
        </p:spPr>
        <p:txBody>
          <a:bodyPr>
            <a:normAutofit fontScale="85000" lnSpcReduction="20000"/>
          </a:bodyPr>
          <a:lstStyle/>
          <a:p>
            <a:pPr marL="0" indent="0">
              <a:buNone/>
            </a:pPr>
            <a:r>
              <a:rPr lang="fa-IR" b="1" u="sng" dirty="0"/>
              <a:t>مثال </a:t>
            </a:r>
            <a:r>
              <a:rPr lang="fa-IR" b="1" u="sng" dirty="0" smtClean="0"/>
              <a:t>31: </a:t>
            </a:r>
            <a:endParaRPr lang="en-US" b="1" u="sng" dirty="0" smtClean="0"/>
          </a:p>
          <a:p>
            <a:pPr marL="320040" lvl="1" indent="0">
              <a:buNone/>
            </a:pPr>
            <a:r>
              <a:rPr lang="fa-IR" sz="2600" b="1" dirty="0">
                <a:solidFill>
                  <a:schemeClr val="accent1">
                    <a:lumMod val="75000"/>
                  </a:schemeClr>
                </a:solidFill>
              </a:rPr>
              <a:t>اسامی تهیه کنندگانی را بیابید که قطعه </a:t>
            </a:r>
            <a:r>
              <a:rPr lang="en-US" sz="2600" b="1" dirty="0" smtClean="0">
                <a:solidFill>
                  <a:schemeClr val="accent1">
                    <a:lumMod val="75000"/>
                  </a:schemeClr>
                </a:solidFill>
              </a:rPr>
              <a:t>P1</a:t>
            </a:r>
            <a:r>
              <a:rPr lang="fa-IR" sz="2600" b="1" dirty="0" smtClean="0">
                <a:solidFill>
                  <a:schemeClr val="accent1">
                    <a:lumMod val="75000"/>
                  </a:schemeClr>
                </a:solidFill>
              </a:rPr>
              <a:t> </a:t>
            </a:r>
            <a:r>
              <a:rPr lang="fa-IR" sz="2600" b="1" dirty="0">
                <a:solidFill>
                  <a:schemeClr val="accent1">
                    <a:lumMod val="75000"/>
                  </a:schemeClr>
                </a:solidFill>
              </a:rPr>
              <a:t>را تهیه نمی کنند.</a:t>
            </a:r>
            <a:endParaRPr lang="en-US" sz="1800" b="1" dirty="0">
              <a:solidFill>
                <a:schemeClr val="accent1">
                  <a:lumMod val="75000"/>
                </a:schemeClr>
              </a:solidFill>
            </a:endParaRPr>
          </a:p>
          <a:p>
            <a:pPr marL="0" indent="0">
              <a:buNone/>
            </a:pPr>
            <a:endParaRPr lang="fa-IR" sz="1600" b="1" dirty="0"/>
          </a:p>
          <a:p>
            <a:pPr marL="0" indent="0">
              <a:buNone/>
            </a:pPr>
            <a:endParaRPr lang="en-US" sz="1600" b="1" dirty="0"/>
          </a:p>
          <a:p>
            <a:pPr marL="0" indent="0" algn="l" rtl="0">
              <a:buNone/>
            </a:pPr>
            <a:r>
              <a:rPr lang="en-US" dirty="0"/>
              <a:t>Temp4</a:t>
            </a:r>
            <a:r>
              <a:rPr lang="en-US" dirty="0">
                <a:sym typeface="Symbol"/>
              </a:rPr>
              <a:t></a:t>
            </a:r>
            <a:r>
              <a:rPr lang="en-US" dirty="0"/>
              <a:t> Tepm1 - Temp3</a:t>
            </a:r>
            <a:endParaRPr lang="en-US" sz="1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85</a:t>
            </a:fld>
            <a:endParaRPr 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581400"/>
            <a:ext cx="466725" cy="1162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431663" y="3206234"/>
            <a:ext cx="822597" cy="369332"/>
          </a:xfrm>
          <a:prstGeom prst="rect">
            <a:avLst/>
          </a:prstGeom>
        </p:spPr>
        <p:txBody>
          <a:bodyPr wrap="none">
            <a:spAutoFit/>
          </a:bodyPr>
          <a:lstStyle/>
          <a:p>
            <a:r>
              <a:rPr lang="en-US" dirty="0"/>
              <a:t>Temp1</a:t>
            </a:r>
          </a:p>
        </p:txBody>
      </p:sp>
      <p:sp>
        <p:nvSpPr>
          <p:cNvPr id="6" name="Rectangle 5"/>
          <p:cNvSpPr/>
          <p:nvPr/>
        </p:nvSpPr>
        <p:spPr>
          <a:xfrm>
            <a:off x="1841363" y="3244334"/>
            <a:ext cx="822597" cy="369332"/>
          </a:xfrm>
          <a:prstGeom prst="rect">
            <a:avLst/>
          </a:prstGeom>
        </p:spPr>
        <p:txBody>
          <a:bodyPr wrap="none">
            <a:spAutoFit/>
          </a:bodyPr>
          <a:lstStyle/>
          <a:p>
            <a:r>
              <a:rPr lang="en-US" dirty="0"/>
              <a:t>Temp2</a:t>
            </a:r>
          </a:p>
        </p:txBody>
      </p:sp>
      <p:sp>
        <p:nvSpPr>
          <p:cNvPr id="7" name="Rectangle 6"/>
          <p:cNvSpPr/>
          <p:nvPr/>
        </p:nvSpPr>
        <p:spPr>
          <a:xfrm>
            <a:off x="3170101" y="3307318"/>
            <a:ext cx="822597" cy="369332"/>
          </a:xfrm>
          <a:prstGeom prst="rect">
            <a:avLst/>
          </a:prstGeom>
        </p:spPr>
        <p:txBody>
          <a:bodyPr wrap="none">
            <a:spAutoFit/>
          </a:bodyPr>
          <a:lstStyle/>
          <a:p>
            <a:r>
              <a:rPr lang="en-US" dirty="0"/>
              <a:t>Temp3</a:t>
            </a:r>
          </a:p>
        </p:txBody>
      </p:sp>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4172" y="3677166"/>
            <a:ext cx="1333500"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7561" y="3677166"/>
            <a:ext cx="447675" cy="781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1650" y="3781941"/>
            <a:ext cx="438150" cy="552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4206603" y="3307318"/>
            <a:ext cx="822597" cy="369332"/>
          </a:xfrm>
          <a:prstGeom prst="rect">
            <a:avLst/>
          </a:prstGeom>
        </p:spPr>
        <p:txBody>
          <a:bodyPr wrap="none">
            <a:spAutoFit/>
          </a:bodyPr>
          <a:lstStyle/>
          <a:p>
            <a:r>
              <a:rPr lang="en-US" dirty="0"/>
              <a:t>Temp4</a:t>
            </a:r>
          </a:p>
        </p:txBody>
      </p:sp>
    </p:spTree>
    <p:extLst>
      <p:ext uri="{BB962C8B-B14F-4D97-AF65-F5344CB8AC3E}">
        <p14:creationId xmlns:p14="http://schemas.microsoft.com/office/powerpoint/2010/main" val="193326078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762000"/>
          </a:xfrm>
        </p:spPr>
        <p:txBody>
          <a:bodyPr/>
          <a:lstStyle/>
          <a:p>
            <a:r>
              <a:rPr lang="fa-IR" b="0" dirty="0">
                <a:solidFill>
                  <a:schemeClr val="tx1"/>
                </a:solidFill>
                <a:latin typeface="Tahoma" pitchFamily="34" charset="0"/>
                <a:ea typeface="Calibri" pitchFamily="34" charset="0"/>
              </a:rPr>
              <a:t>چند مثال پیچیده</a:t>
            </a:r>
            <a:endParaRPr lang="en-US" dirty="0"/>
          </a:p>
        </p:txBody>
      </p:sp>
      <p:sp>
        <p:nvSpPr>
          <p:cNvPr id="3" name="Content Placeholder 2"/>
          <p:cNvSpPr>
            <a:spLocks noGrp="1"/>
          </p:cNvSpPr>
          <p:nvPr>
            <p:ph idx="1"/>
          </p:nvPr>
        </p:nvSpPr>
        <p:spPr>
          <a:xfrm>
            <a:off x="381000" y="1371600"/>
            <a:ext cx="8305800" cy="1447800"/>
          </a:xfrm>
        </p:spPr>
        <p:txBody>
          <a:bodyPr>
            <a:normAutofit fontScale="85000" lnSpcReduction="20000"/>
          </a:bodyPr>
          <a:lstStyle/>
          <a:p>
            <a:pPr marL="0" indent="0">
              <a:buNone/>
            </a:pPr>
            <a:r>
              <a:rPr lang="fa-IR" b="1" u="sng" dirty="0"/>
              <a:t>مثال </a:t>
            </a:r>
            <a:r>
              <a:rPr lang="fa-IR" b="1" u="sng" dirty="0" smtClean="0"/>
              <a:t>31: </a:t>
            </a:r>
            <a:endParaRPr lang="en-US" b="1" u="sng" dirty="0" smtClean="0"/>
          </a:p>
          <a:p>
            <a:pPr marL="320040" lvl="1" indent="0">
              <a:buNone/>
            </a:pPr>
            <a:r>
              <a:rPr lang="fa-IR" sz="2600" b="1" dirty="0">
                <a:solidFill>
                  <a:schemeClr val="accent1">
                    <a:lumMod val="75000"/>
                  </a:schemeClr>
                </a:solidFill>
              </a:rPr>
              <a:t>اسامی تهیه کنندگانی را بیابید که قطعه </a:t>
            </a:r>
            <a:r>
              <a:rPr lang="en-US" sz="2600" b="1" dirty="0" smtClean="0">
                <a:solidFill>
                  <a:schemeClr val="accent1">
                    <a:lumMod val="75000"/>
                  </a:schemeClr>
                </a:solidFill>
              </a:rPr>
              <a:t>P1</a:t>
            </a:r>
            <a:r>
              <a:rPr lang="fa-IR" sz="2600" b="1" dirty="0" smtClean="0">
                <a:solidFill>
                  <a:schemeClr val="accent1">
                    <a:lumMod val="75000"/>
                  </a:schemeClr>
                </a:solidFill>
              </a:rPr>
              <a:t> </a:t>
            </a:r>
            <a:r>
              <a:rPr lang="fa-IR" sz="2600" b="1" dirty="0">
                <a:solidFill>
                  <a:schemeClr val="accent1">
                    <a:lumMod val="75000"/>
                  </a:schemeClr>
                </a:solidFill>
              </a:rPr>
              <a:t>را تهیه نمی کنند.</a:t>
            </a:r>
            <a:endParaRPr lang="en-US" sz="1800" b="1" dirty="0">
              <a:solidFill>
                <a:schemeClr val="accent1">
                  <a:lumMod val="75000"/>
                </a:schemeClr>
              </a:solidFill>
            </a:endParaRPr>
          </a:p>
          <a:p>
            <a:pPr marL="0" indent="0">
              <a:buNone/>
            </a:pPr>
            <a:endParaRPr lang="fa-IR" sz="1600" b="1" dirty="0"/>
          </a:p>
          <a:p>
            <a:pPr marL="0" indent="0">
              <a:buNone/>
            </a:pPr>
            <a:endParaRPr lang="en-US" sz="1600" b="1" dirty="0"/>
          </a:p>
          <a:p>
            <a:pPr marL="0" indent="0" algn="l" rtl="0">
              <a:buNone/>
            </a:pPr>
            <a:r>
              <a:rPr lang="en-US" dirty="0"/>
              <a:t>Temp5</a:t>
            </a:r>
            <a:r>
              <a:rPr lang="en-US" dirty="0">
                <a:sym typeface="Symbol"/>
              </a:rPr>
              <a:t></a:t>
            </a:r>
            <a:r>
              <a:rPr lang="en-US" dirty="0"/>
              <a:t> (Temp4 ⋈ S)</a:t>
            </a:r>
            <a:endParaRPr lang="en-US" sz="1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86</a:t>
            </a:fld>
            <a:endParaRPr 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581400"/>
            <a:ext cx="466725" cy="1162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431663" y="3206234"/>
            <a:ext cx="822597" cy="369332"/>
          </a:xfrm>
          <a:prstGeom prst="rect">
            <a:avLst/>
          </a:prstGeom>
        </p:spPr>
        <p:txBody>
          <a:bodyPr wrap="none">
            <a:spAutoFit/>
          </a:bodyPr>
          <a:lstStyle/>
          <a:p>
            <a:r>
              <a:rPr lang="en-US" dirty="0"/>
              <a:t>Temp1</a:t>
            </a:r>
          </a:p>
        </p:txBody>
      </p:sp>
      <p:sp>
        <p:nvSpPr>
          <p:cNvPr id="6" name="Rectangle 5"/>
          <p:cNvSpPr/>
          <p:nvPr/>
        </p:nvSpPr>
        <p:spPr>
          <a:xfrm>
            <a:off x="1841363" y="3244334"/>
            <a:ext cx="822597" cy="369332"/>
          </a:xfrm>
          <a:prstGeom prst="rect">
            <a:avLst/>
          </a:prstGeom>
        </p:spPr>
        <p:txBody>
          <a:bodyPr wrap="none">
            <a:spAutoFit/>
          </a:bodyPr>
          <a:lstStyle/>
          <a:p>
            <a:r>
              <a:rPr lang="en-US" dirty="0"/>
              <a:t>Temp2</a:t>
            </a:r>
          </a:p>
        </p:txBody>
      </p:sp>
      <p:sp>
        <p:nvSpPr>
          <p:cNvPr id="7" name="Rectangle 6"/>
          <p:cNvSpPr/>
          <p:nvPr/>
        </p:nvSpPr>
        <p:spPr>
          <a:xfrm>
            <a:off x="3170101" y="3307318"/>
            <a:ext cx="822597" cy="369332"/>
          </a:xfrm>
          <a:prstGeom prst="rect">
            <a:avLst/>
          </a:prstGeom>
        </p:spPr>
        <p:txBody>
          <a:bodyPr wrap="none">
            <a:spAutoFit/>
          </a:bodyPr>
          <a:lstStyle/>
          <a:p>
            <a:r>
              <a:rPr lang="en-US" dirty="0"/>
              <a:t>Temp3</a:t>
            </a:r>
          </a:p>
        </p:txBody>
      </p:sp>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4172" y="3677166"/>
            <a:ext cx="1333500"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7561" y="3677166"/>
            <a:ext cx="447675" cy="781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1650" y="3781941"/>
            <a:ext cx="438150" cy="552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4119426" y="3307318"/>
            <a:ext cx="822597" cy="369332"/>
          </a:xfrm>
          <a:prstGeom prst="rect">
            <a:avLst/>
          </a:prstGeom>
        </p:spPr>
        <p:txBody>
          <a:bodyPr wrap="none">
            <a:spAutoFit/>
          </a:bodyPr>
          <a:lstStyle/>
          <a:p>
            <a:r>
              <a:rPr lang="en-US" dirty="0"/>
              <a:t>Temp4</a:t>
            </a:r>
          </a:p>
        </p:txBody>
      </p:sp>
      <p:pic>
        <p:nvPicPr>
          <p:cNvPr id="1638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57800" y="3731141"/>
            <a:ext cx="1990725" cy="590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13"/>
          <p:cNvSpPr/>
          <p:nvPr/>
        </p:nvSpPr>
        <p:spPr>
          <a:xfrm>
            <a:off x="5715000" y="3267075"/>
            <a:ext cx="822597" cy="369332"/>
          </a:xfrm>
          <a:prstGeom prst="rect">
            <a:avLst/>
          </a:prstGeom>
        </p:spPr>
        <p:txBody>
          <a:bodyPr wrap="none">
            <a:spAutoFit/>
          </a:bodyPr>
          <a:lstStyle/>
          <a:p>
            <a:r>
              <a:rPr lang="en-US" dirty="0" smtClean="0"/>
              <a:t>Temp5</a:t>
            </a:r>
            <a:endParaRPr lang="en-US" dirty="0"/>
          </a:p>
        </p:txBody>
      </p:sp>
    </p:spTree>
    <p:extLst>
      <p:ext uri="{BB962C8B-B14F-4D97-AF65-F5344CB8AC3E}">
        <p14:creationId xmlns:p14="http://schemas.microsoft.com/office/powerpoint/2010/main" val="263526293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762000"/>
          </a:xfrm>
        </p:spPr>
        <p:txBody>
          <a:bodyPr/>
          <a:lstStyle/>
          <a:p>
            <a:r>
              <a:rPr lang="fa-IR" b="0" dirty="0">
                <a:solidFill>
                  <a:schemeClr val="tx1"/>
                </a:solidFill>
                <a:latin typeface="Tahoma" pitchFamily="34" charset="0"/>
                <a:ea typeface="Calibri" pitchFamily="34" charset="0"/>
              </a:rPr>
              <a:t>چند مثال پیچیده</a:t>
            </a:r>
            <a:endParaRPr lang="en-US" dirty="0"/>
          </a:p>
        </p:txBody>
      </p:sp>
      <p:sp>
        <p:nvSpPr>
          <p:cNvPr id="3" name="Content Placeholder 2"/>
          <p:cNvSpPr>
            <a:spLocks noGrp="1"/>
          </p:cNvSpPr>
          <p:nvPr>
            <p:ph idx="1"/>
          </p:nvPr>
        </p:nvSpPr>
        <p:spPr>
          <a:xfrm>
            <a:off x="381000" y="1371600"/>
            <a:ext cx="8305800" cy="1447800"/>
          </a:xfrm>
        </p:spPr>
        <p:txBody>
          <a:bodyPr>
            <a:normAutofit fontScale="85000" lnSpcReduction="20000"/>
          </a:bodyPr>
          <a:lstStyle/>
          <a:p>
            <a:pPr marL="0" indent="0">
              <a:buNone/>
            </a:pPr>
            <a:r>
              <a:rPr lang="fa-IR" b="1" u="sng" dirty="0"/>
              <a:t>مثال </a:t>
            </a:r>
            <a:r>
              <a:rPr lang="fa-IR" b="1" u="sng" dirty="0" smtClean="0"/>
              <a:t>31: </a:t>
            </a:r>
            <a:endParaRPr lang="en-US" b="1" u="sng" dirty="0" smtClean="0"/>
          </a:p>
          <a:p>
            <a:pPr marL="320040" lvl="1" indent="0">
              <a:buNone/>
            </a:pPr>
            <a:r>
              <a:rPr lang="fa-IR" sz="2600" b="1" dirty="0">
                <a:solidFill>
                  <a:schemeClr val="accent1">
                    <a:lumMod val="75000"/>
                  </a:schemeClr>
                </a:solidFill>
              </a:rPr>
              <a:t>اسامی تهیه کنندگانی را بیابید که قطعه </a:t>
            </a:r>
            <a:r>
              <a:rPr lang="en-US" sz="2600" b="1" dirty="0" smtClean="0">
                <a:solidFill>
                  <a:schemeClr val="accent1">
                    <a:lumMod val="75000"/>
                  </a:schemeClr>
                </a:solidFill>
              </a:rPr>
              <a:t>P1</a:t>
            </a:r>
            <a:r>
              <a:rPr lang="fa-IR" sz="2600" b="1" dirty="0" smtClean="0">
                <a:solidFill>
                  <a:schemeClr val="accent1">
                    <a:lumMod val="75000"/>
                  </a:schemeClr>
                </a:solidFill>
              </a:rPr>
              <a:t> </a:t>
            </a:r>
            <a:r>
              <a:rPr lang="fa-IR" sz="2600" b="1" dirty="0">
                <a:solidFill>
                  <a:schemeClr val="accent1">
                    <a:lumMod val="75000"/>
                  </a:schemeClr>
                </a:solidFill>
              </a:rPr>
              <a:t>را تهیه نمی کنند.</a:t>
            </a:r>
            <a:endParaRPr lang="en-US" sz="1800" b="1" dirty="0">
              <a:solidFill>
                <a:schemeClr val="accent1">
                  <a:lumMod val="75000"/>
                </a:schemeClr>
              </a:solidFill>
            </a:endParaRPr>
          </a:p>
          <a:p>
            <a:pPr marL="0" indent="0">
              <a:buNone/>
            </a:pPr>
            <a:endParaRPr lang="fa-IR" sz="1600" b="1" dirty="0"/>
          </a:p>
          <a:p>
            <a:pPr marL="0" indent="0">
              <a:buNone/>
            </a:pPr>
            <a:endParaRPr lang="en-US" sz="1600" b="1" dirty="0"/>
          </a:p>
          <a:p>
            <a:pPr marL="0" indent="0" algn="l" rtl="0">
              <a:buNone/>
            </a:pPr>
            <a:r>
              <a:rPr lang="en-US" dirty="0"/>
              <a:t>Temp6</a:t>
            </a:r>
            <a:r>
              <a:rPr lang="en-US" dirty="0">
                <a:sym typeface="Symbol"/>
              </a:rPr>
              <a:t></a:t>
            </a:r>
            <a:r>
              <a:rPr lang="en-US" dirty="0"/>
              <a:t>∏</a:t>
            </a:r>
            <a:r>
              <a:rPr lang="en-US" baseline="-25000" dirty="0" err="1"/>
              <a:t>Sname</a:t>
            </a:r>
            <a:r>
              <a:rPr lang="en-US" dirty="0"/>
              <a:t> (Temp5)</a:t>
            </a:r>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87</a:t>
            </a:fld>
            <a:endParaRPr 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581400"/>
            <a:ext cx="466725" cy="1162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431663" y="3206234"/>
            <a:ext cx="822597" cy="369332"/>
          </a:xfrm>
          <a:prstGeom prst="rect">
            <a:avLst/>
          </a:prstGeom>
        </p:spPr>
        <p:txBody>
          <a:bodyPr wrap="none">
            <a:spAutoFit/>
          </a:bodyPr>
          <a:lstStyle/>
          <a:p>
            <a:r>
              <a:rPr lang="en-US" dirty="0"/>
              <a:t>Temp1</a:t>
            </a:r>
          </a:p>
        </p:txBody>
      </p:sp>
      <p:sp>
        <p:nvSpPr>
          <p:cNvPr id="6" name="Rectangle 5"/>
          <p:cNvSpPr/>
          <p:nvPr/>
        </p:nvSpPr>
        <p:spPr>
          <a:xfrm>
            <a:off x="1841363" y="3244334"/>
            <a:ext cx="822597" cy="369332"/>
          </a:xfrm>
          <a:prstGeom prst="rect">
            <a:avLst/>
          </a:prstGeom>
        </p:spPr>
        <p:txBody>
          <a:bodyPr wrap="none">
            <a:spAutoFit/>
          </a:bodyPr>
          <a:lstStyle/>
          <a:p>
            <a:r>
              <a:rPr lang="en-US" dirty="0"/>
              <a:t>Temp2</a:t>
            </a:r>
          </a:p>
        </p:txBody>
      </p:sp>
      <p:sp>
        <p:nvSpPr>
          <p:cNvPr id="7" name="Rectangle 6"/>
          <p:cNvSpPr/>
          <p:nvPr/>
        </p:nvSpPr>
        <p:spPr>
          <a:xfrm>
            <a:off x="3170101" y="3307318"/>
            <a:ext cx="822597" cy="369332"/>
          </a:xfrm>
          <a:prstGeom prst="rect">
            <a:avLst/>
          </a:prstGeom>
        </p:spPr>
        <p:txBody>
          <a:bodyPr wrap="none">
            <a:spAutoFit/>
          </a:bodyPr>
          <a:lstStyle/>
          <a:p>
            <a:r>
              <a:rPr lang="en-US" dirty="0"/>
              <a:t>Temp3</a:t>
            </a:r>
          </a:p>
        </p:txBody>
      </p:sp>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4172" y="3677166"/>
            <a:ext cx="1333500"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7561" y="3677166"/>
            <a:ext cx="447675" cy="781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1650" y="3781941"/>
            <a:ext cx="438150" cy="552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4119426" y="3307318"/>
            <a:ext cx="822597" cy="369332"/>
          </a:xfrm>
          <a:prstGeom prst="rect">
            <a:avLst/>
          </a:prstGeom>
        </p:spPr>
        <p:txBody>
          <a:bodyPr wrap="none">
            <a:spAutoFit/>
          </a:bodyPr>
          <a:lstStyle/>
          <a:p>
            <a:r>
              <a:rPr lang="en-US" dirty="0"/>
              <a:t>Temp4</a:t>
            </a:r>
          </a:p>
        </p:txBody>
      </p:sp>
      <p:pic>
        <p:nvPicPr>
          <p:cNvPr id="1638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57800" y="3731141"/>
            <a:ext cx="1990725" cy="590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13"/>
          <p:cNvSpPr/>
          <p:nvPr/>
        </p:nvSpPr>
        <p:spPr>
          <a:xfrm>
            <a:off x="5715000" y="3267075"/>
            <a:ext cx="822597" cy="369332"/>
          </a:xfrm>
          <a:prstGeom prst="rect">
            <a:avLst/>
          </a:prstGeom>
        </p:spPr>
        <p:txBody>
          <a:bodyPr wrap="none">
            <a:spAutoFit/>
          </a:bodyPr>
          <a:lstStyle/>
          <a:p>
            <a:r>
              <a:rPr lang="en-US" dirty="0" smtClean="0"/>
              <a:t>Temp5</a:t>
            </a:r>
            <a:endParaRPr lang="en-US" dirty="0"/>
          </a:p>
        </p:txBody>
      </p:sp>
      <p:pic>
        <p:nvPicPr>
          <p:cNvPr id="1741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96200" y="3735903"/>
            <a:ext cx="962025" cy="581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7696200" y="3248541"/>
            <a:ext cx="822597" cy="369332"/>
          </a:xfrm>
          <a:prstGeom prst="rect">
            <a:avLst/>
          </a:prstGeom>
        </p:spPr>
        <p:txBody>
          <a:bodyPr wrap="none">
            <a:spAutoFit/>
          </a:bodyPr>
          <a:lstStyle/>
          <a:p>
            <a:r>
              <a:rPr lang="en-US" dirty="0"/>
              <a:t>Temp6</a:t>
            </a:r>
          </a:p>
        </p:txBody>
      </p:sp>
    </p:spTree>
    <p:extLst>
      <p:ext uri="{BB962C8B-B14F-4D97-AF65-F5344CB8AC3E}">
        <p14:creationId xmlns:p14="http://schemas.microsoft.com/office/powerpoint/2010/main" val="271925776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400" dirty="0"/>
              <a:t>عملگر بسط (</a:t>
            </a:r>
            <a:r>
              <a:rPr lang="en-US" sz="4400" dirty="0"/>
              <a:t>EXTEND</a:t>
            </a:r>
            <a:r>
              <a:rPr lang="fa-IR" sz="4400" dirty="0"/>
              <a:t>) یا </a:t>
            </a:r>
            <a:r>
              <a:rPr lang="fa-IR" sz="4400" dirty="0" smtClean="0"/>
              <a:t>گسترش</a:t>
            </a:r>
            <a:endParaRPr lang="en-US" sz="4400" dirty="0"/>
          </a:p>
        </p:txBody>
      </p:sp>
      <p:sp>
        <p:nvSpPr>
          <p:cNvPr id="3" name="Content Placeholder 2"/>
          <p:cNvSpPr>
            <a:spLocks noGrp="1"/>
          </p:cNvSpPr>
          <p:nvPr>
            <p:ph idx="1"/>
          </p:nvPr>
        </p:nvSpPr>
        <p:spPr/>
        <p:txBody>
          <a:bodyPr/>
          <a:lstStyle/>
          <a:p>
            <a:pPr marL="0" indent="0">
              <a:buNone/>
            </a:pPr>
            <a:r>
              <a:rPr lang="fa-IR" dirty="0" smtClean="0"/>
              <a:t>عملگر </a:t>
            </a:r>
            <a:r>
              <a:rPr lang="en-US" dirty="0"/>
              <a:t>EXTEND</a:t>
            </a:r>
            <a:r>
              <a:rPr lang="fa-IR" dirty="0"/>
              <a:t> یک رابطه را گرفته رابطه دیگری را بر می گرداند که همانند رابطه اولیه است، با این تفاوت که حاوی صفت دیگری است که مقادیر آن با ارزیابی یک عبارت محاسباتی به دست می آید.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88</a:t>
            </a:fld>
            <a:endParaRPr lang="en-US"/>
          </a:p>
        </p:txBody>
      </p:sp>
    </p:spTree>
    <p:extLst>
      <p:ext uri="{BB962C8B-B14F-4D97-AF65-F5344CB8AC3E}">
        <p14:creationId xmlns:p14="http://schemas.microsoft.com/office/powerpoint/2010/main" val="31774382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400" dirty="0"/>
              <a:t>عملگر بسط (</a:t>
            </a:r>
            <a:r>
              <a:rPr lang="en-US" sz="4400" dirty="0"/>
              <a:t>EXTEND</a:t>
            </a:r>
            <a:r>
              <a:rPr lang="fa-IR" sz="4400" dirty="0"/>
              <a:t>) یا گسترش</a:t>
            </a:r>
            <a:endParaRPr lang="en-US" sz="4400" dirty="0"/>
          </a:p>
        </p:txBody>
      </p:sp>
      <p:sp>
        <p:nvSpPr>
          <p:cNvPr id="3" name="Content Placeholder 2"/>
          <p:cNvSpPr>
            <a:spLocks noGrp="1"/>
          </p:cNvSpPr>
          <p:nvPr>
            <p:ph idx="1"/>
          </p:nvPr>
        </p:nvSpPr>
        <p:spPr>
          <a:xfrm>
            <a:off x="762000" y="1676400"/>
            <a:ext cx="7543800" cy="1828800"/>
          </a:xfrm>
        </p:spPr>
        <p:txBody>
          <a:bodyPr/>
          <a:lstStyle/>
          <a:p>
            <a:pPr marL="0" indent="0">
              <a:buNone/>
            </a:pPr>
            <a:r>
              <a:rPr lang="fa-IR" b="1" u="sng" dirty="0"/>
              <a:t>مثال 32</a:t>
            </a:r>
            <a:r>
              <a:rPr lang="fa-IR" b="1" u="sng" dirty="0" smtClean="0"/>
              <a:t>:</a:t>
            </a:r>
          </a:p>
          <a:p>
            <a:pPr marL="0" indent="0" algn="l" rtl="0">
              <a:buNone/>
            </a:pPr>
            <a:r>
              <a:rPr lang="fa-IR" dirty="0" smtClean="0"/>
              <a:t> </a:t>
            </a:r>
            <a:r>
              <a:rPr lang="en-US" dirty="0"/>
              <a:t>EXTEND  P  ADD  (weight * 454) AS  GMWT  </a:t>
            </a:r>
          </a:p>
          <a:p>
            <a:pPr marL="0" indent="0">
              <a:buNone/>
            </a:pPr>
            <a:r>
              <a:rPr lang="fa-IR" dirty="0"/>
              <a:t>اگر </a:t>
            </a:r>
            <a:r>
              <a:rPr lang="en-US" dirty="0"/>
              <a:t>P</a:t>
            </a:r>
            <a:r>
              <a:rPr lang="fa-IR" dirty="0"/>
              <a:t> به صورت زیر باشد حاصل دستور فوق رابطه سمت راستی زیر می شود: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89</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975215616"/>
              </p:ext>
            </p:extLst>
          </p:nvPr>
        </p:nvGraphicFramePr>
        <p:xfrm>
          <a:off x="457200" y="3810000"/>
          <a:ext cx="2743200" cy="1261872"/>
        </p:xfrm>
        <a:graphic>
          <a:graphicData uri="http://schemas.openxmlformats.org/drawingml/2006/table">
            <a:tbl>
              <a:tblPr firstRow="1" firstCol="1" bandRow="1"/>
              <a:tblGrid>
                <a:gridCol w="914400"/>
                <a:gridCol w="914400"/>
                <a:gridCol w="914400"/>
              </a:tblGrid>
              <a:tr h="0">
                <a:tc>
                  <a:txBody>
                    <a:bodyPr/>
                    <a:lstStyle/>
                    <a:p>
                      <a:pPr>
                        <a:lnSpc>
                          <a:spcPct val="115000"/>
                        </a:lnSpc>
                        <a:spcAft>
                          <a:spcPts val="0"/>
                        </a:spcAft>
                      </a:pPr>
                      <a:r>
                        <a:rPr lang="en-US" sz="1800" dirty="0">
                          <a:effectLst/>
                          <a:latin typeface="Calibri"/>
                          <a:ea typeface="Calibri"/>
                          <a:cs typeface="Arial"/>
                        </a:rPr>
                        <a:t>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US" sz="1800">
                          <a:effectLst/>
                          <a:latin typeface="Calibri"/>
                          <a:ea typeface="Calibri"/>
                          <a:cs typeface="Arial"/>
                        </a:rPr>
                        <a:t>Pname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US" sz="1800" dirty="0">
                          <a:effectLst/>
                          <a:latin typeface="Calibri"/>
                          <a:ea typeface="Calibri"/>
                          <a:cs typeface="Arial"/>
                        </a:rPr>
                        <a:t>Weight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0">
                <a:tc>
                  <a:txBody>
                    <a:bodyPr/>
                    <a:lstStyle/>
                    <a:p>
                      <a:pPr>
                        <a:lnSpc>
                          <a:spcPct val="115000"/>
                        </a:lnSpc>
                        <a:spcAft>
                          <a:spcPts val="0"/>
                        </a:spcAft>
                      </a:pPr>
                      <a:r>
                        <a:rPr lang="en-US" sz="1800">
                          <a:effectLst/>
                          <a:latin typeface="Calibri"/>
                          <a:ea typeface="Calibri"/>
                          <a:cs typeface="Arial"/>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a:effectLst/>
                          <a:latin typeface="Calibri"/>
                          <a:ea typeface="Calibri"/>
                          <a:cs typeface="Arial"/>
                        </a:rPr>
                        <a:t>Nut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a:effectLst/>
                          <a:latin typeface="Calibri"/>
                          <a:ea typeface="Calibri"/>
                          <a:cs typeface="Arial"/>
                        </a:rPr>
                        <a:t>12.0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US" sz="1800">
                          <a:effectLst/>
                          <a:latin typeface="Calibri"/>
                          <a:ea typeface="Calibri"/>
                          <a:cs typeface="Arial"/>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a:effectLst/>
                          <a:latin typeface="Calibri"/>
                          <a:ea typeface="Calibri"/>
                          <a:cs typeface="Arial"/>
                        </a:rPr>
                        <a:t>Bolt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a:effectLst/>
                          <a:latin typeface="Calibri"/>
                          <a:ea typeface="Calibri"/>
                          <a:cs typeface="Arial"/>
                        </a:rPr>
                        <a:t>17.0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US" sz="1800">
                          <a:effectLst/>
                          <a:latin typeface="Calibri"/>
                          <a:ea typeface="Calibri"/>
                          <a:cs typeface="Arial"/>
                        </a:rPr>
                        <a:t>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a:effectLst/>
                          <a:latin typeface="Calibri"/>
                          <a:ea typeface="Calibri"/>
                          <a:cs typeface="Arial"/>
                        </a:rPr>
                        <a:t>Screw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dirty="0">
                          <a:effectLst/>
                          <a:latin typeface="Calibri"/>
                          <a:ea typeface="Calibri"/>
                          <a:cs typeface="Arial"/>
                        </a:rPr>
                        <a:t>17.0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46129641"/>
              </p:ext>
            </p:extLst>
          </p:nvPr>
        </p:nvGraphicFramePr>
        <p:xfrm>
          <a:off x="4343400" y="4724400"/>
          <a:ext cx="3291840" cy="1261872"/>
        </p:xfrm>
        <a:graphic>
          <a:graphicData uri="http://schemas.openxmlformats.org/drawingml/2006/table">
            <a:tbl>
              <a:tblPr firstRow="1" firstCol="1" bandRow="1"/>
              <a:tblGrid>
                <a:gridCol w="822960"/>
                <a:gridCol w="822960"/>
                <a:gridCol w="822960"/>
                <a:gridCol w="822960"/>
              </a:tblGrid>
              <a:tr h="0">
                <a:tc>
                  <a:txBody>
                    <a:bodyPr/>
                    <a:lstStyle/>
                    <a:p>
                      <a:pPr>
                        <a:lnSpc>
                          <a:spcPct val="115000"/>
                        </a:lnSpc>
                        <a:spcAft>
                          <a:spcPts val="0"/>
                        </a:spcAft>
                      </a:pPr>
                      <a:r>
                        <a:rPr lang="en-US" sz="1800" dirty="0">
                          <a:effectLst/>
                          <a:latin typeface="Calibri"/>
                          <a:ea typeface="Calibri"/>
                          <a:cs typeface="Arial"/>
                        </a:rPr>
                        <a:t>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US" sz="1800">
                          <a:effectLst/>
                          <a:latin typeface="Calibri"/>
                          <a:ea typeface="Calibri"/>
                          <a:cs typeface="Arial"/>
                        </a:rPr>
                        <a:t>Pname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US" sz="1800">
                          <a:effectLst/>
                          <a:latin typeface="Calibri"/>
                          <a:ea typeface="Calibri"/>
                          <a:cs typeface="Arial"/>
                        </a:rPr>
                        <a:t>Weight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US" sz="1800" dirty="0">
                          <a:effectLst/>
                          <a:latin typeface="Calibri"/>
                          <a:ea typeface="Calibri"/>
                          <a:cs typeface="Arial"/>
                        </a:rPr>
                        <a:t>GMWT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0">
                <a:tc>
                  <a:txBody>
                    <a:bodyPr/>
                    <a:lstStyle/>
                    <a:p>
                      <a:pPr>
                        <a:lnSpc>
                          <a:spcPct val="115000"/>
                        </a:lnSpc>
                        <a:spcAft>
                          <a:spcPts val="0"/>
                        </a:spcAft>
                      </a:pPr>
                      <a:r>
                        <a:rPr lang="en-US" sz="1800">
                          <a:effectLst/>
                          <a:latin typeface="Calibri"/>
                          <a:ea typeface="Calibri"/>
                          <a:cs typeface="Arial"/>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a:effectLst/>
                          <a:latin typeface="Calibri"/>
                          <a:ea typeface="Calibri"/>
                          <a:cs typeface="Arial"/>
                        </a:rPr>
                        <a:t>Nut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a:effectLst/>
                          <a:latin typeface="Calibri"/>
                          <a:ea typeface="Calibri"/>
                          <a:cs typeface="Arial"/>
                        </a:rPr>
                        <a:t>12.0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a:effectLst/>
                          <a:latin typeface="Calibri"/>
                          <a:ea typeface="Calibri"/>
                          <a:cs typeface="Arial"/>
                        </a:rPr>
                        <a:t>5448.0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US" sz="1800">
                          <a:effectLst/>
                          <a:latin typeface="Calibri"/>
                          <a:ea typeface="Calibri"/>
                          <a:cs typeface="Arial"/>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a:effectLst/>
                          <a:latin typeface="Calibri"/>
                          <a:ea typeface="Calibri"/>
                          <a:cs typeface="Arial"/>
                        </a:rPr>
                        <a:t>Bolt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a:effectLst/>
                          <a:latin typeface="Calibri"/>
                          <a:ea typeface="Calibri"/>
                          <a:cs typeface="Arial"/>
                        </a:rPr>
                        <a:t>17.0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a:effectLst/>
                          <a:latin typeface="Calibri"/>
                          <a:ea typeface="Calibri"/>
                          <a:cs typeface="Arial"/>
                        </a:rPr>
                        <a:t>7718.0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US" sz="1800" dirty="0">
                          <a:effectLst/>
                          <a:latin typeface="Calibri"/>
                          <a:ea typeface="Calibri"/>
                          <a:cs typeface="Arial"/>
                        </a:rPr>
                        <a:t>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a:effectLst/>
                          <a:latin typeface="Calibri"/>
                          <a:ea typeface="Calibri"/>
                          <a:cs typeface="Arial"/>
                        </a:rPr>
                        <a:t>Screw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dirty="0">
                          <a:effectLst/>
                          <a:latin typeface="Calibri"/>
                          <a:ea typeface="Calibri"/>
                          <a:cs typeface="Arial"/>
                        </a:rPr>
                        <a:t>17.0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dirty="0">
                          <a:effectLst/>
                          <a:latin typeface="Calibri"/>
                          <a:ea typeface="Calibri"/>
                          <a:cs typeface="Arial"/>
                        </a:rPr>
                        <a:t>7718.0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Rectangle 7"/>
          <p:cNvSpPr/>
          <p:nvPr/>
        </p:nvSpPr>
        <p:spPr>
          <a:xfrm>
            <a:off x="1676400" y="3365500"/>
            <a:ext cx="312906" cy="369332"/>
          </a:xfrm>
          <a:prstGeom prst="rect">
            <a:avLst/>
          </a:prstGeom>
        </p:spPr>
        <p:txBody>
          <a:bodyPr wrap="none">
            <a:spAutoFit/>
          </a:bodyPr>
          <a:lstStyle/>
          <a:p>
            <a:r>
              <a:rPr lang="en-US" dirty="0"/>
              <a:t>P</a:t>
            </a:r>
          </a:p>
        </p:txBody>
      </p:sp>
      <p:sp>
        <p:nvSpPr>
          <p:cNvPr id="9" name="Right Arrow 8"/>
          <p:cNvSpPr/>
          <p:nvPr/>
        </p:nvSpPr>
        <p:spPr>
          <a:xfrm rot="2174092">
            <a:off x="3467123" y="4860355"/>
            <a:ext cx="6096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526802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458200" cy="990600"/>
          </a:xfrm>
        </p:spPr>
        <p:txBody>
          <a:bodyPr/>
          <a:lstStyle/>
          <a:p>
            <a:r>
              <a:rPr lang="fa-IR" sz="4000" dirty="0"/>
              <a:t>عملگر گزینش</a:t>
            </a:r>
            <a:endParaRPr lang="en-US" sz="4000" dirty="0"/>
          </a:p>
        </p:txBody>
      </p:sp>
      <p:sp>
        <p:nvSpPr>
          <p:cNvPr id="3" name="Content Placeholder 2"/>
          <p:cNvSpPr>
            <a:spLocks noGrp="1"/>
          </p:cNvSpPr>
          <p:nvPr>
            <p:ph idx="1"/>
          </p:nvPr>
        </p:nvSpPr>
        <p:spPr>
          <a:xfrm>
            <a:off x="533400" y="1752600"/>
            <a:ext cx="7924800" cy="3962400"/>
          </a:xfrm>
        </p:spPr>
        <p:txBody>
          <a:bodyPr/>
          <a:lstStyle/>
          <a:p>
            <a:pPr marL="0" indent="0">
              <a:buNone/>
            </a:pPr>
            <a:r>
              <a:rPr lang="fa-IR" b="1" dirty="0" smtClean="0">
                <a:solidFill>
                  <a:schemeClr val="accent1">
                    <a:lumMod val="75000"/>
                  </a:schemeClr>
                </a:solidFill>
              </a:rPr>
              <a:t>عملگر </a:t>
            </a:r>
            <a:r>
              <a:rPr lang="fa-IR" b="1" dirty="0">
                <a:solidFill>
                  <a:schemeClr val="accent1">
                    <a:lumMod val="75000"/>
                  </a:schemeClr>
                </a:solidFill>
              </a:rPr>
              <a:t>گزینش سطرهایی از جدول را می دهد. </a:t>
            </a:r>
            <a:endParaRPr lang="fa-IR" b="1" dirty="0" smtClean="0">
              <a:solidFill>
                <a:schemeClr val="accent1">
                  <a:lumMod val="75000"/>
                </a:schemeClr>
              </a:solidFill>
            </a:endParaRPr>
          </a:p>
          <a:p>
            <a:r>
              <a:rPr lang="fa-IR" dirty="0" smtClean="0"/>
              <a:t>برای </a:t>
            </a:r>
            <a:r>
              <a:rPr lang="fa-IR" dirty="0"/>
              <a:t>این عملگر در کتب مختلف از نمادهای </a:t>
            </a:r>
            <a:r>
              <a:rPr lang="en-US" dirty="0">
                <a:sym typeface="Symbol"/>
              </a:rPr>
              <a:t></a:t>
            </a:r>
            <a:r>
              <a:rPr lang="fa-IR" dirty="0"/>
              <a:t>، </a:t>
            </a:r>
            <a:r>
              <a:rPr lang="en-US" dirty="0"/>
              <a:t>select</a:t>
            </a:r>
            <a:r>
              <a:rPr lang="fa-IR" dirty="0"/>
              <a:t> (گزینش) و </a:t>
            </a:r>
            <a:r>
              <a:rPr lang="en-US" dirty="0"/>
              <a:t>restrict</a:t>
            </a:r>
            <a:r>
              <a:rPr lang="fa-IR" dirty="0"/>
              <a:t> (محدودیت) استفاده می شود. </a:t>
            </a:r>
            <a:endParaRPr lang="fa-IR" dirty="0" smtClean="0"/>
          </a:p>
          <a:p>
            <a:r>
              <a:rPr lang="fa-IR" dirty="0" smtClean="0"/>
              <a:t>در </a:t>
            </a:r>
            <a:r>
              <a:rPr lang="fa-IR" dirty="0"/>
              <a:t>نماد </a:t>
            </a:r>
            <a:r>
              <a:rPr lang="en-US" dirty="0">
                <a:sym typeface="Symbol"/>
              </a:rPr>
              <a:t></a:t>
            </a:r>
            <a:r>
              <a:rPr lang="fa-IR" dirty="0"/>
              <a:t>، نام جدول جلوی علامت </a:t>
            </a:r>
            <a:r>
              <a:rPr lang="en-US" dirty="0">
                <a:sym typeface="Symbol"/>
              </a:rPr>
              <a:t></a:t>
            </a:r>
            <a:r>
              <a:rPr lang="fa-IR" dirty="0"/>
              <a:t> در پرانتز و شرط انتخاب سطرها زیر </a:t>
            </a:r>
            <a:r>
              <a:rPr lang="fa-IR" dirty="0" smtClean="0"/>
              <a:t>آن ها </a:t>
            </a:r>
            <a:r>
              <a:rPr lang="fa-IR" dirty="0"/>
              <a:t>نوشته می شود. در این عملگر تمام </a:t>
            </a:r>
            <a:r>
              <a:rPr lang="fa-IR" dirty="0" smtClean="0"/>
              <a:t>ستون های </a:t>
            </a:r>
            <a:r>
              <a:rPr lang="fa-IR" dirty="0"/>
              <a:t>آن جدول در خروجی می آید</a:t>
            </a:r>
            <a:r>
              <a:rPr lang="fa-IR" dirty="0" smtClean="0"/>
              <a:t>.</a:t>
            </a:r>
          </a:p>
          <a:p>
            <a:pPr marL="0" indent="0" algn="l" rtl="0">
              <a:buNone/>
            </a:pPr>
            <a:r>
              <a:rPr lang="en-US" sz="4000" dirty="0">
                <a:sym typeface="Symbol"/>
              </a:rPr>
              <a:t></a:t>
            </a:r>
            <a:r>
              <a:rPr lang="en-US" dirty="0"/>
              <a:t> </a:t>
            </a:r>
            <a:r>
              <a:rPr lang="fa-IR" baseline="-25000" dirty="0" smtClean="0"/>
              <a:t>شرط</a:t>
            </a:r>
            <a:r>
              <a:rPr lang="en-US" dirty="0" smtClean="0"/>
              <a:t> (</a:t>
            </a:r>
            <a:r>
              <a:rPr lang="fa-IR" dirty="0" smtClean="0"/>
              <a:t>نام جدول</a:t>
            </a:r>
            <a:r>
              <a:rPr lang="en-US" dirty="0" smtClean="0"/>
              <a:t>)</a:t>
            </a:r>
            <a:endParaRPr lang="en-US" dirty="0"/>
          </a:p>
          <a:p>
            <a:pPr marL="320040" lvl="1" indent="0">
              <a:buNone/>
            </a:pPr>
            <a:endParaRPr lang="fa-IR" dirty="0" smtClean="0"/>
          </a:p>
          <a:p>
            <a:pPr marL="0" indent="0">
              <a:buNone/>
            </a:pPr>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a:t>
            </a:fld>
            <a:endParaRPr lang="en-US"/>
          </a:p>
        </p:txBody>
      </p:sp>
    </p:spTree>
    <p:extLst>
      <p:ext uri="{BB962C8B-B14F-4D97-AF65-F5344CB8AC3E}">
        <p14:creationId xmlns:p14="http://schemas.microsoft.com/office/powerpoint/2010/main" val="345458057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400" dirty="0"/>
              <a:t>عملگر بسط (</a:t>
            </a:r>
            <a:r>
              <a:rPr lang="en-US" sz="4400" dirty="0"/>
              <a:t>EXTEND</a:t>
            </a:r>
            <a:r>
              <a:rPr lang="fa-IR" sz="4400" dirty="0"/>
              <a:t>) یا گسترش</a:t>
            </a:r>
            <a:endParaRPr lang="en-US" sz="4400" dirty="0"/>
          </a:p>
        </p:txBody>
      </p:sp>
      <p:sp>
        <p:nvSpPr>
          <p:cNvPr id="3" name="Content Placeholder 2"/>
          <p:cNvSpPr>
            <a:spLocks noGrp="1"/>
          </p:cNvSpPr>
          <p:nvPr>
            <p:ph idx="1"/>
          </p:nvPr>
        </p:nvSpPr>
        <p:spPr>
          <a:xfrm>
            <a:off x="152400" y="1530866"/>
            <a:ext cx="8763000" cy="1828800"/>
          </a:xfrm>
        </p:spPr>
        <p:txBody>
          <a:bodyPr/>
          <a:lstStyle/>
          <a:p>
            <a:pPr marL="0" indent="0" algn="just">
              <a:buNone/>
            </a:pPr>
            <a:r>
              <a:rPr lang="fa-IR" b="1" u="sng" dirty="0"/>
              <a:t>نکته مهم: </a:t>
            </a:r>
            <a:endParaRPr lang="fa-IR" b="1" u="sng" dirty="0" smtClean="0"/>
          </a:p>
          <a:p>
            <a:pPr marL="320040" lvl="1" indent="0" algn="just">
              <a:buNone/>
            </a:pPr>
            <a:r>
              <a:rPr lang="fa-IR" dirty="0" smtClean="0"/>
              <a:t>توجه </a:t>
            </a:r>
            <a:r>
              <a:rPr lang="fa-IR" dirty="0"/>
              <a:t>داشته باشید که این عبارت</a:t>
            </a:r>
            <a:r>
              <a:rPr lang="en-US" dirty="0"/>
              <a:t>EXTEND </a:t>
            </a:r>
            <a:r>
              <a:rPr lang="fa-IR" dirty="0"/>
              <a:t> ، رابطه قطعات (</a:t>
            </a:r>
            <a:r>
              <a:rPr lang="en-US" dirty="0"/>
              <a:t>P</a:t>
            </a:r>
            <a:r>
              <a:rPr lang="fa-IR" dirty="0"/>
              <a:t>) را در بانک اطلاعاتی تغییر نداده است. حاصل عبارت </a:t>
            </a:r>
            <a:r>
              <a:rPr lang="en-US" dirty="0"/>
              <a:t>EXTEND</a:t>
            </a:r>
            <a:r>
              <a:rPr lang="fa-IR" dirty="0"/>
              <a:t> را می توان در عبارت دیگر به صورت تو در تو استفاده کرد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90</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304350212"/>
              </p:ext>
            </p:extLst>
          </p:nvPr>
        </p:nvGraphicFramePr>
        <p:xfrm>
          <a:off x="461253" y="3522283"/>
          <a:ext cx="2743200" cy="1261872"/>
        </p:xfrm>
        <a:graphic>
          <a:graphicData uri="http://schemas.openxmlformats.org/drawingml/2006/table">
            <a:tbl>
              <a:tblPr firstRow="1" firstCol="1" bandRow="1"/>
              <a:tblGrid>
                <a:gridCol w="914400"/>
                <a:gridCol w="914400"/>
                <a:gridCol w="914400"/>
              </a:tblGrid>
              <a:tr h="0">
                <a:tc>
                  <a:txBody>
                    <a:bodyPr/>
                    <a:lstStyle/>
                    <a:p>
                      <a:pPr>
                        <a:lnSpc>
                          <a:spcPct val="115000"/>
                        </a:lnSpc>
                        <a:spcAft>
                          <a:spcPts val="0"/>
                        </a:spcAft>
                      </a:pPr>
                      <a:r>
                        <a:rPr lang="en-US" sz="1800" dirty="0">
                          <a:effectLst/>
                          <a:latin typeface="Calibri"/>
                          <a:ea typeface="Calibri"/>
                          <a:cs typeface="Arial"/>
                        </a:rPr>
                        <a:t>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US" sz="1800">
                          <a:effectLst/>
                          <a:latin typeface="Calibri"/>
                          <a:ea typeface="Calibri"/>
                          <a:cs typeface="Arial"/>
                        </a:rPr>
                        <a:t>Pname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US" sz="1800" dirty="0">
                          <a:effectLst/>
                          <a:latin typeface="Calibri"/>
                          <a:ea typeface="Calibri"/>
                          <a:cs typeface="Arial"/>
                        </a:rPr>
                        <a:t>Weight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0">
                <a:tc>
                  <a:txBody>
                    <a:bodyPr/>
                    <a:lstStyle/>
                    <a:p>
                      <a:pPr>
                        <a:lnSpc>
                          <a:spcPct val="115000"/>
                        </a:lnSpc>
                        <a:spcAft>
                          <a:spcPts val="0"/>
                        </a:spcAft>
                      </a:pPr>
                      <a:r>
                        <a:rPr lang="en-US" sz="1800">
                          <a:effectLst/>
                          <a:latin typeface="Calibri"/>
                          <a:ea typeface="Calibri"/>
                          <a:cs typeface="Arial"/>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a:effectLst/>
                          <a:latin typeface="Calibri"/>
                          <a:ea typeface="Calibri"/>
                          <a:cs typeface="Arial"/>
                        </a:rPr>
                        <a:t>Nut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a:effectLst/>
                          <a:latin typeface="Calibri"/>
                          <a:ea typeface="Calibri"/>
                          <a:cs typeface="Arial"/>
                        </a:rPr>
                        <a:t>12.0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US" sz="1800">
                          <a:effectLst/>
                          <a:latin typeface="Calibri"/>
                          <a:ea typeface="Calibri"/>
                          <a:cs typeface="Arial"/>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a:effectLst/>
                          <a:latin typeface="Calibri"/>
                          <a:ea typeface="Calibri"/>
                          <a:cs typeface="Arial"/>
                        </a:rPr>
                        <a:t>Bolt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dirty="0">
                          <a:effectLst/>
                          <a:latin typeface="Calibri"/>
                          <a:ea typeface="Calibri"/>
                          <a:cs typeface="Arial"/>
                        </a:rPr>
                        <a:t>17.0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US" sz="1800">
                          <a:effectLst/>
                          <a:latin typeface="Calibri"/>
                          <a:ea typeface="Calibri"/>
                          <a:cs typeface="Arial"/>
                        </a:rPr>
                        <a:t>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a:effectLst/>
                          <a:latin typeface="Calibri"/>
                          <a:ea typeface="Calibri"/>
                          <a:cs typeface="Arial"/>
                        </a:rPr>
                        <a:t>Screw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dirty="0">
                          <a:effectLst/>
                          <a:latin typeface="Calibri"/>
                          <a:ea typeface="Calibri"/>
                          <a:cs typeface="Arial"/>
                        </a:rPr>
                        <a:t>17.0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168688339"/>
              </p:ext>
            </p:extLst>
          </p:nvPr>
        </p:nvGraphicFramePr>
        <p:xfrm>
          <a:off x="343386" y="5453511"/>
          <a:ext cx="3291840" cy="1261872"/>
        </p:xfrm>
        <a:graphic>
          <a:graphicData uri="http://schemas.openxmlformats.org/drawingml/2006/table">
            <a:tbl>
              <a:tblPr firstRow="1" firstCol="1" bandRow="1"/>
              <a:tblGrid>
                <a:gridCol w="822960"/>
                <a:gridCol w="822960"/>
                <a:gridCol w="822960"/>
                <a:gridCol w="822960"/>
              </a:tblGrid>
              <a:tr h="0">
                <a:tc>
                  <a:txBody>
                    <a:bodyPr/>
                    <a:lstStyle/>
                    <a:p>
                      <a:pPr>
                        <a:lnSpc>
                          <a:spcPct val="115000"/>
                        </a:lnSpc>
                        <a:spcAft>
                          <a:spcPts val="0"/>
                        </a:spcAft>
                      </a:pPr>
                      <a:r>
                        <a:rPr lang="en-US" sz="1800" dirty="0">
                          <a:effectLst/>
                          <a:latin typeface="Calibri"/>
                          <a:ea typeface="Calibri"/>
                          <a:cs typeface="Arial"/>
                        </a:rPr>
                        <a:t>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US" sz="1800">
                          <a:effectLst/>
                          <a:latin typeface="Calibri"/>
                          <a:ea typeface="Calibri"/>
                          <a:cs typeface="Arial"/>
                        </a:rPr>
                        <a:t>Pname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US" sz="1800">
                          <a:effectLst/>
                          <a:latin typeface="Calibri"/>
                          <a:ea typeface="Calibri"/>
                          <a:cs typeface="Arial"/>
                        </a:rPr>
                        <a:t>Weight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US" sz="1800" dirty="0">
                          <a:effectLst/>
                          <a:latin typeface="Calibri"/>
                          <a:ea typeface="Calibri"/>
                          <a:cs typeface="Arial"/>
                        </a:rPr>
                        <a:t>GMWT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0">
                <a:tc>
                  <a:txBody>
                    <a:bodyPr/>
                    <a:lstStyle/>
                    <a:p>
                      <a:pPr>
                        <a:lnSpc>
                          <a:spcPct val="115000"/>
                        </a:lnSpc>
                        <a:spcAft>
                          <a:spcPts val="0"/>
                        </a:spcAft>
                      </a:pPr>
                      <a:r>
                        <a:rPr lang="en-US" sz="1800">
                          <a:effectLst/>
                          <a:latin typeface="Calibri"/>
                          <a:ea typeface="Calibri"/>
                          <a:cs typeface="Arial"/>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800">
                          <a:effectLst/>
                          <a:latin typeface="Calibri"/>
                          <a:ea typeface="Calibri"/>
                          <a:cs typeface="Arial"/>
                        </a:rPr>
                        <a:t>Nut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800">
                          <a:effectLst/>
                          <a:latin typeface="Calibri"/>
                          <a:ea typeface="Calibri"/>
                          <a:cs typeface="Arial"/>
                        </a:rPr>
                        <a:t>12.0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800">
                          <a:effectLst/>
                          <a:latin typeface="Calibri"/>
                          <a:ea typeface="Calibri"/>
                          <a:cs typeface="Arial"/>
                        </a:rPr>
                        <a:t>5448.0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a:lnSpc>
                          <a:spcPct val="115000"/>
                        </a:lnSpc>
                        <a:spcAft>
                          <a:spcPts val="0"/>
                        </a:spcAft>
                      </a:pPr>
                      <a:r>
                        <a:rPr lang="en-US" sz="1800">
                          <a:effectLst/>
                          <a:latin typeface="Calibri"/>
                          <a:ea typeface="Calibri"/>
                          <a:cs typeface="Arial"/>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800">
                          <a:effectLst/>
                          <a:latin typeface="Calibri"/>
                          <a:ea typeface="Calibri"/>
                          <a:cs typeface="Arial"/>
                        </a:rPr>
                        <a:t>Bolt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800">
                          <a:effectLst/>
                          <a:latin typeface="Calibri"/>
                          <a:ea typeface="Calibri"/>
                          <a:cs typeface="Arial"/>
                        </a:rPr>
                        <a:t>17.0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800">
                          <a:effectLst/>
                          <a:latin typeface="Calibri"/>
                          <a:ea typeface="Calibri"/>
                          <a:cs typeface="Arial"/>
                        </a:rPr>
                        <a:t>7718.0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a:lnSpc>
                          <a:spcPct val="115000"/>
                        </a:lnSpc>
                        <a:spcAft>
                          <a:spcPts val="0"/>
                        </a:spcAft>
                      </a:pPr>
                      <a:r>
                        <a:rPr lang="en-US" sz="1800" dirty="0">
                          <a:effectLst/>
                          <a:latin typeface="Calibri"/>
                          <a:ea typeface="Calibri"/>
                          <a:cs typeface="Arial"/>
                        </a:rPr>
                        <a:t>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800">
                          <a:effectLst/>
                          <a:latin typeface="Calibri"/>
                          <a:ea typeface="Calibri"/>
                          <a:cs typeface="Arial"/>
                        </a:rPr>
                        <a:t>Screw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800" dirty="0">
                          <a:effectLst/>
                          <a:latin typeface="Calibri"/>
                          <a:ea typeface="Calibri"/>
                          <a:cs typeface="Arial"/>
                        </a:rPr>
                        <a:t>17.0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800" dirty="0">
                          <a:effectLst/>
                          <a:latin typeface="Calibri"/>
                          <a:ea typeface="Calibri"/>
                          <a:cs typeface="Arial"/>
                        </a:rPr>
                        <a:t>7718.0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8" name="Rectangle 7"/>
          <p:cNvSpPr/>
          <p:nvPr/>
        </p:nvSpPr>
        <p:spPr>
          <a:xfrm>
            <a:off x="1675859" y="3180834"/>
            <a:ext cx="312906" cy="369332"/>
          </a:xfrm>
          <a:prstGeom prst="rect">
            <a:avLst/>
          </a:prstGeom>
        </p:spPr>
        <p:txBody>
          <a:bodyPr wrap="none">
            <a:spAutoFit/>
          </a:bodyPr>
          <a:lstStyle/>
          <a:p>
            <a:r>
              <a:rPr lang="en-US" dirty="0"/>
              <a:t>P</a:t>
            </a:r>
          </a:p>
        </p:txBody>
      </p:sp>
      <p:sp>
        <p:nvSpPr>
          <p:cNvPr id="9" name="Right Arrow 8"/>
          <p:cNvSpPr/>
          <p:nvPr/>
        </p:nvSpPr>
        <p:spPr>
          <a:xfrm rot="5400000">
            <a:off x="1528053" y="4868372"/>
            <a:ext cx="6096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733800" y="3733800"/>
            <a:ext cx="5105400" cy="1354217"/>
          </a:xfrm>
          <a:prstGeom prst="rect">
            <a:avLst/>
          </a:prstGeom>
        </p:spPr>
        <p:txBody>
          <a:bodyPr wrap="square">
            <a:spAutoFit/>
          </a:bodyPr>
          <a:lstStyle/>
          <a:p>
            <a:pPr algn="r" rtl="1"/>
            <a:r>
              <a:rPr lang="fa-IR" sz="2800" b="1" u="sng" dirty="0">
                <a:cs typeface="B Nazanin" pitchFamily="2" charset="-78"/>
              </a:rPr>
              <a:t>مثال </a:t>
            </a:r>
            <a:r>
              <a:rPr lang="fa-IR" sz="2800" b="1" u="sng" dirty="0" smtClean="0">
                <a:cs typeface="B Nazanin" pitchFamily="2" charset="-78"/>
              </a:rPr>
              <a:t>33: </a:t>
            </a:r>
          </a:p>
          <a:p>
            <a:pPr algn="r" rtl="1"/>
            <a:endParaRPr lang="en-US" dirty="0">
              <a:cs typeface="B Nazanin" pitchFamily="2" charset="-78"/>
            </a:endParaRPr>
          </a:p>
          <a:p>
            <a:pPr algn="l"/>
            <a:r>
              <a:rPr lang="en-US" dirty="0">
                <a:cs typeface="B Nazanin" pitchFamily="2" charset="-78"/>
              </a:rPr>
              <a:t>((EXTEND  P  ADD (weight * 454)  AS  GMWT)</a:t>
            </a:r>
          </a:p>
          <a:p>
            <a:pPr algn="l"/>
            <a:r>
              <a:rPr lang="en-US" dirty="0">
                <a:cs typeface="B Nazanin" pitchFamily="2" charset="-78"/>
              </a:rPr>
              <a:t>Where  GMWT &gt; 10000)   {All BUT GMWT}</a:t>
            </a:r>
          </a:p>
        </p:txBody>
      </p:sp>
    </p:spTree>
    <p:extLst>
      <p:ext uri="{BB962C8B-B14F-4D97-AF65-F5344CB8AC3E}">
        <p14:creationId xmlns:p14="http://schemas.microsoft.com/office/powerpoint/2010/main" val="278919269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604798"/>
            <a:ext cx="7924800" cy="2660134"/>
          </a:xfrm>
        </p:spPr>
        <p:txBody>
          <a:bodyPr>
            <a:normAutofit fontScale="92500" lnSpcReduction="20000"/>
          </a:bodyPr>
          <a:lstStyle/>
          <a:p>
            <a:pPr marL="0" indent="0">
              <a:buNone/>
            </a:pPr>
            <a:r>
              <a:rPr lang="fa-IR" sz="4000" b="1" dirty="0"/>
              <a:t>عملگر بسط (</a:t>
            </a:r>
            <a:r>
              <a:rPr lang="en-US" sz="4000" b="1" dirty="0"/>
              <a:t>EXTEND</a:t>
            </a:r>
            <a:r>
              <a:rPr lang="fa-IR" sz="4000" b="1" dirty="0"/>
              <a:t>) یا </a:t>
            </a:r>
            <a:r>
              <a:rPr lang="fa-IR" sz="4000" b="1" dirty="0" smtClean="0"/>
              <a:t>گسترش</a:t>
            </a:r>
          </a:p>
          <a:p>
            <a:pPr marL="0" indent="0">
              <a:buNone/>
            </a:pPr>
            <a:endParaRPr lang="fa-IR" sz="4000" b="1" u="sng" dirty="0" smtClean="0"/>
          </a:p>
          <a:p>
            <a:pPr marL="0" indent="0">
              <a:buNone/>
            </a:pPr>
            <a:r>
              <a:rPr lang="fa-IR" b="1" u="sng" dirty="0" smtClean="0"/>
              <a:t>مثال </a:t>
            </a:r>
            <a:r>
              <a:rPr lang="fa-IR" b="1" u="sng" dirty="0"/>
              <a:t>34: </a:t>
            </a:r>
            <a:endParaRPr lang="en-US" b="1" u="sng" dirty="0"/>
          </a:p>
          <a:p>
            <a:pPr marL="0" indent="0" algn="l" rtl="0">
              <a:buNone/>
            </a:pPr>
            <a:r>
              <a:rPr lang="en-US" dirty="0"/>
              <a:t>EXTEND  (P  JOIN  SP)  ADD  (weight * </a:t>
            </a:r>
            <a:r>
              <a:rPr lang="en-US" dirty="0" err="1"/>
              <a:t>Qty</a:t>
            </a:r>
            <a:r>
              <a:rPr lang="en-US" dirty="0"/>
              <a:t>) AS  SHIPWT</a:t>
            </a:r>
          </a:p>
          <a:p>
            <a:pPr marL="0" indent="0">
              <a:buNone/>
            </a:pPr>
            <a:endParaRPr lang="en-US" dirty="0" smtClean="0"/>
          </a:p>
          <a:p>
            <a:pPr marL="0" indent="0">
              <a:buNone/>
            </a:pPr>
            <a:r>
              <a:rPr lang="fa-IR" dirty="0" smtClean="0"/>
              <a:t>خروجی:</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91</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710081577"/>
              </p:ext>
            </p:extLst>
          </p:nvPr>
        </p:nvGraphicFramePr>
        <p:xfrm>
          <a:off x="689774" y="3032760"/>
          <a:ext cx="2743200" cy="1261872"/>
        </p:xfrm>
        <a:graphic>
          <a:graphicData uri="http://schemas.openxmlformats.org/drawingml/2006/table">
            <a:tbl>
              <a:tblPr firstRow="1" firstCol="1" bandRow="1"/>
              <a:tblGrid>
                <a:gridCol w="914400"/>
                <a:gridCol w="834147"/>
                <a:gridCol w="994653"/>
              </a:tblGrid>
              <a:tr h="53864">
                <a:tc>
                  <a:txBody>
                    <a:bodyPr/>
                    <a:lstStyle/>
                    <a:p>
                      <a:pPr>
                        <a:lnSpc>
                          <a:spcPct val="115000"/>
                        </a:lnSpc>
                        <a:spcAft>
                          <a:spcPts val="0"/>
                        </a:spcAft>
                      </a:pPr>
                      <a:r>
                        <a:rPr lang="en-US" sz="1800" dirty="0">
                          <a:effectLst/>
                          <a:latin typeface="Calibri"/>
                          <a:ea typeface="Calibri"/>
                          <a:cs typeface="Arial"/>
                        </a:rPr>
                        <a:t>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US" sz="1800">
                          <a:effectLst/>
                          <a:latin typeface="Calibri"/>
                          <a:ea typeface="Calibri"/>
                          <a:cs typeface="Arial"/>
                        </a:rPr>
                        <a:t>Pname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US" sz="1800" dirty="0">
                          <a:effectLst/>
                          <a:latin typeface="Calibri"/>
                          <a:ea typeface="Calibri"/>
                          <a:cs typeface="Arial"/>
                        </a:rPr>
                        <a:t>Weight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0">
                <a:tc>
                  <a:txBody>
                    <a:bodyPr/>
                    <a:lstStyle/>
                    <a:p>
                      <a:pPr>
                        <a:lnSpc>
                          <a:spcPct val="115000"/>
                        </a:lnSpc>
                        <a:spcAft>
                          <a:spcPts val="0"/>
                        </a:spcAft>
                      </a:pPr>
                      <a:r>
                        <a:rPr lang="en-US" sz="1800">
                          <a:effectLst/>
                          <a:latin typeface="Calibri"/>
                          <a:ea typeface="Calibri"/>
                          <a:cs typeface="Arial"/>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a:effectLst/>
                          <a:latin typeface="Calibri"/>
                          <a:ea typeface="Calibri"/>
                          <a:cs typeface="Arial"/>
                        </a:rPr>
                        <a:t>Nut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a:effectLst/>
                          <a:latin typeface="Calibri"/>
                          <a:ea typeface="Calibri"/>
                          <a:cs typeface="Arial"/>
                        </a:rPr>
                        <a:t>12.0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US" sz="1800">
                          <a:effectLst/>
                          <a:latin typeface="Calibri"/>
                          <a:ea typeface="Calibri"/>
                          <a:cs typeface="Arial"/>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a:effectLst/>
                          <a:latin typeface="Calibri"/>
                          <a:ea typeface="Calibri"/>
                          <a:cs typeface="Arial"/>
                        </a:rPr>
                        <a:t>Bolt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a:effectLst/>
                          <a:latin typeface="Calibri"/>
                          <a:ea typeface="Calibri"/>
                          <a:cs typeface="Arial"/>
                        </a:rPr>
                        <a:t>17.0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US" sz="1800">
                          <a:effectLst/>
                          <a:latin typeface="Calibri"/>
                          <a:ea typeface="Calibri"/>
                          <a:cs typeface="Arial"/>
                        </a:rPr>
                        <a:t>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dirty="0">
                          <a:effectLst/>
                          <a:latin typeface="Calibri"/>
                          <a:ea typeface="Calibri"/>
                          <a:cs typeface="Arial"/>
                        </a:rPr>
                        <a:t>Screw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800" dirty="0">
                          <a:effectLst/>
                          <a:latin typeface="Calibri"/>
                          <a:ea typeface="Calibri"/>
                          <a:cs typeface="Arial"/>
                        </a:rPr>
                        <a:t>17.0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Rectangle 5"/>
          <p:cNvSpPr/>
          <p:nvPr/>
        </p:nvSpPr>
        <p:spPr>
          <a:xfrm>
            <a:off x="1802002" y="2651760"/>
            <a:ext cx="312906" cy="369332"/>
          </a:xfrm>
          <a:prstGeom prst="rect">
            <a:avLst/>
          </a:prstGeom>
        </p:spPr>
        <p:txBody>
          <a:bodyPr wrap="none">
            <a:spAutoFit/>
          </a:bodyPr>
          <a:lstStyle/>
          <a:p>
            <a:r>
              <a:rPr lang="en-US" dirty="0"/>
              <a:t>P</a:t>
            </a:r>
          </a:p>
        </p:txBody>
      </p:sp>
      <p:sp>
        <p:nvSpPr>
          <p:cNvPr id="8" name="Rectangle 7"/>
          <p:cNvSpPr/>
          <p:nvPr/>
        </p:nvSpPr>
        <p:spPr>
          <a:xfrm>
            <a:off x="1822808" y="4404360"/>
            <a:ext cx="441146" cy="369332"/>
          </a:xfrm>
          <a:prstGeom prst="rect">
            <a:avLst/>
          </a:prstGeom>
        </p:spPr>
        <p:txBody>
          <a:bodyPr wrap="none">
            <a:spAutoFit/>
          </a:bodyPr>
          <a:lstStyle/>
          <a:p>
            <a:r>
              <a:rPr lang="en-US" dirty="0" smtClean="0"/>
              <a:t>SP</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2279655913"/>
              </p:ext>
            </p:extLst>
          </p:nvPr>
        </p:nvGraphicFramePr>
        <p:xfrm>
          <a:off x="685800" y="4785360"/>
          <a:ext cx="2895600" cy="1767840"/>
        </p:xfrm>
        <a:graphic>
          <a:graphicData uri="http://schemas.openxmlformats.org/drawingml/2006/table">
            <a:tbl>
              <a:tblPr firstRow="1" firstCol="1" bandRow="1"/>
              <a:tblGrid>
                <a:gridCol w="965200"/>
                <a:gridCol w="965200"/>
                <a:gridCol w="965200"/>
              </a:tblGrid>
              <a:tr h="365760">
                <a:tc>
                  <a:txBody>
                    <a:bodyPr/>
                    <a:lstStyle/>
                    <a:p>
                      <a:pPr>
                        <a:lnSpc>
                          <a:spcPct val="115000"/>
                        </a:lnSpc>
                        <a:spcAft>
                          <a:spcPts val="0"/>
                        </a:spcAft>
                      </a:pPr>
                      <a:r>
                        <a:rPr lang="en-US" sz="2000" dirty="0">
                          <a:effectLst/>
                          <a:latin typeface="Calibri"/>
                          <a:ea typeface="Calibri"/>
                          <a:cs typeface="Arial"/>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US" sz="2000">
                          <a:effectLst/>
                          <a:latin typeface="Calibri"/>
                          <a:ea typeface="Calibri"/>
                          <a:cs typeface="Arial"/>
                        </a:rPr>
                        <a:t>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US" sz="2000" dirty="0" err="1">
                          <a:effectLst/>
                          <a:latin typeface="Calibri"/>
                          <a:ea typeface="Calibri"/>
                          <a:cs typeface="Arial"/>
                        </a:rPr>
                        <a:t>Qty</a:t>
                      </a:r>
                      <a:endParaRPr lang="en-US" sz="20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0">
                <a:tc>
                  <a:txBody>
                    <a:bodyPr/>
                    <a:lstStyle/>
                    <a:p>
                      <a:pPr>
                        <a:lnSpc>
                          <a:spcPct val="115000"/>
                        </a:lnSpc>
                        <a:spcAft>
                          <a:spcPts val="0"/>
                        </a:spcAft>
                      </a:pPr>
                      <a:r>
                        <a:rPr lang="en-US" sz="200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2000">
                          <a:effectLst/>
                          <a:latin typeface="Calibri"/>
                          <a:ea typeface="Calibri"/>
                          <a:cs typeface="Arial"/>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2000">
                          <a:effectLst/>
                          <a:latin typeface="Calibri"/>
                          <a:ea typeface="Calibri"/>
                          <a:cs typeface="Arial"/>
                        </a:rPr>
                        <a:t>300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a:lnSpc>
                          <a:spcPct val="115000"/>
                        </a:lnSpc>
                        <a:spcAft>
                          <a:spcPts val="0"/>
                        </a:spcAft>
                      </a:pPr>
                      <a:r>
                        <a:rPr lang="en-US" sz="200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2000">
                          <a:effectLst/>
                          <a:latin typeface="Calibri"/>
                          <a:ea typeface="Calibri"/>
                          <a:cs typeface="Arial"/>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2000">
                          <a:effectLst/>
                          <a:latin typeface="Calibri"/>
                          <a:ea typeface="Calibri"/>
                          <a:cs typeface="Arial"/>
                        </a:rPr>
                        <a:t>200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a:lnSpc>
                          <a:spcPct val="115000"/>
                        </a:lnSpc>
                        <a:spcAft>
                          <a:spcPts val="0"/>
                        </a:spcAft>
                      </a:pPr>
                      <a:r>
                        <a:rPr lang="en-US" sz="200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2000">
                          <a:effectLst/>
                          <a:latin typeface="Calibri"/>
                          <a:ea typeface="Calibri"/>
                          <a:cs typeface="Arial"/>
                        </a:rPr>
                        <a:t>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2000">
                          <a:effectLst/>
                          <a:latin typeface="Calibri"/>
                          <a:ea typeface="Calibri"/>
                          <a:cs typeface="Arial"/>
                        </a:rPr>
                        <a:t>400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a:lnSpc>
                          <a:spcPct val="115000"/>
                        </a:lnSpc>
                        <a:spcAft>
                          <a:spcPts val="0"/>
                        </a:spcAft>
                      </a:pPr>
                      <a:r>
                        <a:rPr lang="en-US" sz="2000">
                          <a:effectLst/>
                          <a:latin typeface="Calibri"/>
                          <a:ea typeface="Calibri"/>
                          <a:cs typeface="Arial"/>
                        </a:rPr>
                        <a:t>S2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2000">
                          <a:effectLst/>
                          <a:latin typeface="Calibri"/>
                          <a:ea typeface="Calibri"/>
                          <a:cs typeface="Arial"/>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2000" dirty="0">
                          <a:effectLst/>
                          <a:latin typeface="Calibri"/>
                          <a:ea typeface="Calibri"/>
                          <a:cs typeface="Arial"/>
                        </a:rPr>
                        <a:t>300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1265559523"/>
              </p:ext>
            </p:extLst>
          </p:nvPr>
        </p:nvGraphicFramePr>
        <p:xfrm>
          <a:off x="3962400" y="3657600"/>
          <a:ext cx="4754880" cy="1767840"/>
        </p:xfrm>
        <a:graphic>
          <a:graphicData uri="http://schemas.openxmlformats.org/drawingml/2006/table">
            <a:tbl>
              <a:tblPr firstRow="1" firstCol="1" bandRow="1"/>
              <a:tblGrid>
                <a:gridCol w="640080"/>
                <a:gridCol w="914400"/>
                <a:gridCol w="914400"/>
                <a:gridCol w="640080"/>
                <a:gridCol w="640080"/>
                <a:gridCol w="1005840"/>
              </a:tblGrid>
              <a:tr h="365760">
                <a:tc>
                  <a:txBody>
                    <a:bodyPr/>
                    <a:lstStyle/>
                    <a:p>
                      <a:pPr>
                        <a:lnSpc>
                          <a:spcPct val="115000"/>
                        </a:lnSpc>
                        <a:spcAft>
                          <a:spcPts val="0"/>
                        </a:spcAft>
                      </a:pPr>
                      <a:r>
                        <a:rPr lang="en-US" sz="2000" dirty="0">
                          <a:effectLst/>
                          <a:latin typeface="Calibri"/>
                          <a:ea typeface="Calibri"/>
                          <a:cs typeface="Arial"/>
                        </a:rPr>
                        <a:t>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US" sz="2000">
                          <a:effectLst/>
                          <a:latin typeface="Calibri"/>
                          <a:ea typeface="Calibri"/>
                          <a:cs typeface="Arial"/>
                        </a:rPr>
                        <a:t>Pname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US" sz="2000" dirty="0">
                          <a:effectLst/>
                          <a:latin typeface="Calibri"/>
                          <a:ea typeface="Calibri"/>
                          <a:cs typeface="Arial"/>
                        </a:rPr>
                        <a:t>Weight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US" sz="2000" dirty="0">
                          <a:effectLst/>
                          <a:latin typeface="Calibri"/>
                          <a:ea typeface="Calibri"/>
                          <a:cs typeface="Arial"/>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US" sz="2000" dirty="0" err="1">
                          <a:effectLst/>
                          <a:latin typeface="Calibri"/>
                          <a:ea typeface="Calibri"/>
                          <a:cs typeface="Arial"/>
                        </a:rPr>
                        <a:t>Qty</a:t>
                      </a:r>
                      <a:endParaRPr lang="en-US" sz="20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US" sz="2000" dirty="0">
                          <a:effectLst/>
                          <a:latin typeface="Calibri"/>
                          <a:ea typeface="Calibri"/>
                          <a:cs typeface="Arial"/>
                        </a:rPr>
                        <a:t>SHIPWT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0">
                <a:tc>
                  <a:txBody>
                    <a:bodyPr/>
                    <a:lstStyle/>
                    <a:p>
                      <a:pPr>
                        <a:lnSpc>
                          <a:spcPct val="115000"/>
                        </a:lnSpc>
                        <a:spcAft>
                          <a:spcPts val="0"/>
                        </a:spcAft>
                      </a:pPr>
                      <a:r>
                        <a:rPr lang="en-US" sz="2000">
                          <a:effectLst/>
                          <a:latin typeface="Calibri"/>
                          <a:ea typeface="Calibri"/>
                          <a:cs typeface="Arial"/>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a:effectLst/>
                          <a:latin typeface="Calibri"/>
                          <a:ea typeface="Calibri"/>
                          <a:cs typeface="Arial"/>
                        </a:rPr>
                        <a:t>Nut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a:effectLst/>
                          <a:latin typeface="Calibri"/>
                          <a:ea typeface="Calibri"/>
                          <a:cs typeface="Arial"/>
                        </a:rPr>
                        <a:t>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dirty="0">
                          <a:effectLst/>
                          <a:latin typeface="Calibri"/>
                          <a:ea typeface="Calibri"/>
                          <a:cs typeface="Arial"/>
                        </a:rPr>
                        <a:t>300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a:effectLst/>
                          <a:latin typeface="Calibri"/>
                          <a:ea typeface="Calibri"/>
                          <a:cs typeface="Arial"/>
                        </a:rPr>
                        <a:t>3600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US" sz="2000">
                          <a:effectLst/>
                          <a:latin typeface="Calibri"/>
                          <a:ea typeface="Calibri"/>
                          <a:cs typeface="Arial"/>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a:effectLst/>
                          <a:latin typeface="Calibri"/>
                          <a:ea typeface="Calibri"/>
                          <a:cs typeface="Arial"/>
                        </a:rPr>
                        <a:t>Nut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a:effectLst/>
                          <a:latin typeface="Calibri"/>
                          <a:ea typeface="Calibri"/>
                          <a:cs typeface="Arial"/>
                        </a:rPr>
                        <a:t>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a:effectLst/>
                          <a:latin typeface="Calibri"/>
                          <a:ea typeface="Calibri"/>
                          <a:cs typeface="Arial"/>
                        </a:rPr>
                        <a:t>S2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a:effectLst/>
                          <a:latin typeface="Calibri"/>
                          <a:ea typeface="Calibri"/>
                          <a:cs typeface="Arial"/>
                        </a:rPr>
                        <a:t>300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a:effectLst/>
                          <a:latin typeface="Calibri"/>
                          <a:ea typeface="Calibri"/>
                          <a:cs typeface="Arial"/>
                        </a:rPr>
                        <a:t>3600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US" sz="2000">
                          <a:effectLst/>
                          <a:latin typeface="Calibri"/>
                          <a:ea typeface="Calibri"/>
                          <a:cs typeface="Arial"/>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a:effectLst/>
                          <a:latin typeface="Calibri"/>
                          <a:ea typeface="Calibri"/>
                          <a:cs typeface="Arial"/>
                        </a:rPr>
                        <a:t>Bolt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a:effectLst/>
                          <a:latin typeface="Calibri"/>
                          <a:ea typeface="Calibri"/>
                          <a:cs typeface="Arial"/>
                        </a:rPr>
                        <a:t>17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a:effectLst/>
                          <a:latin typeface="Calibri"/>
                          <a:ea typeface="Calibri"/>
                          <a:cs typeface="Arial"/>
                        </a:rPr>
                        <a:t>200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a:effectLst/>
                          <a:latin typeface="Calibri"/>
                          <a:ea typeface="Calibri"/>
                          <a:cs typeface="Arial"/>
                        </a:rPr>
                        <a:t>3400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US" sz="2000">
                          <a:effectLst/>
                          <a:latin typeface="Calibri"/>
                          <a:ea typeface="Calibri"/>
                          <a:cs typeface="Arial"/>
                        </a:rPr>
                        <a:t>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a:effectLst/>
                          <a:latin typeface="Calibri"/>
                          <a:ea typeface="Calibri"/>
                          <a:cs typeface="Arial"/>
                        </a:rPr>
                        <a:t>Screw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dirty="0">
                          <a:effectLst/>
                          <a:latin typeface="Calibri"/>
                          <a:ea typeface="Calibri"/>
                          <a:cs typeface="Arial"/>
                        </a:rPr>
                        <a:t>17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a:effectLst/>
                          <a:latin typeface="Calibri"/>
                          <a:ea typeface="Calibri"/>
                          <a:cs typeface="Arial"/>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a:effectLst/>
                          <a:latin typeface="Calibri"/>
                          <a:ea typeface="Calibri"/>
                          <a:cs typeface="Arial"/>
                        </a:rPr>
                        <a:t>400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dirty="0">
                          <a:effectLst/>
                          <a:latin typeface="Calibri"/>
                          <a:ea typeface="Calibri"/>
                          <a:cs typeface="Arial"/>
                        </a:rPr>
                        <a:t>6800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6881599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90600"/>
            <a:ext cx="8229600" cy="5105400"/>
          </a:xfrm>
        </p:spPr>
        <p:txBody>
          <a:bodyPr>
            <a:normAutofit lnSpcReduction="10000"/>
          </a:bodyPr>
          <a:lstStyle/>
          <a:p>
            <a:pPr marL="0" indent="0">
              <a:buNone/>
            </a:pPr>
            <a:r>
              <a:rPr lang="fa-IR" sz="4000" b="1" dirty="0"/>
              <a:t>عملگر بسط (</a:t>
            </a:r>
            <a:r>
              <a:rPr lang="en-US" sz="4000" b="1" dirty="0"/>
              <a:t>EXTEND</a:t>
            </a:r>
            <a:r>
              <a:rPr lang="fa-IR" sz="4000" b="1" dirty="0"/>
              <a:t>) یا </a:t>
            </a:r>
            <a:r>
              <a:rPr lang="fa-IR" sz="4000" b="1" dirty="0" smtClean="0"/>
              <a:t>گسترش</a:t>
            </a:r>
          </a:p>
          <a:p>
            <a:pPr marL="0" indent="0">
              <a:buNone/>
            </a:pPr>
            <a:endParaRPr lang="fa-IR" sz="4000" b="1" u="sng" dirty="0" smtClean="0"/>
          </a:p>
          <a:p>
            <a:pPr marL="0" indent="0">
              <a:buNone/>
            </a:pPr>
            <a:r>
              <a:rPr lang="fa-IR" b="1" u="sng" dirty="0" smtClean="0"/>
              <a:t>نکته </a:t>
            </a:r>
            <a:r>
              <a:rPr lang="fa-IR" b="1" u="sng" dirty="0"/>
              <a:t>1</a:t>
            </a:r>
            <a:r>
              <a:rPr lang="fa-IR" b="1" u="sng" dirty="0" smtClean="0"/>
              <a:t>:</a:t>
            </a:r>
          </a:p>
          <a:p>
            <a:pPr marL="320040" lvl="1" indent="0">
              <a:buNone/>
            </a:pPr>
            <a:r>
              <a:rPr lang="fa-IR" dirty="0" smtClean="0"/>
              <a:t> </a:t>
            </a:r>
            <a:r>
              <a:rPr lang="en-US" dirty="0"/>
              <a:t>RENAME</a:t>
            </a:r>
            <a:r>
              <a:rPr lang="fa-IR" dirty="0"/>
              <a:t> یک عملگر اولیه نیست و می تواند برحسب </a:t>
            </a:r>
            <a:r>
              <a:rPr lang="en-US" dirty="0"/>
              <a:t>EXTEND</a:t>
            </a:r>
            <a:r>
              <a:rPr lang="fa-IR" dirty="0"/>
              <a:t> و عملگر تصویر ساخته شود</a:t>
            </a:r>
            <a:r>
              <a:rPr lang="fa-IR" dirty="0" smtClean="0"/>
              <a:t>.</a:t>
            </a:r>
          </a:p>
          <a:p>
            <a:pPr marL="320040" lvl="1" indent="0">
              <a:buNone/>
            </a:pPr>
            <a:endParaRPr lang="fa-IR" dirty="0"/>
          </a:p>
          <a:p>
            <a:pPr marL="0" indent="0">
              <a:buNone/>
            </a:pPr>
            <a:r>
              <a:rPr lang="fa-IR" b="1" u="sng" dirty="0"/>
              <a:t>مثال 35: </a:t>
            </a:r>
            <a:endParaRPr lang="fa-IR" b="1" u="sng" dirty="0" smtClean="0"/>
          </a:p>
          <a:p>
            <a:pPr marL="0" indent="0" algn="r">
              <a:buNone/>
            </a:pPr>
            <a:r>
              <a:rPr lang="fa-IR" dirty="0" smtClean="0"/>
              <a:t>دستور </a:t>
            </a:r>
          </a:p>
          <a:p>
            <a:pPr marL="0" indent="0" algn="l" rtl="0">
              <a:buNone/>
            </a:pPr>
            <a:r>
              <a:rPr lang="en-US" dirty="0" smtClean="0"/>
              <a:t>(</a:t>
            </a:r>
            <a:r>
              <a:rPr lang="en-US" dirty="0"/>
              <a:t>EXTEND  S  ADD  CITY  AS  SCITY)  {ALL  BUT  CITY</a:t>
            </a:r>
            <a:r>
              <a:rPr lang="en-US" dirty="0" smtClean="0"/>
              <a:t>}</a:t>
            </a:r>
            <a:endParaRPr lang="fa-IR" dirty="0" smtClean="0"/>
          </a:p>
          <a:p>
            <a:pPr marL="0" indent="0" algn="r">
              <a:buNone/>
            </a:pPr>
            <a:r>
              <a:rPr lang="fa-IR" dirty="0" smtClean="0"/>
              <a:t> </a:t>
            </a:r>
            <a:r>
              <a:rPr lang="fa-IR" dirty="0"/>
              <a:t>معادل عبارت زیر است</a:t>
            </a:r>
            <a:r>
              <a:rPr lang="fa-IR" dirty="0" smtClean="0"/>
              <a:t>:</a:t>
            </a:r>
          </a:p>
          <a:p>
            <a:pPr algn="l" rtl="0"/>
            <a:endParaRPr lang="en-US" sz="1400" dirty="0"/>
          </a:p>
          <a:p>
            <a:pPr marL="0" indent="0" algn="l" rtl="0">
              <a:buNone/>
            </a:pPr>
            <a:r>
              <a:rPr lang="en-US" dirty="0"/>
              <a:t>S  RENAME  CITY  AS  SCITY</a:t>
            </a:r>
            <a:endParaRPr lang="en-US" sz="1400" dirty="0"/>
          </a:p>
          <a:p>
            <a:pPr marL="320040" lvl="1" indent="0">
              <a:buNone/>
            </a:pP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92</a:t>
            </a:fld>
            <a:endParaRPr lang="en-US"/>
          </a:p>
        </p:txBody>
      </p:sp>
    </p:spTree>
    <p:extLst>
      <p:ext uri="{BB962C8B-B14F-4D97-AF65-F5344CB8AC3E}">
        <p14:creationId xmlns:p14="http://schemas.microsoft.com/office/powerpoint/2010/main" val="25418611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randombar(horizontal)">
                                      <p:cBhvr>
                                        <p:cTn id="19" dur="500"/>
                                        <p:tgtEl>
                                          <p:spTgt spid="3">
                                            <p:txEl>
                                              <p:pRg st="5" end="5"/>
                                            </p:txEl>
                                          </p:spTgt>
                                        </p:tgtEl>
                                      </p:cBhvr>
                                    </p:animEffect>
                                  </p:childTnLst>
                                </p:cTn>
                              </p:par>
                              <p:par>
                                <p:cTn id="20" presetID="14" presetClass="entr" presetSubtype="1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2" dur="500"/>
                                        <p:tgtEl>
                                          <p:spTgt spid="3">
                                            <p:txEl>
                                              <p:pRg st="6" end="6"/>
                                            </p:txEl>
                                          </p:spTgt>
                                        </p:tgtEl>
                                      </p:cBhvr>
                                    </p:animEffect>
                                  </p:childTnLst>
                                </p:cTn>
                              </p:par>
                              <p:par>
                                <p:cTn id="23" presetID="14" presetClass="entr" presetSubtype="1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5" dur="500"/>
                                        <p:tgtEl>
                                          <p:spTgt spid="3">
                                            <p:txEl>
                                              <p:pRg st="7" end="7"/>
                                            </p:txEl>
                                          </p:spTgt>
                                        </p:tgtEl>
                                      </p:cBhvr>
                                    </p:animEffect>
                                  </p:childTnLst>
                                </p:cTn>
                              </p:par>
                              <p:par>
                                <p:cTn id="26" presetID="14" presetClass="entr" presetSubtype="10" fill="hold" nodeType="with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randombar(horizontal)">
                                      <p:cBhvr>
                                        <p:cTn id="28" dur="500"/>
                                        <p:tgtEl>
                                          <p:spTgt spid="3">
                                            <p:txEl>
                                              <p:pRg st="8" end="8"/>
                                            </p:txEl>
                                          </p:spTgt>
                                        </p:tgtEl>
                                      </p:cBhvr>
                                    </p:animEffect>
                                  </p:childTnLst>
                                </p:cTn>
                              </p:par>
                              <p:par>
                                <p:cTn id="29" presetID="14" presetClass="entr" presetSubtype="10" fill="hold"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31"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762000"/>
            <a:ext cx="8458200" cy="5334000"/>
          </a:xfrm>
        </p:spPr>
        <p:txBody>
          <a:bodyPr/>
          <a:lstStyle/>
          <a:p>
            <a:pPr marL="0" indent="0">
              <a:buNone/>
            </a:pPr>
            <a:r>
              <a:rPr lang="fa-IR" sz="4000" b="1" dirty="0"/>
              <a:t>عملگر بسط (</a:t>
            </a:r>
            <a:r>
              <a:rPr lang="en-US" sz="4000" b="1" dirty="0"/>
              <a:t>EXTEND</a:t>
            </a:r>
            <a:r>
              <a:rPr lang="fa-IR" sz="4000" b="1" dirty="0"/>
              <a:t>) یا </a:t>
            </a:r>
            <a:r>
              <a:rPr lang="fa-IR" sz="4000" b="1" dirty="0" smtClean="0"/>
              <a:t>گسترش</a:t>
            </a:r>
          </a:p>
          <a:p>
            <a:pPr marL="0" indent="0">
              <a:buNone/>
            </a:pPr>
            <a:endParaRPr lang="fa-IR" sz="4000" b="1" dirty="0" smtClean="0"/>
          </a:p>
          <a:p>
            <a:pPr marL="0" indent="0">
              <a:buNone/>
            </a:pPr>
            <a:r>
              <a:rPr lang="fa-IR" b="1" u="sng" dirty="0" smtClean="0"/>
              <a:t>نکته </a:t>
            </a:r>
            <a:r>
              <a:rPr lang="fa-IR" b="1" u="sng" dirty="0"/>
              <a:t>2: </a:t>
            </a:r>
            <a:endParaRPr lang="fa-IR" b="1" u="sng" dirty="0" smtClean="0"/>
          </a:p>
          <a:p>
            <a:pPr marL="320040" lvl="1" indent="0">
              <a:buNone/>
            </a:pPr>
            <a:r>
              <a:rPr lang="fa-IR" dirty="0" smtClean="0"/>
              <a:t>می </a:t>
            </a:r>
            <a:r>
              <a:rPr lang="fa-IR" dirty="0"/>
              <a:t>توان بسط چندگانه هم </a:t>
            </a:r>
            <a:r>
              <a:rPr lang="fa-IR" dirty="0" smtClean="0"/>
              <a:t>داشت.</a:t>
            </a:r>
          </a:p>
          <a:p>
            <a:pPr marL="320040" lvl="1" indent="0">
              <a:buNone/>
            </a:pPr>
            <a:endParaRPr lang="fa-IR" dirty="0"/>
          </a:p>
          <a:p>
            <a:pPr marL="320040" lvl="1" indent="0">
              <a:buNone/>
            </a:pPr>
            <a:endParaRPr lang="en-US" dirty="0"/>
          </a:p>
          <a:p>
            <a:pPr marL="0" indent="0">
              <a:buNone/>
            </a:pPr>
            <a:r>
              <a:rPr lang="fa-IR" b="1" u="sng" dirty="0"/>
              <a:t>مثال36:</a:t>
            </a:r>
            <a:endParaRPr lang="en-US" b="1" u="sng" dirty="0"/>
          </a:p>
          <a:p>
            <a:pPr marL="320040" lvl="1" indent="0">
              <a:buNone/>
            </a:pPr>
            <a:r>
              <a:rPr lang="en-US" dirty="0"/>
              <a:t>EXTEND  P  </a:t>
            </a:r>
            <a:r>
              <a:rPr lang="en-US" dirty="0" smtClean="0"/>
              <a:t>ADD  </a:t>
            </a:r>
            <a:r>
              <a:rPr lang="en-US" dirty="0"/>
              <a:t>weight*454  AS  GMWT , weight*16  AS  OZWT</a:t>
            </a:r>
          </a:p>
          <a:p>
            <a:endParaRPr lang="en-US" dirty="0" smtClean="0"/>
          </a:p>
          <a:p>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93</a:t>
            </a:fld>
            <a:endParaRPr lang="en-US"/>
          </a:p>
        </p:txBody>
      </p:sp>
    </p:spTree>
    <p:extLst>
      <p:ext uri="{BB962C8B-B14F-4D97-AF65-F5344CB8AC3E}">
        <p14:creationId xmlns:p14="http://schemas.microsoft.com/office/powerpoint/2010/main" val="427374524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0" dur="500"/>
                                        <p:tgtEl>
                                          <p:spTgt spid="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wipe(down)">
                                      <p:cBhvr>
                                        <p:cTn id="15" dur="500"/>
                                        <p:tgtEl>
                                          <p:spTgt spid="3">
                                            <p:txEl>
                                              <p:pRg st="6" end="6"/>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3">
                                            <p:txEl>
                                              <p:pRg st="7" end="7"/>
                                            </p:txEl>
                                          </p:spTgt>
                                        </p:tgtEl>
                                        <p:attrNameLst>
                                          <p:attrName>style.visibility</p:attrName>
                                        </p:attrNameLst>
                                      </p:cBhvr>
                                      <p:to>
                                        <p:strVal val="visible"/>
                                      </p:to>
                                    </p:set>
                                    <p:animEffect transition="in" filter="wipe(down)">
                                      <p:cBhvr>
                                        <p:cTn id="1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838200"/>
          </a:xfrm>
        </p:spPr>
        <p:txBody>
          <a:bodyPr/>
          <a:lstStyle/>
          <a:p>
            <a:r>
              <a:rPr lang="fa-IR" sz="4400" dirty="0"/>
              <a:t>عملگر بسط (</a:t>
            </a:r>
            <a:r>
              <a:rPr lang="en-US" sz="4400" dirty="0"/>
              <a:t>EXTEND</a:t>
            </a:r>
            <a:r>
              <a:rPr lang="fa-IR" sz="4400" dirty="0"/>
              <a:t>) یا </a:t>
            </a:r>
            <a:r>
              <a:rPr lang="fa-IR" sz="4400" dirty="0" smtClean="0"/>
              <a:t>گسترش</a:t>
            </a:r>
            <a:endParaRPr lang="en-US" sz="4400" dirty="0"/>
          </a:p>
        </p:txBody>
      </p:sp>
      <p:sp>
        <p:nvSpPr>
          <p:cNvPr id="6" name="Rectangle 5"/>
          <p:cNvSpPr/>
          <p:nvPr/>
        </p:nvSpPr>
        <p:spPr>
          <a:xfrm>
            <a:off x="381000" y="6019800"/>
            <a:ext cx="81534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04800" y="1562100"/>
            <a:ext cx="8610600" cy="2819400"/>
          </a:xfrm>
        </p:spPr>
        <p:txBody>
          <a:bodyPr>
            <a:normAutofit/>
          </a:bodyPr>
          <a:lstStyle/>
          <a:p>
            <a:pPr marL="0" indent="0">
              <a:buNone/>
            </a:pPr>
            <a:r>
              <a:rPr lang="fa-IR" b="1" u="sng" dirty="0" smtClean="0"/>
              <a:t>نکته </a:t>
            </a:r>
            <a:r>
              <a:rPr lang="fa-IR" b="1" u="sng" dirty="0"/>
              <a:t>3: </a:t>
            </a:r>
            <a:endParaRPr lang="fa-IR" b="1" u="sng" dirty="0" smtClean="0"/>
          </a:p>
          <a:p>
            <a:pPr marL="320040" lvl="1" indent="0">
              <a:buNone/>
            </a:pPr>
            <a:r>
              <a:rPr lang="fa-IR" sz="2400" dirty="0"/>
              <a:t>در این عملگر می توان از توابع </a:t>
            </a:r>
            <a:r>
              <a:rPr lang="en-US" sz="2400" dirty="0"/>
              <a:t>SUM</a:t>
            </a:r>
            <a:r>
              <a:rPr lang="fa-IR" sz="2400" dirty="0"/>
              <a:t> (جمع)، </a:t>
            </a:r>
            <a:r>
              <a:rPr lang="en-US" sz="2400" dirty="0"/>
              <a:t>AVG</a:t>
            </a:r>
            <a:r>
              <a:rPr lang="fa-IR" sz="2400" dirty="0"/>
              <a:t> (میانگین)، </a:t>
            </a:r>
            <a:r>
              <a:rPr lang="en-US" sz="2400" dirty="0"/>
              <a:t>MAX</a:t>
            </a:r>
            <a:r>
              <a:rPr lang="fa-IR" sz="2400" dirty="0"/>
              <a:t> (حداکثر)، </a:t>
            </a:r>
            <a:r>
              <a:rPr lang="en-US" sz="2400" dirty="0"/>
              <a:t>MIN</a:t>
            </a:r>
            <a:r>
              <a:rPr lang="fa-IR" sz="2400" dirty="0"/>
              <a:t> (حداقل) و نیز </a:t>
            </a:r>
            <a:r>
              <a:rPr lang="en-US" sz="2400" dirty="0"/>
              <a:t>COUNT</a:t>
            </a:r>
            <a:r>
              <a:rPr lang="fa-IR" sz="2400" dirty="0"/>
              <a:t> (تابع شمارشگر </a:t>
            </a:r>
            <a:r>
              <a:rPr lang="fa-IR" sz="2400" dirty="0" smtClean="0"/>
              <a:t>تاپل ها</a:t>
            </a:r>
            <a:r>
              <a:rPr lang="fa-IR" sz="2400" dirty="0"/>
              <a:t>) نیز استفاده کرد</a:t>
            </a:r>
            <a:r>
              <a:rPr lang="fa-IR" sz="2400" dirty="0" smtClean="0"/>
              <a:t>.</a:t>
            </a:r>
          </a:p>
          <a:p>
            <a:pPr marL="320040" lvl="1" indent="0">
              <a:buNone/>
            </a:pPr>
            <a:endParaRPr lang="en-US" sz="2400" dirty="0"/>
          </a:p>
          <a:p>
            <a:pPr marL="0" indent="0">
              <a:buNone/>
            </a:pPr>
            <a:r>
              <a:rPr lang="fa-IR" b="1" u="sng" dirty="0"/>
              <a:t>مثال 37: </a:t>
            </a:r>
            <a:endParaRPr lang="fa-IR" b="1" u="sng" dirty="0" smtClean="0"/>
          </a:p>
          <a:p>
            <a:pPr marL="320040" lvl="1" indent="0">
              <a:buNone/>
            </a:pPr>
            <a:r>
              <a:rPr lang="fa-IR" sz="2400" dirty="0"/>
              <a:t>خروجی این دستور را بدست آورید</a:t>
            </a:r>
            <a:r>
              <a:rPr lang="fa-IR" sz="2400" dirty="0" smtClean="0"/>
              <a:t>:</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94</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53812617"/>
              </p:ext>
            </p:extLst>
          </p:nvPr>
        </p:nvGraphicFramePr>
        <p:xfrm>
          <a:off x="60960" y="5410200"/>
          <a:ext cx="2834640" cy="1402080"/>
        </p:xfrm>
        <a:graphic>
          <a:graphicData uri="http://schemas.openxmlformats.org/drawingml/2006/table">
            <a:tbl>
              <a:tblPr firstRow="1" firstCol="1" bandRow="1"/>
              <a:tblGrid>
                <a:gridCol w="457200"/>
                <a:gridCol w="1097280"/>
                <a:gridCol w="640080"/>
                <a:gridCol w="640080"/>
              </a:tblGrid>
              <a:tr h="350520">
                <a:tc>
                  <a:txBody>
                    <a:bodyPr/>
                    <a:lstStyle/>
                    <a:p>
                      <a:pPr>
                        <a:lnSpc>
                          <a:spcPct val="115000"/>
                        </a:lnSpc>
                        <a:spcAft>
                          <a:spcPts val="0"/>
                        </a:spcAft>
                      </a:pPr>
                      <a:r>
                        <a:rPr lang="en-US" sz="2000" dirty="0">
                          <a:effectLst/>
                          <a:latin typeface="Calibri"/>
                          <a:ea typeface="Calibri"/>
                          <a:cs typeface="B Nazanin" pitchFamily="2" charset="-78"/>
                        </a:rPr>
                        <a:t>S#</a:t>
                      </a:r>
                      <a:endParaRPr lang="en-US" sz="1100" dirty="0">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ADAF8"/>
                    </a:solidFill>
                  </a:tcPr>
                </a:tc>
                <a:tc>
                  <a:txBody>
                    <a:bodyPr/>
                    <a:lstStyle/>
                    <a:p>
                      <a:pPr>
                        <a:lnSpc>
                          <a:spcPct val="115000"/>
                        </a:lnSpc>
                        <a:spcAft>
                          <a:spcPts val="0"/>
                        </a:spcAft>
                      </a:pPr>
                      <a:r>
                        <a:rPr lang="en-US" sz="2000" dirty="0" err="1">
                          <a:effectLst/>
                          <a:latin typeface="Calibri"/>
                          <a:ea typeface="Calibri"/>
                          <a:cs typeface="B Nazanin" pitchFamily="2" charset="-78"/>
                        </a:rPr>
                        <a:t>Sname</a:t>
                      </a:r>
                      <a:endParaRPr lang="en-US" sz="1100" dirty="0">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ADAF8"/>
                    </a:solidFill>
                  </a:tcPr>
                </a:tc>
                <a:tc>
                  <a:txBody>
                    <a:bodyPr/>
                    <a:lstStyle/>
                    <a:p>
                      <a:pPr>
                        <a:lnSpc>
                          <a:spcPct val="115000"/>
                        </a:lnSpc>
                        <a:spcAft>
                          <a:spcPts val="0"/>
                        </a:spcAft>
                      </a:pPr>
                      <a:r>
                        <a:rPr lang="en-US" sz="2000" dirty="0">
                          <a:effectLst/>
                          <a:latin typeface="Calibri"/>
                          <a:ea typeface="Calibri"/>
                          <a:cs typeface="B Nazanin" pitchFamily="2" charset="-78"/>
                        </a:rPr>
                        <a:t>City</a:t>
                      </a:r>
                      <a:endParaRPr lang="en-US" sz="1100" dirty="0">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ADAF8"/>
                    </a:solidFill>
                  </a:tcPr>
                </a:tc>
                <a:tc>
                  <a:txBody>
                    <a:bodyPr/>
                    <a:lstStyle/>
                    <a:p>
                      <a:pPr>
                        <a:lnSpc>
                          <a:spcPct val="115000"/>
                        </a:lnSpc>
                        <a:spcAft>
                          <a:spcPts val="0"/>
                        </a:spcAft>
                      </a:pPr>
                      <a:r>
                        <a:rPr lang="en-US" sz="2000" dirty="0">
                          <a:effectLst/>
                          <a:latin typeface="Calibri"/>
                          <a:ea typeface="Calibri"/>
                          <a:cs typeface="B Nazanin" pitchFamily="2" charset="-78"/>
                        </a:rPr>
                        <a:t>NP</a:t>
                      </a:r>
                      <a:endParaRPr lang="en-US" sz="1100" dirty="0">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ADAF8"/>
                    </a:solidFill>
                  </a:tcPr>
                </a:tc>
              </a:tr>
              <a:tr h="0">
                <a:tc>
                  <a:txBody>
                    <a:bodyPr/>
                    <a:lstStyle/>
                    <a:p>
                      <a:pPr>
                        <a:lnSpc>
                          <a:spcPct val="115000"/>
                        </a:lnSpc>
                        <a:spcAft>
                          <a:spcPts val="0"/>
                        </a:spcAft>
                      </a:pPr>
                      <a:r>
                        <a:rPr lang="en-US" sz="2000">
                          <a:effectLst/>
                          <a:latin typeface="Calibri"/>
                          <a:ea typeface="Calibri"/>
                          <a:cs typeface="B Nazanin" pitchFamily="2" charset="-78"/>
                        </a:rPr>
                        <a:t>S1</a:t>
                      </a:r>
                      <a:endParaRPr lang="en-US" sz="1100">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ar-SA" sz="2000">
                          <a:effectLst/>
                          <a:latin typeface="Calibri"/>
                          <a:ea typeface="Calibri"/>
                          <a:cs typeface="B Nazanin" pitchFamily="2" charset="-78"/>
                        </a:rPr>
                        <a:t>فن آوران</a:t>
                      </a:r>
                      <a:endParaRPr lang="en-US" sz="1100">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fa-IR" sz="2000">
                          <a:effectLst/>
                          <a:latin typeface="Calibri"/>
                          <a:ea typeface="Calibri"/>
                          <a:cs typeface="B Nazanin" pitchFamily="2" charset="-78"/>
                        </a:rPr>
                        <a:t>تهران</a:t>
                      </a:r>
                      <a:endParaRPr lang="en-US" sz="1100">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rtl="0">
                        <a:lnSpc>
                          <a:spcPct val="115000"/>
                        </a:lnSpc>
                        <a:spcAft>
                          <a:spcPts val="0"/>
                        </a:spcAft>
                      </a:pPr>
                      <a:r>
                        <a:rPr lang="en-US" sz="2000">
                          <a:effectLst/>
                          <a:latin typeface="Calibri"/>
                          <a:ea typeface="Calibri"/>
                          <a:cs typeface="B Nazanin" pitchFamily="2" charset="-78"/>
                        </a:rPr>
                        <a:t>3</a:t>
                      </a:r>
                      <a:endParaRPr lang="en-US" sz="1100">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nSpc>
                          <a:spcPct val="115000"/>
                        </a:lnSpc>
                        <a:spcAft>
                          <a:spcPts val="0"/>
                        </a:spcAft>
                      </a:pPr>
                      <a:r>
                        <a:rPr lang="en-US" sz="2000">
                          <a:effectLst/>
                          <a:latin typeface="Calibri"/>
                          <a:ea typeface="Calibri"/>
                          <a:cs typeface="B Nazanin" pitchFamily="2" charset="-78"/>
                        </a:rPr>
                        <a:t>S2</a:t>
                      </a:r>
                      <a:endParaRPr lang="en-US" sz="1100">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fa-IR" sz="2000">
                          <a:effectLst/>
                          <a:latin typeface="Calibri"/>
                          <a:ea typeface="Calibri"/>
                          <a:cs typeface="B Nazanin" pitchFamily="2" charset="-78"/>
                        </a:rPr>
                        <a:t>ایران قطعه</a:t>
                      </a:r>
                      <a:endParaRPr lang="en-US" sz="1100">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ar-SA" sz="2000">
                          <a:effectLst/>
                          <a:latin typeface="Calibri"/>
                          <a:ea typeface="Calibri"/>
                          <a:cs typeface="B Nazanin" pitchFamily="2" charset="-78"/>
                        </a:rPr>
                        <a:t>تبریز</a:t>
                      </a:r>
                      <a:endParaRPr lang="en-US" sz="1100">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en-US" sz="2000">
                          <a:effectLst/>
                          <a:latin typeface="Calibri"/>
                          <a:ea typeface="Calibri"/>
                          <a:cs typeface="B Nazanin" pitchFamily="2" charset="-78"/>
                        </a:rPr>
                        <a:t>2</a:t>
                      </a:r>
                      <a:endParaRPr lang="en-US" sz="1100">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nSpc>
                          <a:spcPct val="115000"/>
                        </a:lnSpc>
                        <a:spcAft>
                          <a:spcPts val="0"/>
                        </a:spcAft>
                      </a:pPr>
                      <a:r>
                        <a:rPr lang="en-US" sz="2000">
                          <a:effectLst/>
                          <a:latin typeface="Calibri"/>
                          <a:ea typeface="Calibri"/>
                          <a:cs typeface="B Nazanin" pitchFamily="2" charset="-78"/>
                        </a:rPr>
                        <a:t>S3</a:t>
                      </a:r>
                      <a:endParaRPr lang="en-US" sz="1100">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ar-SA" sz="2000">
                          <a:effectLst/>
                          <a:latin typeface="Calibri"/>
                          <a:ea typeface="Calibri"/>
                          <a:cs typeface="B Nazanin" pitchFamily="2" charset="-78"/>
                        </a:rPr>
                        <a:t>پولادین</a:t>
                      </a:r>
                      <a:endParaRPr lang="en-US" sz="1100">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ar-SA" sz="2000">
                          <a:effectLst/>
                          <a:latin typeface="Calibri"/>
                          <a:ea typeface="Calibri"/>
                          <a:cs typeface="B Nazanin" pitchFamily="2" charset="-78"/>
                        </a:rPr>
                        <a:t>تبریز</a:t>
                      </a:r>
                      <a:endParaRPr lang="en-US" sz="1100">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en-US" sz="2000" dirty="0">
                          <a:effectLst/>
                          <a:latin typeface="Calibri"/>
                          <a:ea typeface="Calibri"/>
                          <a:cs typeface="B Nazanin" pitchFamily="2" charset="-78"/>
                        </a:rPr>
                        <a:t>1</a:t>
                      </a:r>
                      <a:endParaRPr lang="en-US" sz="1100" dirty="0">
                        <a:effectLst/>
                        <a:latin typeface="Calibri"/>
                        <a:ea typeface="Calibri"/>
                        <a:cs typeface="B Nazanin"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1228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 y="2869676"/>
            <a:ext cx="1480274" cy="22738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3774" y="2869676"/>
            <a:ext cx="2030563"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2906862" y="4495800"/>
            <a:ext cx="6237138" cy="923330"/>
          </a:xfrm>
          <a:prstGeom prst="rect">
            <a:avLst/>
          </a:prstGeom>
        </p:spPr>
        <p:txBody>
          <a:bodyPr wrap="square">
            <a:spAutoFit/>
          </a:bodyPr>
          <a:lstStyle/>
          <a:p>
            <a:r>
              <a:rPr lang="en-US" dirty="0"/>
              <a:t>EXTEND  S</a:t>
            </a:r>
          </a:p>
          <a:p>
            <a:r>
              <a:rPr lang="en-US" dirty="0"/>
              <a:t>ADD  COUNT  ( ( SP  RENAME  S#  AS  X)  WHERE  X=S#)</a:t>
            </a:r>
          </a:p>
          <a:p>
            <a:r>
              <a:rPr lang="en-US" dirty="0"/>
              <a:t>AS  NP</a:t>
            </a:r>
          </a:p>
        </p:txBody>
      </p:sp>
      <p:sp>
        <p:nvSpPr>
          <p:cNvPr id="8" name="Rectangle 7"/>
          <p:cNvSpPr/>
          <p:nvPr/>
        </p:nvSpPr>
        <p:spPr>
          <a:xfrm>
            <a:off x="2874362" y="5949434"/>
            <a:ext cx="776175" cy="369332"/>
          </a:xfrm>
          <a:prstGeom prst="rect">
            <a:avLst/>
          </a:prstGeom>
        </p:spPr>
        <p:txBody>
          <a:bodyPr wrap="none">
            <a:spAutoFit/>
          </a:bodyPr>
          <a:lstStyle/>
          <a:p>
            <a:r>
              <a:rPr lang="fa-IR" dirty="0"/>
              <a:t>خروجی</a:t>
            </a:r>
            <a:endParaRPr lang="en-US" dirty="0"/>
          </a:p>
        </p:txBody>
      </p:sp>
    </p:spTree>
    <p:extLst>
      <p:ext uri="{BB962C8B-B14F-4D97-AF65-F5344CB8AC3E}">
        <p14:creationId xmlns:p14="http://schemas.microsoft.com/office/powerpoint/2010/main" val="400597812"/>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0" dur="500"/>
                                        <p:tgtEl>
                                          <p:spTgt spid="3">
                                            <p:txEl>
                                              <p:pRg st="3" end="3"/>
                                            </p:txEl>
                                          </p:spTgt>
                                        </p:tgtEl>
                                      </p:cBhvr>
                                    </p:animEffect>
                                  </p:childTnLst>
                                </p:cTn>
                              </p:par>
                              <p:par>
                                <p:cTn id="21" presetID="14" presetClass="entr" presetSubtype="1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3" dur="500"/>
                                        <p:tgtEl>
                                          <p:spTgt spid="3">
                                            <p:txEl>
                                              <p:pRg st="4" end="4"/>
                                            </p:txEl>
                                          </p:spTgt>
                                        </p:tgtEl>
                                      </p:cBhvr>
                                    </p:animEffect>
                                  </p:childTnLst>
                                </p:cTn>
                              </p:par>
                              <p:par>
                                <p:cTn id="24" presetID="53" presetClass="entr" presetSubtype="16" fill="hold" nodeType="withEffect">
                                  <p:stCondLst>
                                    <p:cond delay="0"/>
                                  </p:stCondLst>
                                  <p:childTnLst>
                                    <p:set>
                                      <p:cBhvr>
                                        <p:cTn id="25" dur="1" fill="hold">
                                          <p:stCondLst>
                                            <p:cond delay="0"/>
                                          </p:stCondLst>
                                        </p:cTn>
                                        <p:tgtEl>
                                          <p:spTgt spid="12289"/>
                                        </p:tgtEl>
                                        <p:attrNameLst>
                                          <p:attrName>style.visibility</p:attrName>
                                        </p:attrNameLst>
                                      </p:cBhvr>
                                      <p:to>
                                        <p:strVal val="visible"/>
                                      </p:to>
                                    </p:set>
                                    <p:anim calcmode="lin" valueType="num">
                                      <p:cBhvr>
                                        <p:cTn id="26" dur="500" fill="hold"/>
                                        <p:tgtEl>
                                          <p:spTgt spid="12289"/>
                                        </p:tgtEl>
                                        <p:attrNameLst>
                                          <p:attrName>ppt_w</p:attrName>
                                        </p:attrNameLst>
                                      </p:cBhvr>
                                      <p:tavLst>
                                        <p:tav tm="0">
                                          <p:val>
                                            <p:fltVal val="0"/>
                                          </p:val>
                                        </p:tav>
                                        <p:tav tm="100000">
                                          <p:val>
                                            <p:strVal val="#ppt_w"/>
                                          </p:val>
                                        </p:tav>
                                      </p:tavLst>
                                    </p:anim>
                                    <p:anim calcmode="lin" valueType="num">
                                      <p:cBhvr>
                                        <p:cTn id="27" dur="500" fill="hold"/>
                                        <p:tgtEl>
                                          <p:spTgt spid="12289"/>
                                        </p:tgtEl>
                                        <p:attrNameLst>
                                          <p:attrName>ppt_h</p:attrName>
                                        </p:attrNameLst>
                                      </p:cBhvr>
                                      <p:tavLst>
                                        <p:tav tm="0">
                                          <p:val>
                                            <p:fltVal val="0"/>
                                          </p:val>
                                        </p:tav>
                                        <p:tav tm="100000">
                                          <p:val>
                                            <p:strVal val="#ppt_h"/>
                                          </p:val>
                                        </p:tav>
                                      </p:tavLst>
                                    </p:anim>
                                    <p:animEffect transition="in" filter="fade">
                                      <p:cBhvr>
                                        <p:cTn id="28" dur="500"/>
                                        <p:tgtEl>
                                          <p:spTgt spid="12289"/>
                                        </p:tgtEl>
                                      </p:cBhvr>
                                    </p:animEffect>
                                  </p:childTnLst>
                                </p:cTn>
                              </p:par>
                              <p:par>
                                <p:cTn id="29" presetID="53" presetClass="entr" presetSubtype="16" fill="hold" nodeType="withEffect">
                                  <p:stCondLst>
                                    <p:cond delay="0"/>
                                  </p:stCondLst>
                                  <p:childTnLst>
                                    <p:set>
                                      <p:cBhvr>
                                        <p:cTn id="30" dur="1" fill="hold">
                                          <p:stCondLst>
                                            <p:cond delay="0"/>
                                          </p:stCondLst>
                                        </p:cTn>
                                        <p:tgtEl>
                                          <p:spTgt spid="12290"/>
                                        </p:tgtEl>
                                        <p:attrNameLst>
                                          <p:attrName>style.visibility</p:attrName>
                                        </p:attrNameLst>
                                      </p:cBhvr>
                                      <p:to>
                                        <p:strVal val="visible"/>
                                      </p:to>
                                    </p:set>
                                    <p:anim calcmode="lin" valueType="num">
                                      <p:cBhvr>
                                        <p:cTn id="31" dur="500" fill="hold"/>
                                        <p:tgtEl>
                                          <p:spTgt spid="12290"/>
                                        </p:tgtEl>
                                        <p:attrNameLst>
                                          <p:attrName>ppt_w</p:attrName>
                                        </p:attrNameLst>
                                      </p:cBhvr>
                                      <p:tavLst>
                                        <p:tav tm="0">
                                          <p:val>
                                            <p:fltVal val="0"/>
                                          </p:val>
                                        </p:tav>
                                        <p:tav tm="100000">
                                          <p:val>
                                            <p:strVal val="#ppt_w"/>
                                          </p:val>
                                        </p:tav>
                                      </p:tavLst>
                                    </p:anim>
                                    <p:anim calcmode="lin" valueType="num">
                                      <p:cBhvr>
                                        <p:cTn id="32" dur="500" fill="hold"/>
                                        <p:tgtEl>
                                          <p:spTgt spid="12290"/>
                                        </p:tgtEl>
                                        <p:attrNameLst>
                                          <p:attrName>ppt_h</p:attrName>
                                        </p:attrNameLst>
                                      </p:cBhvr>
                                      <p:tavLst>
                                        <p:tav tm="0">
                                          <p:val>
                                            <p:fltVal val="0"/>
                                          </p:val>
                                        </p:tav>
                                        <p:tav tm="100000">
                                          <p:val>
                                            <p:strVal val="#ppt_h"/>
                                          </p:val>
                                        </p:tav>
                                      </p:tavLst>
                                    </p:anim>
                                    <p:animEffect transition="in" filter="fade">
                                      <p:cBhvr>
                                        <p:cTn id="33" dur="500"/>
                                        <p:tgtEl>
                                          <p:spTgt spid="12290"/>
                                        </p:tgtEl>
                                      </p:cBhvr>
                                    </p:animEffect>
                                  </p:childTnLst>
                                </p:cTn>
                              </p:par>
                            </p:childTnLst>
                          </p:cTn>
                        </p:par>
                        <p:par>
                          <p:cTn id="34" fill="hold">
                            <p:stCondLst>
                              <p:cond delay="500"/>
                            </p:stCondLst>
                            <p:childTnLst>
                              <p:par>
                                <p:cTn id="35" presetID="14" presetClass="entr" presetSubtype="1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randombar(horizont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randombar(horizontal)">
                                      <p:cBhvr>
                                        <p:cTn id="42" dur="500"/>
                                        <p:tgtEl>
                                          <p:spTgt spid="5"/>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randombar(horizontal)">
                                      <p:cBhvr>
                                        <p:cTn id="4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3600" dirty="0"/>
              <a:t>عملگر خلاصه یا گروه بندی </a:t>
            </a:r>
            <a:r>
              <a:rPr lang="en-US" sz="3600" dirty="0" smtClean="0"/>
              <a:t>SUMMARIZE</a:t>
            </a:r>
            <a:r>
              <a:rPr lang="fa-IR" sz="3600" dirty="0" smtClean="0"/>
              <a:t>)</a:t>
            </a:r>
            <a:endParaRPr lang="en-US" sz="3600" dirty="0"/>
          </a:p>
        </p:txBody>
      </p:sp>
      <p:sp>
        <p:nvSpPr>
          <p:cNvPr id="3" name="Content Placeholder 2"/>
          <p:cNvSpPr>
            <a:spLocks noGrp="1"/>
          </p:cNvSpPr>
          <p:nvPr>
            <p:ph idx="1"/>
          </p:nvPr>
        </p:nvSpPr>
        <p:spPr>
          <a:xfrm>
            <a:off x="533400" y="1676400"/>
            <a:ext cx="7924800" cy="4419600"/>
          </a:xfrm>
        </p:spPr>
        <p:txBody>
          <a:bodyPr/>
          <a:lstStyle/>
          <a:p>
            <a:pPr marL="0" indent="0">
              <a:buNone/>
            </a:pPr>
            <a:r>
              <a:rPr lang="fa-IR" dirty="0"/>
              <a:t>این عملگر تک عملوندی است و </a:t>
            </a:r>
            <a:r>
              <a:rPr lang="fa-IR" dirty="0" smtClean="0"/>
              <a:t>تاپل</a:t>
            </a:r>
            <a:r>
              <a:rPr lang="en-US" dirty="0" smtClean="0"/>
              <a:t> </a:t>
            </a:r>
            <a:r>
              <a:rPr lang="fa-IR" dirty="0" smtClean="0"/>
              <a:t>های </a:t>
            </a:r>
            <a:r>
              <a:rPr lang="fa-IR" dirty="0"/>
              <a:t>رابطه را برحسب مقادیر یک ( یا بیش از یک) صفت گروه بندی می کند و </a:t>
            </a:r>
            <a:r>
              <a:rPr lang="fa-IR" dirty="0" smtClean="0"/>
              <a:t>آنگاه </a:t>
            </a:r>
            <a:r>
              <a:rPr lang="fa-IR" dirty="0"/>
              <a:t>محاسبه ای روی مقادیر صفت دیگری از هر گروه انجام می دهد.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95</a:t>
            </a:fld>
            <a:endParaRPr lang="en-US"/>
          </a:p>
        </p:txBody>
      </p:sp>
    </p:spTree>
    <p:extLst>
      <p:ext uri="{BB962C8B-B14F-4D97-AF65-F5344CB8AC3E}">
        <p14:creationId xmlns:p14="http://schemas.microsoft.com/office/powerpoint/2010/main" val="29201072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609600"/>
          </a:xfrm>
        </p:spPr>
        <p:txBody>
          <a:bodyPr/>
          <a:lstStyle/>
          <a:p>
            <a:r>
              <a:rPr lang="fa-IR" sz="2800" dirty="0"/>
              <a:t>عملگر خلاصه یا گروه بندی </a:t>
            </a:r>
            <a:r>
              <a:rPr lang="en-US" sz="2800" dirty="0"/>
              <a:t>SUMMARIZE</a:t>
            </a:r>
            <a:r>
              <a:rPr lang="fa-IR" sz="2800" dirty="0"/>
              <a:t>)</a:t>
            </a:r>
            <a:endParaRPr lang="en-US" sz="2800" dirty="0"/>
          </a:p>
        </p:txBody>
      </p:sp>
      <p:sp>
        <p:nvSpPr>
          <p:cNvPr id="3" name="Content Placeholder 2"/>
          <p:cNvSpPr>
            <a:spLocks noGrp="1"/>
          </p:cNvSpPr>
          <p:nvPr>
            <p:ph idx="1"/>
          </p:nvPr>
        </p:nvSpPr>
        <p:spPr>
          <a:xfrm>
            <a:off x="533400" y="1219200"/>
            <a:ext cx="7848600" cy="5029200"/>
          </a:xfrm>
        </p:spPr>
        <p:txBody>
          <a:bodyPr>
            <a:noAutofit/>
          </a:bodyPr>
          <a:lstStyle/>
          <a:p>
            <a:pPr marL="0" indent="0">
              <a:buNone/>
            </a:pPr>
            <a:r>
              <a:rPr lang="fa-IR" sz="2000" b="1" u="sng" dirty="0"/>
              <a:t>مثال 38: </a:t>
            </a:r>
            <a:endParaRPr lang="fa-IR" sz="2000" b="1" u="sng" dirty="0" smtClean="0"/>
          </a:p>
          <a:p>
            <a:pPr marL="320040" lvl="1" indent="0">
              <a:buNone/>
            </a:pPr>
            <a:r>
              <a:rPr lang="fa-IR" sz="1800" b="1" dirty="0" smtClean="0">
                <a:solidFill>
                  <a:schemeClr val="tx2"/>
                </a:solidFill>
              </a:rPr>
              <a:t>تعداد </a:t>
            </a:r>
            <a:r>
              <a:rPr lang="fa-IR" sz="1800" b="1" dirty="0">
                <a:solidFill>
                  <a:schemeClr val="tx2"/>
                </a:solidFill>
              </a:rPr>
              <a:t>تهیه شده از هر قطعه را بدهید.</a:t>
            </a:r>
            <a:endParaRPr lang="en-US" sz="1800" b="1" dirty="0">
              <a:solidFill>
                <a:schemeClr val="tx2"/>
              </a:solidFill>
            </a:endParaRPr>
          </a:p>
          <a:p>
            <a:pPr marL="320040" lvl="1" indent="0">
              <a:buNone/>
            </a:pPr>
            <a:r>
              <a:rPr lang="fa-IR" sz="2400" dirty="0"/>
              <a:t>یعنی به جدول </a:t>
            </a:r>
            <a:r>
              <a:rPr lang="en-US" sz="2400" dirty="0"/>
              <a:t>SP</a:t>
            </a:r>
            <a:r>
              <a:rPr lang="fa-IR" sz="2400" dirty="0"/>
              <a:t> نگاه کرده و خروجی زیر را </a:t>
            </a:r>
            <a:r>
              <a:rPr lang="fa-IR" sz="2400" dirty="0" smtClean="0"/>
              <a:t>پدید آورید.</a:t>
            </a:r>
          </a:p>
          <a:p>
            <a:pPr marL="320040" lvl="1" indent="0">
              <a:buNone/>
            </a:pPr>
            <a:endParaRPr lang="fa-IR" sz="1800" dirty="0"/>
          </a:p>
          <a:p>
            <a:pPr marL="320040" lvl="1" indent="0">
              <a:buNone/>
            </a:pPr>
            <a:endParaRPr lang="fa-IR" sz="1800" dirty="0" smtClean="0"/>
          </a:p>
          <a:p>
            <a:pPr marL="320040" lvl="1" indent="0">
              <a:buNone/>
            </a:pPr>
            <a:endParaRPr lang="fa-IR" sz="1800" dirty="0" smtClean="0"/>
          </a:p>
          <a:p>
            <a:pPr marL="320040" lvl="1" indent="0">
              <a:buNone/>
            </a:pPr>
            <a:endParaRPr lang="fa-IR" sz="1800" dirty="0"/>
          </a:p>
          <a:p>
            <a:pPr marL="320040" lvl="1" indent="0">
              <a:buNone/>
            </a:pPr>
            <a:endParaRPr lang="fa-IR" sz="1800" dirty="0" smtClean="0"/>
          </a:p>
          <a:p>
            <a:pPr marL="0" indent="0" algn="l" rtl="0">
              <a:buNone/>
            </a:pPr>
            <a:r>
              <a:rPr lang="en-US" sz="2000" dirty="0"/>
              <a:t>SUMMARIZE   SP  PER  SP {P#}   ADD  SUM (QTY)  AS  TOTQTY</a:t>
            </a:r>
            <a:endParaRPr lang="en-US" sz="1200" dirty="0"/>
          </a:p>
          <a:p>
            <a:pPr marL="0" indent="0">
              <a:buNone/>
            </a:pPr>
            <a:r>
              <a:rPr lang="fa-IR" sz="2000" dirty="0"/>
              <a:t>نماد فوق، نمادی است که در کتاب دیت استفاده شده است. </a:t>
            </a:r>
            <a:endParaRPr lang="en-US" sz="1200" dirty="0"/>
          </a:p>
          <a:p>
            <a:pPr marL="0" indent="0">
              <a:buNone/>
            </a:pPr>
            <a:r>
              <a:rPr lang="fa-IR" sz="2000" dirty="0"/>
              <a:t>در بعضی </a:t>
            </a:r>
            <a:r>
              <a:rPr lang="fa-IR" sz="2000" dirty="0" smtClean="0"/>
              <a:t>کتاب ها </a:t>
            </a:r>
            <a:r>
              <a:rPr lang="fa-IR" sz="2000" dirty="0"/>
              <a:t>به جای کلمه کلیدی </a:t>
            </a:r>
            <a:r>
              <a:rPr lang="en-US" sz="2000" dirty="0"/>
              <a:t>PER</a:t>
            </a:r>
            <a:r>
              <a:rPr lang="fa-IR" sz="2000" dirty="0"/>
              <a:t> از کلمه کلیدی </a:t>
            </a:r>
            <a:r>
              <a:rPr lang="en-US" sz="2000" dirty="0"/>
              <a:t>BY</a:t>
            </a:r>
            <a:r>
              <a:rPr lang="fa-IR" sz="2000" dirty="0"/>
              <a:t> استفاده شده است و عبارت فوق به صورت زیر نوشته می شود:</a:t>
            </a:r>
            <a:endParaRPr lang="en-US" sz="1200" dirty="0"/>
          </a:p>
          <a:p>
            <a:pPr marL="0" indent="0" algn="l" rtl="0">
              <a:buNone/>
            </a:pPr>
            <a:r>
              <a:rPr lang="en-US" sz="2000" dirty="0"/>
              <a:t>SUMMARIZE   SP   BY (P#)   ADD   SUM (</a:t>
            </a:r>
            <a:r>
              <a:rPr lang="en-US" sz="2000" dirty="0" err="1"/>
              <a:t>Qty</a:t>
            </a:r>
            <a:r>
              <a:rPr lang="en-US" sz="2000" dirty="0"/>
              <a:t>)   AS   </a:t>
            </a:r>
            <a:r>
              <a:rPr lang="en-US" sz="2000" dirty="0" smtClean="0"/>
              <a:t>TOTQTY</a:t>
            </a:r>
            <a:endParaRPr lang="en-US" sz="12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96</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653773416"/>
              </p:ext>
            </p:extLst>
          </p:nvPr>
        </p:nvGraphicFramePr>
        <p:xfrm>
          <a:off x="3276600" y="2743200"/>
          <a:ext cx="1554480" cy="1402080"/>
        </p:xfrm>
        <a:graphic>
          <a:graphicData uri="http://schemas.openxmlformats.org/drawingml/2006/table">
            <a:tbl>
              <a:tblPr firstRow="1" firstCol="1" bandRow="1"/>
              <a:tblGrid>
                <a:gridCol w="548640"/>
                <a:gridCol w="1005840"/>
              </a:tblGrid>
              <a:tr h="0">
                <a:tc>
                  <a:txBody>
                    <a:bodyPr/>
                    <a:lstStyle/>
                    <a:p>
                      <a:pPr algn="ctr">
                        <a:lnSpc>
                          <a:spcPct val="115000"/>
                        </a:lnSpc>
                        <a:spcAft>
                          <a:spcPts val="0"/>
                        </a:spcAft>
                      </a:pPr>
                      <a:r>
                        <a:rPr lang="en-US" sz="2000" dirty="0">
                          <a:effectLst/>
                          <a:latin typeface="Calibri"/>
                          <a:ea typeface="Calibri"/>
                          <a:cs typeface="Arial"/>
                        </a:rPr>
                        <a:t>P#</a:t>
                      </a:r>
                      <a:endParaRPr lang="en-US" sz="11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15000"/>
                        </a:lnSpc>
                        <a:spcAft>
                          <a:spcPts val="0"/>
                        </a:spcAft>
                      </a:pPr>
                      <a:r>
                        <a:rPr lang="en-US" sz="2000" dirty="0">
                          <a:effectLst/>
                          <a:latin typeface="Calibri"/>
                          <a:ea typeface="Calibri"/>
                          <a:cs typeface="Arial"/>
                        </a:rPr>
                        <a:t>TOTQTY</a:t>
                      </a:r>
                      <a:endParaRPr lang="en-US" sz="11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0">
                <a:tc>
                  <a:txBody>
                    <a:bodyPr/>
                    <a:lstStyle/>
                    <a:p>
                      <a:pPr algn="ctr">
                        <a:lnSpc>
                          <a:spcPct val="115000"/>
                        </a:lnSpc>
                        <a:spcAft>
                          <a:spcPts val="0"/>
                        </a:spcAft>
                      </a:pPr>
                      <a:r>
                        <a:rPr lang="en-US" sz="2000">
                          <a:effectLst/>
                          <a:latin typeface="Calibri"/>
                          <a:ea typeface="Calibri"/>
                          <a:cs typeface="Arial"/>
                        </a:rPr>
                        <a:t>P1</a:t>
                      </a:r>
                      <a:endParaRPr lang="en-US" sz="110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a:effectLst/>
                          <a:latin typeface="Calibri"/>
                          <a:ea typeface="Calibri"/>
                          <a:cs typeface="Arial"/>
                        </a:rPr>
                        <a:t>600</a:t>
                      </a:r>
                      <a:endParaRPr lang="en-US" sz="110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2000">
                          <a:effectLst/>
                          <a:latin typeface="Calibri"/>
                          <a:ea typeface="Calibri"/>
                          <a:cs typeface="Arial"/>
                        </a:rPr>
                        <a:t>P2</a:t>
                      </a:r>
                      <a:endParaRPr lang="en-US" sz="110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effectLst/>
                          <a:latin typeface="Calibri"/>
                          <a:ea typeface="Calibri"/>
                          <a:cs typeface="Arial"/>
                        </a:rPr>
                        <a:t>800</a:t>
                      </a:r>
                      <a:endParaRPr lang="en-US" sz="11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2000" dirty="0">
                          <a:effectLst/>
                          <a:latin typeface="Calibri"/>
                          <a:ea typeface="Calibri"/>
                          <a:cs typeface="Arial"/>
                        </a:rPr>
                        <a:t>P3</a:t>
                      </a:r>
                      <a:endParaRPr lang="en-US" sz="11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effectLst/>
                          <a:latin typeface="Calibri"/>
                          <a:ea typeface="Calibri"/>
                          <a:cs typeface="Arial"/>
                        </a:rPr>
                        <a:t>400</a:t>
                      </a:r>
                      <a:endParaRPr lang="en-US" sz="1100" dirty="0">
                        <a:effectLst/>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6"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609600"/>
            <a:ext cx="1600200" cy="2458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3516157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457200"/>
            <a:ext cx="8534400" cy="1661684"/>
          </a:xfrm>
        </p:spPr>
        <p:txBody>
          <a:bodyPr/>
          <a:lstStyle/>
          <a:p>
            <a:pPr marL="0" indent="0">
              <a:buNone/>
            </a:pPr>
            <a:r>
              <a:rPr lang="fa-IR" b="1" u="sng" dirty="0"/>
              <a:t>مثال 39: </a:t>
            </a:r>
            <a:endParaRPr lang="fa-IR" b="1" u="sng" dirty="0" smtClean="0"/>
          </a:p>
          <a:p>
            <a:pPr marL="320040" lvl="1" indent="0">
              <a:buNone/>
            </a:pPr>
            <a:r>
              <a:rPr lang="fa-IR" b="1" dirty="0" smtClean="0">
                <a:solidFill>
                  <a:schemeClr val="tx2"/>
                </a:solidFill>
              </a:rPr>
              <a:t>خروجی </a:t>
            </a:r>
            <a:r>
              <a:rPr lang="fa-IR" b="1" dirty="0">
                <a:solidFill>
                  <a:schemeClr val="tx2"/>
                </a:solidFill>
              </a:rPr>
              <a:t>این دستور چیست</a:t>
            </a:r>
            <a:r>
              <a:rPr lang="fa-IR" b="1" dirty="0" smtClean="0">
                <a:solidFill>
                  <a:schemeClr val="tx2"/>
                </a:solidFill>
              </a:rPr>
              <a:t>؟</a:t>
            </a:r>
          </a:p>
          <a:p>
            <a:pPr marL="320040" lvl="1" indent="0">
              <a:buNone/>
            </a:pPr>
            <a:endParaRPr lang="en-US" sz="2000" b="1" dirty="0">
              <a:solidFill>
                <a:schemeClr val="tx2"/>
              </a:solidFill>
            </a:endParaRPr>
          </a:p>
          <a:p>
            <a:pPr marL="0" indent="0" algn="l" rtl="0">
              <a:buNone/>
            </a:pPr>
            <a:r>
              <a:rPr lang="en-US" sz="2000" b="1" dirty="0">
                <a:solidFill>
                  <a:schemeClr val="tx2"/>
                </a:solidFill>
              </a:rPr>
              <a:t>SUMMARIZE  ( P   JOIN   SP)   PER   P {CITY}   ADD  COUNT   AS   </a:t>
            </a:r>
            <a:r>
              <a:rPr lang="en-US" sz="2000" b="1" dirty="0" smtClean="0">
                <a:solidFill>
                  <a:schemeClr val="tx2"/>
                </a:solidFill>
              </a:rPr>
              <a:t>NSP</a:t>
            </a:r>
            <a:endParaRPr lang="en-US" sz="2000" b="1" dirty="0">
              <a:solidFill>
                <a:schemeClr val="tx2"/>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97</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420514884"/>
              </p:ext>
            </p:extLst>
          </p:nvPr>
        </p:nvGraphicFramePr>
        <p:xfrm>
          <a:off x="7315200" y="3733800"/>
          <a:ext cx="1463040" cy="1402080"/>
        </p:xfrm>
        <a:graphic>
          <a:graphicData uri="http://schemas.openxmlformats.org/drawingml/2006/table">
            <a:tbl>
              <a:tblPr firstRow="1" firstCol="1" bandRow="1"/>
              <a:tblGrid>
                <a:gridCol w="731520"/>
                <a:gridCol w="731520"/>
              </a:tblGrid>
              <a:tr h="0">
                <a:tc>
                  <a:txBody>
                    <a:bodyPr/>
                    <a:lstStyle/>
                    <a:p>
                      <a:pPr algn="ctr">
                        <a:lnSpc>
                          <a:spcPct val="115000"/>
                        </a:lnSpc>
                        <a:spcAft>
                          <a:spcPts val="0"/>
                        </a:spcAft>
                      </a:pPr>
                      <a:r>
                        <a:rPr lang="en-US" sz="2000" dirty="0">
                          <a:effectLst/>
                          <a:latin typeface="Calibri"/>
                          <a:ea typeface="Calibri"/>
                          <a:cs typeface="Arial"/>
                        </a:rPr>
                        <a:t>City</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15000"/>
                        </a:lnSpc>
                        <a:spcAft>
                          <a:spcPts val="0"/>
                        </a:spcAft>
                      </a:pPr>
                      <a:r>
                        <a:rPr lang="en-US" sz="2000" dirty="0">
                          <a:effectLst/>
                          <a:latin typeface="Calibri"/>
                          <a:ea typeface="Calibri"/>
                          <a:cs typeface="Arial"/>
                        </a:rPr>
                        <a:t>NSP</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0">
                <a:tc>
                  <a:txBody>
                    <a:bodyPr/>
                    <a:lstStyle/>
                    <a:p>
                      <a:pPr algn="ctr">
                        <a:lnSpc>
                          <a:spcPct val="115000"/>
                        </a:lnSpc>
                        <a:spcAft>
                          <a:spcPts val="0"/>
                        </a:spcAft>
                      </a:pPr>
                      <a:r>
                        <a:rPr lang="fa-IR" sz="2000">
                          <a:effectLst/>
                          <a:latin typeface="Calibri"/>
                          <a:ea typeface="Calibri"/>
                          <a:cs typeface="Arial"/>
                        </a:rPr>
                        <a:t>تهران</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2000" dirty="0">
                          <a:effectLst/>
                          <a:latin typeface="Calibri"/>
                          <a:ea typeface="Calibri"/>
                          <a:cs typeface="Arial"/>
                        </a:rPr>
                        <a:t>2</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ar-SA" sz="2000">
                          <a:effectLst/>
                          <a:latin typeface="Calibri"/>
                          <a:ea typeface="Calibri"/>
                          <a:cs typeface="Arial"/>
                        </a:rPr>
                        <a:t>تبریز</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a:effectLst/>
                          <a:latin typeface="Calibri"/>
                          <a:ea typeface="Calibri"/>
                          <a:cs typeface="Arial"/>
                        </a:rPr>
                        <a:t>3</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ar-SA" sz="2000" dirty="0">
                          <a:effectLst/>
                          <a:latin typeface="Calibri"/>
                          <a:ea typeface="Calibri"/>
                          <a:cs typeface="Arial"/>
                        </a:rPr>
                        <a:t>شیراز</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effectLst/>
                          <a:latin typeface="Calibri"/>
                          <a:ea typeface="Calibri"/>
                          <a:cs typeface="Arial"/>
                        </a:rPr>
                        <a:t>1</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Rectangle 1"/>
          <p:cNvSpPr/>
          <p:nvPr/>
        </p:nvSpPr>
        <p:spPr>
          <a:xfrm>
            <a:off x="3733800" y="2488216"/>
            <a:ext cx="4953000" cy="707886"/>
          </a:xfrm>
          <a:prstGeom prst="rect">
            <a:avLst/>
          </a:prstGeom>
        </p:spPr>
        <p:txBody>
          <a:bodyPr wrap="square">
            <a:spAutoFit/>
          </a:bodyPr>
          <a:lstStyle/>
          <a:p>
            <a:pPr algn="r" rtl="1"/>
            <a:r>
              <a:rPr lang="fa-IR" sz="2000" dirty="0">
                <a:cs typeface="B Nazanin" pitchFamily="2" charset="-78"/>
              </a:rPr>
              <a:t>در واقع این دستور مشخص می سازد چند محموله در هر شهر نگهداری می شود.</a:t>
            </a:r>
            <a:endParaRPr lang="en-US" sz="2000" dirty="0">
              <a:cs typeface="B Nazanin" pitchFamily="2" charset="-78"/>
            </a:endParaRPr>
          </a:p>
        </p:txBody>
      </p:sp>
      <p:pic>
        <p:nvPicPr>
          <p:cNvPr id="10"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 y="4114800"/>
            <a:ext cx="1600200" cy="23919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362200"/>
            <a:ext cx="2438400" cy="1546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43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3429000"/>
            <a:ext cx="3543300" cy="2152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3098800" y="3733800"/>
            <a:ext cx="3492500"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086100" y="4368799"/>
            <a:ext cx="3492500" cy="812801"/>
          </a:xfrm>
          <a:prstGeom prst="rect">
            <a:avLst/>
          </a:prstGeom>
          <a:no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3086100" y="5181600"/>
            <a:ext cx="3492500" cy="400050"/>
          </a:xfrm>
          <a:prstGeom prst="rect">
            <a:avLst/>
          </a:prstGeom>
          <a:noFill/>
          <a:ln w="381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53217873"/>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randombar(horizontal)">
                                      <p:cBhvr>
                                        <p:cTn id="7" dur="500"/>
                                        <p:tgtEl>
                                          <p:spTgt spid="1843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randombar(horizontal)">
                                      <p:cBhvr>
                                        <p:cTn id="15" dur="500"/>
                                        <p:tgtEl>
                                          <p:spTgt spid="15"/>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randombar(horizontal)">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par>
                          <p:cTn id="24" fill="hold">
                            <p:stCondLst>
                              <p:cond delay="500"/>
                            </p:stCondLst>
                            <p:childTnLst>
                              <p:par>
                                <p:cTn id="25" presetID="14" presetClass="entr" presetSubtype="1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randombar(horizont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5" grpId="0" animBg="1"/>
      <p:bldP spid="16"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457200"/>
            <a:ext cx="8534400" cy="4495800"/>
          </a:xfrm>
        </p:spPr>
        <p:txBody>
          <a:bodyPr/>
          <a:lstStyle/>
          <a:p>
            <a:pPr marL="0" indent="0">
              <a:buNone/>
            </a:pPr>
            <a:r>
              <a:rPr lang="fa-IR" b="1" u="sng" dirty="0"/>
              <a:t>نکته 1</a:t>
            </a:r>
            <a:r>
              <a:rPr lang="fa-IR" b="1" u="sng" dirty="0" smtClean="0"/>
              <a:t>:</a:t>
            </a:r>
          </a:p>
          <a:p>
            <a:pPr marL="320040" lvl="1" indent="0">
              <a:buNone/>
            </a:pPr>
            <a:r>
              <a:rPr lang="fa-IR" dirty="0" smtClean="0"/>
              <a:t> </a:t>
            </a:r>
            <a:r>
              <a:rPr lang="fa-IR" dirty="0"/>
              <a:t>خلاصه سازی چندگانه نیز امکان پذیر است</a:t>
            </a:r>
            <a:r>
              <a:rPr lang="fa-IR" dirty="0" smtClean="0"/>
              <a:t>.</a:t>
            </a:r>
          </a:p>
          <a:p>
            <a:pPr marL="320040" lvl="1" indent="0">
              <a:buNone/>
            </a:pPr>
            <a:endParaRPr lang="en-US" dirty="0"/>
          </a:p>
          <a:p>
            <a:pPr marL="0" indent="0">
              <a:buNone/>
            </a:pPr>
            <a:r>
              <a:rPr lang="fa-IR" b="1" u="sng" dirty="0"/>
              <a:t>مثال 40: </a:t>
            </a:r>
            <a:endParaRPr lang="fa-IR" b="1" u="sng" dirty="0" smtClean="0"/>
          </a:p>
          <a:p>
            <a:pPr marL="320040" lvl="1" indent="0">
              <a:buNone/>
            </a:pPr>
            <a:r>
              <a:rPr lang="fa-IR" dirty="0" smtClean="0"/>
              <a:t>عبارت </a:t>
            </a:r>
            <a:r>
              <a:rPr lang="fa-IR" dirty="0"/>
              <a:t>زیر </a:t>
            </a:r>
            <a:r>
              <a:rPr lang="fa-IR" dirty="0" smtClean="0"/>
              <a:t>جدولی </a:t>
            </a:r>
            <a:r>
              <a:rPr lang="fa-IR" dirty="0"/>
              <a:t>3 ستونه از جمع مقادیر تهیه شده و متوسط مقادیر تهیه شده هر قطعه را می دهد:</a:t>
            </a:r>
            <a:endParaRPr lang="en-US" dirty="0"/>
          </a:p>
          <a:p>
            <a:pPr marL="0" indent="0" algn="l" rtl="0">
              <a:buNone/>
            </a:pPr>
            <a:r>
              <a:rPr lang="en-US" sz="2000" b="1" dirty="0">
                <a:solidFill>
                  <a:schemeClr val="tx2"/>
                </a:solidFill>
              </a:rPr>
              <a:t>SUMMARIZE   SP  PER  P{P#}    ADD   SUM (</a:t>
            </a:r>
            <a:r>
              <a:rPr lang="en-US" sz="2000" b="1" dirty="0" err="1">
                <a:solidFill>
                  <a:schemeClr val="tx2"/>
                </a:solidFill>
              </a:rPr>
              <a:t>Qty</a:t>
            </a:r>
            <a:r>
              <a:rPr lang="en-US" sz="2000" b="1" dirty="0">
                <a:solidFill>
                  <a:schemeClr val="tx2"/>
                </a:solidFill>
              </a:rPr>
              <a:t>)   AS   TOTQTY, AVG (</a:t>
            </a:r>
            <a:r>
              <a:rPr lang="en-US" sz="2000" b="1" dirty="0" err="1">
                <a:solidFill>
                  <a:schemeClr val="tx2"/>
                </a:solidFill>
              </a:rPr>
              <a:t>Qty</a:t>
            </a:r>
            <a:r>
              <a:rPr lang="en-US" sz="2000" b="1" dirty="0">
                <a:solidFill>
                  <a:schemeClr val="tx2"/>
                </a:solidFill>
              </a:rPr>
              <a:t>)    AS    AVGQTY</a:t>
            </a:r>
          </a:p>
          <a:p>
            <a:pPr marL="0" indent="0">
              <a:buNone/>
            </a:pPr>
            <a:endParaRPr lang="fa-IR" dirty="0" smtClean="0"/>
          </a:p>
          <a:p>
            <a:pPr marL="0" indent="0">
              <a:buNone/>
            </a:pPr>
            <a:r>
              <a:rPr lang="fa-IR" dirty="0" smtClean="0"/>
              <a:t>خروجی</a:t>
            </a:r>
            <a:r>
              <a:rPr lang="fa-IR" dirty="0"/>
              <a:t>:</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98</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2418171328"/>
              </p:ext>
            </p:extLst>
          </p:nvPr>
        </p:nvGraphicFramePr>
        <p:xfrm>
          <a:off x="4343400" y="4343400"/>
          <a:ext cx="2834640" cy="1402080"/>
        </p:xfrm>
        <a:graphic>
          <a:graphicData uri="http://schemas.openxmlformats.org/drawingml/2006/table">
            <a:tbl>
              <a:tblPr firstRow="1" firstCol="1" bandRow="1"/>
              <a:tblGrid>
                <a:gridCol w="640080"/>
                <a:gridCol w="1097280"/>
                <a:gridCol w="1097280"/>
              </a:tblGrid>
              <a:tr h="0">
                <a:tc>
                  <a:txBody>
                    <a:bodyPr/>
                    <a:lstStyle/>
                    <a:p>
                      <a:pPr>
                        <a:lnSpc>
                          <a:spcPct val="115000"/>
                        </a:lnSpc>
                        <a:spcAft>
                          <a:spcPts val="0"/>
                        </a:spcAft>
                      </a:pPr>
                      <a:r>
                        <a:rPr lang="en-US" sz="2000" dirty="0">
                          <a:effectLst/>
                          <a:latin typeface="Calibri"/>
                          <a:ea typeface="Calibri"/>
                          <a:cs typeface="Arial"/>
                        </a:rPr>
                        <a:t>P#</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US" sz="2000">
                          <a:effectLst/>
                          <a:latin typeface="Calibri"/>
                          <a:ea typeface="Calibri"/>
                          <a:cs typeface="Arial"/>
                        </a:rPr>
                        <a:t>TOTQTY</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US" sz="2000" dirty="0">
                          <a:effectLst/>
                          <a:latin typeface="Calibri"/>
                          <a:ea typeface="Calibri"/>
                          <a:cs typeface="Arial"/>
                        </a:rPr>
                        <a:t>AVGQTY</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0">
                <a:tc>
                  <a:txBody>
                    <a:bodyPr/>
                    <a:lstStyle/>
                    <a:p>
                      <a:pPr>
                        <a:lnSpc>
                          <a:spcPct val="115000"/>
                        </a:lnSpc>
                        <a:spcAft>
                          <a:spcPts val="0"/>
                        </a:spcAft>
                      </a:pPr>
                      <a:r>
                        <a:rPr lang="en-US" sz="2000" dirty="0">
                          <a:effectLst/>
                          <a:latin typeface="Calibri"/>
                          <a:ea typeface="Calibri"/>
                          <a:cs typeface="Arial"/>
                        </a:rPr>
                        <a:t>P1</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a:lnSpc>
                          <a:spcPct val="115000"/>
                        </a:lnSpc>
                        <a:spcAft>
                          <a:spcPts val="0"/>
                        </a:spcAft>
                      </a:pPr>
                      <a:r>
                        <a:rPr lang="en-US" sz="2000">
                          <a:effectLst/>
                          <a:latin typeface="Calibri"/>
                          <a:ea typeface="Calibri"/>
                          <a:cs typeface="Arial"/>
                        </a:rPr>
                        <a:t>600</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a:effectLst/>
                          <a:latin typeface="Calibri"/>
                          <a:ea typeface="Calibri"/>
                          <a:cs typeface="Arial"/>
                        </a:rPr>
                        <a:t>300</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US" sz="2000">
                          <a:effectLst/>
                          <a:latin typeface="Calibri"/>
                          <a:ea typeface="Calibri"/>
                          <a:cs typeface="Arial"/>
                        </a:rPr>
                        <a:t>P2</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a:effectLst/>
                          <a:latin typeface="Calibri"/>
                          <a:ea typeface="Calibri"/>
                          <a:cs typeface="Arial"/>
                        </a:rPr>
                        <a:t>800</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0">
                        <a:lnSpc>
                          <a:spcPct val="115000"/>
                        </a:lnSpc>
                        <a:spcAft>
                          <a:spcPts val="0"/>
                        </a:spcAft>
                      </a:pPr>
                      <a:r>
                        <a:rPr lang="en-US" sz="2000">
                          <a:effectLst/>
                          <a:latin typeface="Calibri"/>
                          <a:ea typeface="Calibri"/>
                          <a:cs typeface="Arial"/>
                        </a:rPr>
                        <a:t>266.6</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US" sz="2000">
                          <a:effectLst/>
                          <a:latin typeface="Calibri"/>
                          <a:ea typeface="Calibri"/>
                          <a:cs typeface="Arial"/>
                        </a:rPr>
                        <a:t>P3</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a:effectLst/>
                          <a:latin typeface="Calibri"/>
                          <a:ea typeface="Calibri"/>
                          <a:cs typeface="Arial"/>
                        </a:rPr>
                        <a:t>400</a:t>
                      </a:r>
                      <a:endParaRPr lang="en-US" sz="11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000" dirty="0">
                          <a:effectLst/>
                          <a:latin typeface="Calibri"/>
                          <a:ea typeface="Calibri"/>
                          <a:cs typeface="Arial"/>
                        </a:rPr>
                        <a:t>400</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962400"/>
            <a:ext cx="1600200" cy="23919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04431186"/>
      </p:ext>
    </p:extLst>
  </p:cSld>
  <p:clrMapOvr>
    <a:masterClrMapping/>
  </p:clrMapOvr>
  <p:transition spd="slow">
    <p:cove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609600"/>
            <a:ext cx="8458200" cy="5486400"/>
          </a:xfrm>
        </p:spPr>
        <p:txBody>
          <a:bodyPr/>
          <a:lstStyle/>
          <a:p>
            <a:pPr marL="0" indent="0">
              <a:buNone/>
            </a:pPr>
            <a:r>
              <a:rPr lang="fa-IR" b="1" u="sng" dirty="0"/>
              <a:t>نکته 2</a:t>
            </a:r>
            <a:r>
              <a:rPr lang="fa-IR" b="1" u="sng" dirty="0" smtClean="0"/>
              <a:t>:</a:t>
            </a:r>
          </a:p>
          <a:p>
            <a:pPr marL="320040" lvl="1" indent="0">
              <a:buNone/>
            </a:pPr>
            <a:r>
              <a:rPr lang="fa-IR" dirty="0" smtClean="0"/>
              <a:t> </a:t>
            </a:r>
            <a:r>
              <a:rPr lang="en-US" dirty="0"/>
              <a:t>SUMMARIZE</a:t>
            </a:r>
            <a:r>
              <a:rPr lang="fa-IR" dirty="0"/>
              <a:t> یک عملگر اولیه نیست یعنی با استفاده از </a:t>
            </a:r>
            <a:r>
              <a:rPr lang="en-US" dirty="0"/>
              <a:t>EXTEND</a:t>
            </a:r>
            <a:r>
              <a:rPr lang="fa-IR" dirty="0"/>
              <a:t> ساخته می شود</a:t>
            </a:r>
            <a:r>
              <a:rPr lang="fa-IR" dirty="0" smtClean="0"/>
              <a:t>.</a:t>
            </a:r>
          </a:p>
          <a:p>
            <a:pPr marL="320040" lvl="1" indent="0">
              <a:buNone/>
            </a:pPr>
            <a:endParaRPr lang="fa-IR" dirty="0" smtClean="0"/>
          </a:p>
          <a:p>
            <a:pPr marL="320040" lvl="1" indent="0">
              <a:buNone/>
            </a:pPr>
            <a:endParaRPr lang="en-US" dirty="0"/>
          </a:p>
          <a:p>
            <a:pPr marL="0" indent="0">
              <a:buNone/>
            </a:pPr>
            <a:r>
              <a:rPr lang="fa-IR" b="1" u="sng" dirty="0"/>
              <a:t>مثال 41: </a:t>
            </a:r>
            <a:endParaRPr lang="fa-IR" b="1" u="sng" dirty="0" smtClean="0"/>
          </a:p>
          <a:p>
            <a:pPr marL="320040" lvl="1" indent="0">
              <a:buNone/>
            </a:pPr>
            <a:r>
              <a:rPr lang="fa-IR" dirty="0" smtClean="0"/>
              <a:t>عبارت </a:t>
            </a:r>
            <a:r>
              <a:rPr lang="en-US" dirty="0"/>
              <a:t>SUMMARIZE   SP  PER  S{S#}  ADD  COUNT  AS  NP</a:t>
            </a:r>
            <a:r>
              <a:rPr lang="fa-IR" dirty="0"/>
              <a:t> شکل ساده ای از عبارت زیر است</a:t>
            </a:r>
            <a:r>
              <a:rPr lang="fa-IR" dirty="0" smtClean="0"/>
              <a:t>:</a:t>
            </a:r>
          </a:p>
          <a:p>
            <a:pPr marL="320040" lvl="1" indent="0">
              <a:buNone/>
            </a:pPr>
            <a:endParaRPr lang="fa-IR" dirty="0" smtClean="0"/>
          </a:p>
          <a:p>
            <a:pPr marL="320040" lvl="1" indent="0">
              <a:buNone/>
            </a:pPr>
            <a:endParaRPr lang="en-US" dirty="0"/>
          </a:p>
          <a:p>
            <a:pPr marL="0" indent="0" algn="l" rtl="0">
              <a:buNone/>
            </a:pPr>
            <a:r>
              <a:rPr lang="en-US" sz="1800" dirty="0"/>
              <a:t>(EXTEND  S{S#}   ADD  ( ( SP  RENAME  S#  AS  X)  WHERE  X=S#)  AS  Y,  COUNT (Y)  AS  NP)     {S#,NP}</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99</a:t>
            </a:fld>
            <a:endParaRPr lang="en-US"/>
          </a:p>
        </p:txBody>
      </p:sp>
    </p:spTree>
    <p:extLst>
      <p:ext uri="{BB962C8B-B14F-4D97-AF65-F5344CB8AC3E}">
        <p14:creationId xmlns:p14="http://schemas.microsoft.com/office/powerpoint/2010/main" val="319592612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5" dur="500"/>
                                        <p:tgtEl>
                                          <p:spTgt spid="3">
                                            <p:txEl>
                                              <p:pRg st="4" end="4"/>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randombar(horizontal)">
                                      <p:cBhvr>
                                        <p:cTn id="18" dur="500"/>
                                        <p:tgtEl>
                                          <p:spTgt spid="3">
                                            <p:txEl>
                                              <p:pRg st="5" end="5"/>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animEffect transition="in" filter="randombar(horizontal)">
                                      <p:cBhvr>
                                        <p:cTn id="21"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3928</TotalTime>
  <Words>9591</Words>
  <Application>Microsoft Office PowerPoint</Application>
  <PresentationFormat>On-screen Show (4:3)</PresentationFormat>
  <Paragraphs>2029</Paragraphs>
  <Slides>132</Slides>
  <Notes>8</Notes>
  <HiddenSlides>0</HiddenSlides>
  <MMClips>0</MMClips>
  <ScaleCrop>false</ScaleCrop>
  <HeadingPairs>
    <vt:vector size="4" baseType="variant">
      <vt:variant>
        <vt:lpstr>Theme</vt:lpstr>
      </vt:variant>
      <vt:variant>
        <vt:i4>1</vt:i4>
      </vt:variant>
      <vt:variant>
        <vt:lpstr>Slide Titles</vt:lpstr>
      </vt:variant>
      <vt:variant>
        <vt:i4>132</vt:i4>
      </vt:variant>
    </vt:vector>
  </HeadingPairs>
  <TitlesOfParts>
    <vt:vector size="133" baseType="lpstr">
      <vt:lpstr>NewsPrint</vt:lpstr>
      <vt:lpstr>پایگاه داده ها  فصل چهارم: جبر رابطه ای</vt:lpstr>
      <vt:lpstr>فهرست مطالب</vt:lpstr>
      <vt:lpstr>PowerPoint Presentation</vt:lpstr>
      <vt:lpstr>PowerPoint Presentation</vt:lpstr>
      <vt:lpstr>جبر رابطه ای</vt:lpstr>
      <vt:lpstr>عملگرها در جبر رابطه ای</vt:lpstr>
      <vt:lpstr>خاصیت بسته بودن</vt:lpstr>
      <vt:lpstr>تذکر</vt:lpstr>
      <vt:lpstr>عملگر گزینش</vt:lpstr>
      <vt:lpstr>عملگر گزینش</vt:lpstr>
      <vt:lpstr>عملگر گزینش</vt:lpstr>
      <vt:lpstr>عملگر پرتو</vt:lpstr>
      <vt:lpstr>عملگر پرتو</vt:lpstr>
      <vt:lpstr>عملگر پرتو</vt:lpstr>
      <vt:lpstr>تذکر: </vt:lpstr>
      <vt:lpstr>عملگرهای ∪ ، ∩ و –</vt:lpstr>
      <vt:lpstr>عملگرهای ∪ ، ∩ و –</vt:lpstr>
      <vt:lpstr>عملگرهای ∪ ، ∩ و –</vt:lpstr>
      <vt:lpstr>اجتماع دو رابطه:</vt:lpstr>
      <vt:lpstr>اشتراک دو رابطه:</vt:lpstr>
      <vt:lpstr>تفاضل دو رابطه:</vt:lpstr>
      <vt:lpstr>نکات</vt:lpstr>
      <vt:lpstr>عملگرهای پیوند یا الحاق (Join)</vt:lpstr>
      <vt:lpstr>ضرب دکارتی (×)</vt:lpstr>
      <vt:lpstr>ضرب دکارتی (×)</vt:lpstr>
      <vt:lpstr>نکات</vt:lpstr>
      <vt:lpstr>ضرب دکارتی (×)</vt:lpstr>
      <vt:lpstr>پیوند طبیعی (∞)</vt:lpstr>
      <vt:lpstr>پیوند طبیعی (∞)</vt:lpstr>
      <vt:lpstr>نکات</vt:lpstr>
      <vt:lpstr>پیوند طبیعی (∞)</vt:lpstr>
      <vt:lpstr>پیوند طبیعی (∞)</vt:lpstr>
      <vt:lpstr>Join selectivity factor</vt:lpstr>
      <vt:lpstr>عملگر جایگزینی</vt:lpstr>
      <vt:lpstr>عملگر جایگزینی</vt:lpstr>
      <vt:lpstr>PowerPoint Presentation</vt:lpstr>
      <vt:lpstr>عملگر پیوند شرطی (Ө-Join)</vt:lpstr>
      <vt:lpstr>عملگر پیوند شرطی (Ө-Join)</vt:lpstr>
      <vt:lpstr>عملگر پیوند شرطی (Ө-Join)</vt:lpstr>
      <vt:lpstr>عملگر پیوند شرطی (Ө-Join)</vt:lpstr>
      <vt:lpstr>PowerPoint Presentation</vt:lpstr>
      <vt:lpstr>PowerPoint Presentation</vt:lpstr>
      <vt:lpstr>عملگر نیم پیوند (semi-join یا شبه الحاقی)</vt:lpstr>
      <vt:lpstr>عملگر نیم پیوند (semi-join یا شبه الحاقی)</vt:lpstr>
      <vt:lpstr>نکات:</vt:lpstr>
      <vt:lpstr>عملگر نیم پیوند (semi-join یا شبه الحاقی)</vt:lpstr>
      <vt:lpstr>عملگرهای فراپیوند (Outer Join)</vt:lpstr>
      <vt:lpstr>عملگرهای فراپیوند (Outer Join)</vt:lpstr>
      <vt:lpstr>عملگرهای فراپیوند (Outer Join)</vt:lpstr>
      <vt:lpstr>عملگر شبه تفاضل یا نیم تفاضل</vt:lpstr>
      <vt:lpstr>عملگر شبه تفاضل یا نیم تفاضل</vt:lpstr>
      <vt:lpstr>عملگر تغییرنام یا نامگذاری</vt:lpstr>
      <vt:lpstr>PowerPoint Presentation</vt:lpstr>
      <vt:lpstr>عملگر RENAME در کتاب دیت </vt:lpstr>
      <vt:lpstr>عملگر RENAME در کتاب دیت </vt:lpstr>
      <vt:lpstr>عملگر RENAME در کتاب دیت </vt:lpstr>
      <vt:lpstr>عملگر تقسیم (÷ یا DIVIDEBY)</vt:lpstr>
      <vt:lpstr>عملگر تقسیم (÷ یا DIVIDEBY)</vt:lpstr>
      <vt:lpstr>عملگر تقسیم (÷ یا DIVIDEBY)</vt:lpstr>
      <vt:lpstr>عملگر تقسیم (÷ یا DIVIDEBY)</vt:lpstr>
      <vt:lpstr>تذکر:</vt:lpstr>
      <vt:lpstr>تقسیم سه عملوندی</vt:lpstr>
      <vt:lpstr>تقسیم سه عملوندی</vt:lpstr>
      <vt:lpstr>PowerPoint Presentation</vt:lpstr>
      <vt:lpstr>PowerPoint Presentation</vt:lpstr>
      <vt:lpstr>PowerPoint Presentation</vt:lpstr>
      <vt:lpstr>چند مثال پیچیده</vt:lpstr>
      <vt:lpstr>مثال 29:  اسامی تهیه کنندگانی را بیابید که اقلاً یک قطعه قرمز رنگ تهیه می کنند.</vt:lpstr>
      <vt:lpstr>مثال 29:  اسامی تهیه کنندگانی را بیابید که اقلاً یک قطعه قرمز رنگ تهیه می کنند.</vt:lpstr>
      <vt:lpstr>مثال 29:  اسامی تهیه کنندگانی را بیابید که اقلاً یک قطعه قرمز رنگ تهیه می کنند.</vt:lpstr>
      <vt:lpstr>مثال 29:  اسامی تهیه کنندگانی را بیابید که اقلاً یک قطعه قرمز رنگ تهیه می کنند.</vt:lpstr>
      <vt:lpstr>مثال 29:  اسامی تهیه کنندگانی را بیابید که اقلاً یک قطعه قرمز رنگ تهیه می کنند.</vt:lpstr>
      <vt:lpstr>مثال 29:  اسامی تهیه کنندگانی را بیابید که اقلاً یک قطعه قرمز رنگ تهیه می کنند.</vt:lpstr>
      <vt:lpstr>مثال 29:  اسامی تهیه کنندگانی را بیابید که اقلاً یک قطعه قرمز رنگ تهیه می کنند.</vt:lpstr>
      <vt:lpstr>چند مثال پیچیده</vt:lpstr>
      <vt:lpstr>چند مثال پیچیده</vt:lpstr>
      <vt:lpstr>چند مثال پیچیده</vt:lpstr>
      <vt:lpstr>چند مثال پیچیده</vt:lpstr>
      <vt:lpstr>چند مثال پیچیده</vt:lpstr>
      <vt:lpstr>چند مثال پیچیده</vt:lpstr>
      <vt:lpstr>چند مثال پیچیده</vt:lpstr>
      <vt:lpstr>چند مثال پیچیده</vt:lpstr>
      <vt:lpstr>چند مثال پیچیده</vt:lpstr>
      <vt:lpstr>چند مثال پیچیده</vt:lpstr>
      <vt:lpstr>چند مثال پیچیده</vt:lpstr>
      <vt:lpstr>چند مثال پیچیده</vt:lpstr>
      <vt:lpstr>چند مثال پیچیده</vt:lpstr>
      <vt:lpstr>عملگر بسط (EXTEND) یا گسترش</vt:lpstr>
      <vt:lpstr>عملگر بسط (EXTEND) یا گسترش</vt:lpstr>
      <vt:lpstr>عملگر بسط (EXTEND) یا گسترش</vt:lpstr>
      <vt:lpstr>PowerPoint Presentation</vt:lpstr>
      <vt:lpstr>PowerPoint Presentation</vt:lpstr>
      <vt:lpstr>PowerPoint Presentation</vt:lpstr>
      <vt:lpstr>عملگر بسط (EXTEND) یا گسترش</vt:lpstr>
      <vt:lpstr>عملگر خلاصه یا گروه بندی SUMMARIZE)</vt:lpstr>
      <vt:lpstr>عملگر خلاصه یا گروه بندی SUMMARIZE)</vt:lpstr>
      <vt:lpstr>PowerPoint Presentation</vt:lpstr>
      <vt:lpstr>PowerPoint Presentation</vt:lpstr>
      <vt:lpstr>PowerPoint Presentation</vt:lpstr>
      <vt:lpstr>مقایسه های رابطه ای:</vt:lpstr>
      <vt:lpstr>PowerPoint Presentation</vt:lpstr>
      <vt:lpstr>PowerPoint Presentation</vt:lpstr>
      <vt:lpstr>مجموعه کامل عملگرها</vt:lpstr>
      <vt:lpstr>PowerPoint Presentation</vt:lpstr>
      <vt:lpstr>PowerPoint Presentation</vt:lpstr>
      <vt:lpstr>کامل بودن جبر رابطه ای</vt:lpstr>
      <vt:lpstr>خواص و فرمول های عملگرها</vt:lpstr>
      <vt:lpstr>PowerPoint Presentation</vt:lpstr>
      <vt:lpstr>PowerPoint Presentation</vt:lpstr>
      <vt:lpstr>بهینه سازی پرس و جو</vt:lpstr>
      <vt:lpstr>PowerPoint Presentation</vt:lpstr>
      <vt:lpstr>PowerPoint Presentation</vt:lpstr>
      <vt:lpstr>بهینه سازی پرس و جو </vt:lpstr>
      <vt:lpstr>PowerPoint Presentation</vt:lpstr>
      <vt:lpstr>بهینه سازی پرس و جو </vt:lpstr>
      <vt:lpstr>به روز در آوردن داده ها</vt:lpstr>
      <vt:lpstr>الف : اضافه کردن داده به جدول</vt:lpstr>
      <vt:lpstr>ب : حذف داده از جدول</vt:lpstr>
      <vt:lpstr>ج : تغییر داده های جدول</vt:lpstr>
      <vt:lpstr>کلید کاندید در روابط حاصله</vt:lpstr>
      <vt:lpstr>کلید کاندید در روابط حاصله</vt:lpstr>
      <vt:lpstr>کلید کاندید در روابط حاصله</vt:lpstr>
      <vt:lpstr>کاربرد کاتالوگ در پاسخگویی به سوالات مربوط به جداول</vt:lpstr>
      <vt:lpstr>کاربرد کاتالوگ در پاسخگویی به سوالات مربوط به جداول</vt:lpstr>
      <vt:lpstr>کاربرد کاتالوگ در پاسخگویی به سوالات مربوط به جداول</vt:lpstr>
      <vt:lpstr>کاربرد رابطه DEE و DUM در جبر رابطه ای</vt:lpstr>
      <vt:lpstr>کاربرد رابطه DEE و DUM در جبر رابطه ای</vt:lpstr>
      <vt:lpstr>کاربرد رابطه DEE و DUM در جبر رابطه ای</vt:lpstr>
      <vt:lpstr>PowerPoint Presentation</vt:lpstr>
      <vt:lpstr>PowerPoint Presentation</vt:lpstr>
      <vt:lpstr>PowerPoint Presentation</vt:lpstr>
      <vt:lpstr>پایان فصل چهارم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پایگاه داده ها</dc:title>
  <dc:creator>vahide</dc:creator>
  <cp:lastModifiedBy>vahide</cp:lastModifiedBy>
  <cp:revision>318</cp:revision>
  <dcterms:created xsi:type="dcterms:W3CDTF">2006-08-16T00:00:00Z</dcterms:created>
  <dcterms:modified xsi:type="dcterms:W3CDTF">2014-08-23T05:21:00Z</dcterms:modified>
</cp:coreProperties>
</file>